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1.xml" ContentType="application/vnd.openxmlformats-officedocument.presentationml.tags+xml"/>
  <Override PartName="/ppt/charts/chart7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2.xml" ContentType="application/vnd.openxmlformats-officedocument.drawingml.chartshape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charts/chart8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charts/chart9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1.xml" ContentType="application/vnd.openxmlformats-officedocument.themeOverr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6" r:id="rId1"/>
  </p:sldMasterIdLst>
  <p:notesMasterIdLst>
    <p:notesMasterId r:id="rId70"/>
  </p:notesMasterIdLst>
  <p:handoutMasterIdLst>
    <p:handoutMasterId r:id="rId71"/>
  </p:handoutMasterIdLst>
  <p:sldIdLst>
    <p:sldId id="3529" r:id="rId2"/>
    <p:sldId id="4225" r:id="rId3"/>
    <p:sldId id="4226" r:id="rId4"/>
    <p:sldId id="4229" r:id="rId5"/>
    <p:sldId id="4232" r:id="rId6"/>
    <p:sldId id="4230" r:id="rId7"/>
    <p:sldId id="4274" r:id="rId8"/>
    <p:sldId id="4275" r:id="rId9"/>
    <p:sldId id="4276" r:id="rId10"/>
    <p:sldId id="4228" r:id="rId11"/>
    <p:sldId id="4255" r:id="rId12"/>
    <p:sldId id="4231" r:id="rId13"/>
    <p:sldId id="4280" r:id="rId14"/>
    <p:sldId id="4233" r:id="rId15"/>
    <p:sldId id="4262" r:id="rId16"/>
    <p:sldId id="4263" r:id="rId17"/>
    <p:sldId id="4264" r:id="rId18"/>
    <p:sldId id="4265" r:id="rId19"/>
    <p:sldId id="4266" r:id="rId20"/>
    <p:sldId id="4267" r:id="rId21"/>
    <p:sldId id="4268" r:id="rId22"/>
    <p:sldId id="4269" r:id="rId23"/>
    <p:sldId id="4270" r:id="rId24"/>
    <p:sldId id="4271" r:id="rId25"/>
    <p:sldId id="4272" r:id="rId26"/>
    <p:sldId id="4273" r:id="rId27"/>
    <p:sldId id="4256" r:id="rId28"/>
    <p:sldId id="4257" r:id="rId29"/>
    <p:sldId id="4258" r:id="rId30"/>
    <p:sldId id="4259" r:id="rId31"/>
    <p:sldId id="4260" r:id="rId32"/>
    <p:sldId id="4261" r:id="rId33"/>
    <p:sldId id="4291" r:id="rId34"/>
    <p:sldId id="4284" r:id="rId35"/>
    <p:sldId id="4285" r:id="rId36"/>
    <p:sldId id="4286" r:id="rId37"/>
    <p:sldId id="4287" r:id="rId38"/>
    <p:sldId id="4298" r:id="rId39"/>
    <p:sldId id="4299" r:id="rId40"/>
    <p:sldId id="4300" r:id="rId41"/>
    <p:sldId id="4301" r:id="rId42"/>
    <p:sldId id="4302" r:id="rId43"/>
    <p:sldId id="4234" r:id="rId44"/>
    <p:sldId id="4235" r:id="rId45"/>
    <p:sldId id="4240" r:id="rId46"/>
    <p:sldId id="4241" r:id="rId47"/>
    <p:sldId id="4242" r:id="rId48"/>
    <p:sldId id="4243" r:id="rId49"/>
    <p:sldId id="4244" r:id="rId50"/>
    <p:sldId id="4245" r:id="rId51"/>
    <p:sldId id="4246" r:id="rId52"/>
    <p:sldId id="4247" r:id="rId53"/>
    <p:sldId id="4248" r:id="rId54"/>
    <p:sldId id="4249" r:id="rId55"/>
    <p:sldId id="4303" r:id="rId56"/>
    <p:sldId id="4304" r:id="rId57"/>
    <p:sldId id="4250" r:id="rId58"/>
    <p:sldId id="4251" r:id="rId59"/>
    <p:sldId id="4252" r:id="rId60"/>
    <p:sldId id="4253" r:id="rId61"/>
    <p:sldId id="4281" r:id="rId62"/>
    <p:sldId id="4282" r:id="rId63"/>
    <p:sldId id="4283" r:id="rId64"/>
    <p:sldId id="4305" r:id="rId65"/>
    <p:sldId id="4191" r:id="rId66"/>
    <p:sldId id="4192" r:id="rId67"/>
    <p:sldId id="4193" r:id="rId68"/>
    <p:sldId id="4089" r:id="rId69"/>
  </p:sldIdLst>
  <p:sldSz cx="9906000" cy="6858000" type="A4"/>
  <p:notesSz cx="9928225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발표자료" id="{0B5DDC51-675C-49A5-ADA9-F7599613612A}">
          <p14:sldIdLst>
            <p14:sldId id="3529"/>
            <p14:sldId id="4225"/>
            <p14:sldId id="4226"/>
            <p14:sldId id="4229"/>
            <p14:sldId id="4232"/>
            <p14:sldId id="4230"/>
            <p14:sldId id="4274"/>
            <p14:sldId id="4275"/>
            <p14:sldId id="4276"/>
            <p14:sldId id="4228"/>
            <p14:sldId id="4255"/>
            <p14:sldId id="4231"/>
            <p14:sldId id="4280"/>
          </p14:sldIdLst>
        </p14:section>
        <p14:section name="Appendix" id="{DE7C56C3-0335-4266-BF84-A7425E3017C8}">
          <p14:sldIdLst>
            <p14:sldId id="4233"/>
          </p14:sldIdLst>
        </p14:section>
        <p14:section name="고객분석 Back Up 자료" id="{D83FDB80-7888-426C-BA81-B6BB12606EAA}">
          <p14:sldIdLst>
            <p14:sldId id="4262"/>
            <p14:sldId id="4263"/>
            <p14:sldId id="4264"/>
            <p14:sldId id="4265"/>
            <p14:sldId id="4266"/>
            <p14:sldId id="4267"/>
            <p14:sldId id="4268"/>
            <p14:sldId id="4269"/>
            <p14:sldId id="4270"/>
            <p14:sldId id="4271"/>
            <p14:sldId id="4272"/>
            <p14:sldId id="4273"/>
            <p14:sldId id="4256"/>
            <p14:sldId id="4257"/>
            <p14:sldId id="4258"/>
            <p14:sldId id="4259"/>
            <p14:sldId id="4260"/>
            <p14:sldId id="4261"/>
          </p14:sldIdLst>
        </p14:section>
        <p14:section name="상품코드(온라인) 분석" id="{D0112B29-18F5-4D2B-9BD5-3CDEF25510EF}">
          <p14:sldIdLst>
            <p14:sldId id="4291"/>
            <p14:sldId id="4284"/>
            <p14:sldId id="4285"/>
            <p14:sldId id="4286"/>
            <p14:sldId id="4287"/>
            <p14:sldId id="4298"/>
            <p14:sldId id="4299"/>
            <p14:sldId id="4300"/>
            <p14:sldId id="4301"/>
            <p14:sldId id="4302"/>
          </p14:sldIdLst>
        </p14:section>
        <p14:section name="온라인분석 Back Up" id="{E0C6FD46-7A19-40F4-99F0-800C09024083}">
          <p14:sldIdLst>
            <p14:sldId id="4234"/>
            <p14:sldId id="4235"/>
            <p14:sldId id="4240"/>
            <p14:sldId id="4241"/>
            <p14:sldId id="4242"/>
            <p14:sldId id="4243"/>
            <p14:sldId id="4244"/>
            <p14:sldId id="4245"/>
            <p14:sldId id="4246"/>
            <p14:sldId id="4247"/>
            <p14:sldId id="4248"/>
            <p14:sldId id="4249"/>
            <p14:sldId id="4303"/>
            <p14:sldId id="4304"/>
            <p14:sldId id="4250"/>
            <p14:sldId id="4251"/>
            <p14:sldId id="4252"/>
            <p14:sldId id="4253"/>
            <p14:sldId id="4281"/>
            <p14:sldId id="4282"/>
            <p14:sldId id="4283"/>
            <p14:sldId id="4305"/>
            <p14:sldId id="4191"/>
            <p14:sldId id="4192"/>
            <p14:sldId id="4193"/>
            <p14:sldId id="40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95" userDrawn="1">
          <p15:clr>
            <a:srgbClr val="A4A3A4"/>
          </p15:clr>
        </p15:guide>
        <p15:guide id="7" orient="horz" pos="2183" userDrawn="1">
          <p15:clr>
            <a:srgbClr val="A4A3A4"/>
          </p15:clr>
        </p15:guide>
        <p15:guide id="8" pos="3120">
          <p15:clr>
            <a:srgbClr val="A4A3A4"/>
          </p15:clr>
        </p15:guide>
        <p15:guide id="9" pos="5932">
          <p15:clr>
            <a:srgbClr val="A4A3A4"/>
          </p15:clr>
        </p15:guide>
        <p15:guide id="13" pos="308">
          <p15:clr>
            <a:srgbClr val="A4A3A4"/>
          </p15:clr>
        </p15:guide>
        <p15:guide id="14" orient="horz" pos="32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9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99"/>
    <a:srgbClr val="CBE7F5"/>
    <a:srgbClr val="0033CC"/>
    <a:srgbClr val="F7FDC3"/>
    <a:srgbClr val="336699"/>
    <a:srgbClr val="1F6B95"/>
    <a:srgbClr val="006699"/>
    <a:srgbClr val="000000"/>
    <a:srgbClr val="A8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72" autoAdjust="0"/>
    <p:restoredTop sz="97698" autoAdjust="0"/>
  </p:normalViewPr>
  <p:slideViewPr>
    <p:cSldViewPr snapToObjects="1" showGuides="1">
      <p:cViewPr varScale="1">
        <p:scale>
          <a:sx n="90" d="100"/>
          <a:sy n="90" d="100"/>
        </p:scale>
        <p:origin x="1224" y="84"/>
      </p:cViewPr>
      <p:guideLst>
        <p:guide orient="horz" pos="595"/>
        <p:guide orient="horz" pos="2183"/>
        <p:guide pos="3120"/>
        <p:guide pos="5932"/>
        <p:guide pos="308"/>
        <p:guide orient="horz" pos="3203"/>
      </p:guideLst>
    </p:cSldViewPr>
  </p:slideViewPr>
  <p:outlineViewPr>
    <p:cViewPr>
      <p:scale>
        <a:sx n="33" d="100"/>
        <a:sy n="33" d="100"/>
      </p:scale>
      <p:origin x="0" y="996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 showGuides="1">
      <p:cViewPr varScale="1">
        <p:scale>
          <a:sx n="90" d="100"/>
          <a:sy n="90" d="100"/>
        </p:scale>
        <p:origin x="-1914" y="-96"/>
      </p:cViewPr>
      <p:guideLst>
        <p:guide orient="horz" pos="2141"/>
        <p:guide pos="3129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YMJ\&#50500;&#47784;&#47112;\Project&#49688;&#54665;\&#48516;&#49437;&#45236;&#50857;\&#44221;&#47196;&#48324;_&#44256;&#44061;&#44148;&#49688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YMJ\&#50500;&#47784;&#47112;\Project&#49688;&#54665;\&#48516;&#49437;&#45236;&#50857;\&#44221;&#47196;&#48324;_&#44256;&#44061;&#44148;&#49688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user\AppData\Local\Microsoft\Windows\INetCache\IE\JXCZK2R6\&#44221;&#47196;&#48324;_&#44256;&#44061;&#44148;&#49688;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YMJ\&#50500;&#47784;&#47112;\Project&#49688;&#54665;\&#48516;&#49437;&#45236;&#50857;\&#44221;&#47196;&#48324;_&#44256;&#44061;&#44148;&#49688;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2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sng" strike="noStrik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ko-KR" altLang="en-US" sz="1200" u="sng" dirty="0" smtClean="0">
                <a:solidFill>
                  <a:schemeClr val="tx1"/>
                </a:solidFill>
                <a:effectLst/>
              </a:rPr>
              <a:t>통합고객현황</a:t>
            </a:r>
            <a:endParaRPr lang="en-US" sz="1200" u="sng" dirty="0">
              <a:solidFill>
                <a:schemeClr val="tx1"/>
              </a:solidFill>
              <a:effectLst/>
            </a:endParaRPr>
          </a:p>
        </c:rich>
      </c:tx>
      <c:layout>
        <c:manualLayout>
          <c:xMode val="edge"/>
          <c:yMode val="edge"/>
          <c:x val="0.36218928836030323"/>
          <c:y val="1.193652774866747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sng" strike="noStrike" kern="1200" baseline="0">
              <a:solidFill>
                <a:schemeClr val="tx1"/>
              </a:solidFill>
              <a:effectLst/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5126425456073498"/>
          <c:y val="0.33343985352846578"/>
          <c:w val="0.1927086201150508"/>
          <c:h val="0.26937326786920651"/>
        </c:manualLayout>
      </c:layout>
      <c:overlay val="0"/>
      <c:spPr>
        <a:solidFill>
          <a:schemeClr val="bg1">
            <a:lumMod val="20000"/>
            <a:lumOff val="80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1" u="none" dirty="0" smtClean="0">
                <a:solidFill>
                  <a:schemeClr val="tx1"/>
                </a:solidFill>
              </a:rPr>
              <a:t>고객단위 중복 건수</a:t>
            </a:r>
            <a:endParaRPr lang="ko-KR" altLang="en-US" sz="1400" b="1" u="none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39106444993719119"/>
          <c:y val="5.122049981528355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1198848581773654"/>
          <c:y val="0.20872353674728047"/>
          <c:w val="0.86287454740264535"/>
          <c:h val="0.6170073838181938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Sheet7!$J$1:$J$2</c:f>
              <c:strCache>
                <c:ptCount val="2"/>
                <c:pt idx="1">
                  <c:v>건수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Sheet7!$H$3:$I$31</c:f>
              <c:multiLvlStrCache>
                <c:ptCount val="29"/>
                <c:lvl>
                  <c:pt idx="0">
                    <c:v>01</c:v>
                  </c:pt>
                  <c:pt idx="1">
                    <c:v>02</c:v>
                  </c:pt>
                  <c:pt idx="2">
                    <c:v>03</c:v>
                  </c:pt>
                  <c:pt idx="3">
                    <c:v>04</c:v>
                  </c:pt>
                  <c:pt idx="4">
                    <c:v>05</c:v>
                  </c:pt>
                  <c:pt idx="5">
                    <c:v>06</c:v>
                  </c:pt>
                  <c:pt idx="6">
                    <c:v>07</c:v>
                  </c:pt>
                  <c:pt idx="7">
                    <c:v>08</c:v>
                  </c:pt>
                  <c:pt idx="8">
                    <c:v>09</c:v>
                  </c:pt>
                  <c:pt idx="9">
                    <c:v>10</c:v>
                  </c:pt>
                  <c:pt idx="10">
                    <c:v>11</c:v>
                  </c:pt>
                  <c:pt idx="11">
                    <c:v>12</c:v>
                  </c:pt>
                  <c:pt idx="12">
                    <c:v>01</c:v>
                  </c:pt>
                  <c:pt idx="13">
                    <c:v>02</c:v>
                  </c:pt>
                  <c:pt idx="14">
                    <c:v>03</c:v>
                  </c:pt>
                  <c:pt idx="15">
                    <c:v>04</c:v>
                  </c:pt>
                  <c:pt idx="16">
                    <c:v>05</c:v>
                  </c:pt>
                  <c:pt idx="17">
                    <c:v>06</c:v>
                  </c:pt>
                  <c:pt idx="18">
                    <c:v>07</c:v>
                  </c:pt>
                  <c:pt idx="19">
                    <c:v>08</c:v>
                  </c:pt>
                  <c:pt idx="20">
                    <c:v>09</c:v>
                  </c:pt>
                  <c:pt idx="21">
                    <c:v>10</c:v>
                  </c:pt>
                  <c:pt idx="22">
                    <c:v>11</c:v>
                  </c:pt>
                  <c:pt idx="23">
                    <c:v>12</c:v>
                  </c:pt>
                  <c:pt idx="24">
                    <c:v>01</c:v>
                  </c:pt>
                  <c:pt idx="25">
                    <c:v>02</c:v>
                  </c:pt>
                  <c:pt idx="26">
                    <c:v>03</c:v>
                  </c:pt>
                  <c:pt idx="27">
                    <c:v>04</c:v>
                  </c:pt>
                  <c:pt idx="28">
                    <c:v> </c:v>
                  </c:pt>
                </c:lvl>
                <c:lvl>
                  <c:pt idx="0">
                    <c:v>2015</c:v>
                  </c:pt>
                  <c:pt idx="12">
                    <c:v>2016</c:v>
                  </c:pt>
                  <c:pt idx="24">
                    <c:v>2017</c:v>
                  </c:pt>
                </c:lvl>
              </c:multiLvlStrCache>
            </c:multiLvlStrRef>
          </c:cat>
          <c:val>
            <c:numRef>
              <c:f>Sheet7!$J$3:$J$31</c:f>
              <c:numCache>
                <c:formatCode>General</c:formatCode>
                <c:ptCount val="29"/>
                <c:pt idx="0">
                  <c:v>2</c:v>
                </c:pt>
                <c:pt idx="1">
                  <c:v>1</c:v>
                </c:pt>
                <c:pt idx="2">
                  <c:v>2</c:v>
                </c:pt>
                <c:pt idx="3">
                  <c:v>2</c:v>
                </c:pt>
                <c:pt idx="4">
                  <c:v>1</c:v>
                </c:pt>
                <c:pt idx="5">
                  <c:v>2</c:v>
                </c:pt>
                <c:pt idx="6">
                  <c:v>0</c:v>
                </c:pt>
                <c:pt idx="7">
                  <c:v>137</c:v>
                </c:pt>
                <c:pt idx="8">
                  <c:v>303</c:v>
                </c:pt>
                <c:pt idx="9">
                  <c:v>750</c:v>
                </c:pt>
                <c:pt idx="10">
                  <c:v>830</c:v>
                </c:pt>
                <c:pt idx="11">
                  <c:v>779</c:v>
                </c:pt>
                <c:pt idx="12">
                  <c:v>639</c:v>
                </c:pt>
                <c:pt idx="13">
                  <c:v>707</c:v>
                </c:pt>
                <c:pt idx="14">
                  <c:v>550</c:v>
                </c:pt>
                <c:pt idx="15">
                  <c:v>550</c:v>
                </c:pt>
                <c:pt idx="16">
                  <c:v>662</c:v>
                </c:pt>
                <c:pt idx="17">
                  <c:v>471</c:v>
                </c:pt>
                <c:pt idx="18">
                  <c:v>751</c:v>
                </c:pt>
                <c:pt idx="19">
                  <c:v>445</c:v>
                </c:pt>
                <c:pt idx="20">
                  <c:v>421</c:v>
                </c:pt>
                <c:pt idx="21">
                  <c:v>398</c:v>
                </c:pt>
                <c:pt idx="22">
                  <c:v>488</c:v>
                </c:pt>
                <c:pt idx="23">
                  <c:v>441</c:v>
                </c:pt>
                <c:pt idx="24">
                  <c:v>559</c:v>
                </c:pt>
                <c:pt idx="25">
                  <c:v>509</c:v>
                </c:pt>
                <c:pt idx="26">
                  <c:v>399</c:v>
                </c:pt>
                <c:pt idx="27">
                  <c:v>209</c:v>
                </c:pt>
                <c:pt idx="28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19560440"/>
        <c:axId val="819538880"/>
      </c:barChart>
      <c:catAx>
        <c:axId val="819560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19538880"/>
        <c:crosses val="autoZero"/>
        <c:auto val="1"/>
        <c:lblAlgn val="ctr"/>
        <c:lblOffset val="100"/>
        <c:noMultiLvlLbl val="0"/>
      </c:catAx>
      <c:valAx>
        <c:axId val="819538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195604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 sz="1400"/>
            </a:pPr>
            <a:r>
              <a:rPr lang="ko-KR" sz="1400" dirty="0"/>
              <a:t>통합고객현황</a:t>
            </a:r>
            <a:endParaRPr lang="en-US" sz="1400" dirty="0"/>
          </a:p>
        </c:rich>
      </c:tx>
      <c:layout>
        <c:manualLayout>
          <c:xMode val="edge"/>
          <c:yMode val="edge"/>
          <c:x val="0.34279753964816145"/>
          <c:y val="0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4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vert="horz"/>
              <a:lstStyle/>
              <a:p>
                <a:pPr>
                  <a:defRPr/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[경로별_고객건수.xlsx]Sheet5!$E$3:$E$6</c:f>
              <c:strCache>
                <c:ptCount val="4"/>
                <c:pt idx="0">
                  <c:v>휴면고객</c:v>
                </c:pt>
                <c:pt idx="1">
                  <c:v>삭제고객</c:v>
                </c:pt>
                <c:pt idx="2">
                  <c:v>기타(+한글자)</c:v>
                </c:pt>
                <c:pt idx="3">
                  <c:v>일반고객</c:v>
                </c:pt>
              </c:strCache>
            </c:strRef>
          </c:cat>
          <c:val>
            <c:numRef>
              <c:f>[경로별_고객건수.xlsx]Sheet5!$F$3:$F$6</c:f>
              <c:numCache>
                <c:formatCode>_(* #,##0_);_(* \(#,##0\);_(* "-"_);_(@_)</c:formatCode>
                <c:ptCount val="4"/>
                <c:pt idx="0">
                  <c:v>1054714</c:v>
                </c:pt>
                <c:pt idx="1">
                  <c:v>9148876</c:v>
                </c:pt>
                <c:pt idx="2">
                  <c:v>45006</c:v>
                </c:pt>
                <c:pt idx="3">
                  <c:v>14191850</c:v>
                </c:pt>
              </c:numCache>
            </c:numRef>
          </c:val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2"/>
        <c:delete val="1"/>
      </c:legendEntry>
      <c:layout>
        <c:manualLayout>
          <c:xMode val="edge"/>
          <c:yMode val="edge"/>
          <c:x val="0.79503652408493131"/>
          <c:y val="0.28055391478463726"/>
          <c:w val="0.15971023740172346"/>
          <c:h val="0.30184271596205886"/>
        </c:manualLayout>
      </c:layout>
      <c:overlay val="0"/>
      <c:spPr>
        <a:solidFill>
          <a:schemeClr val="bg1">
            <a:lumMod val="20000"/>
            <a:lumOff val="80000"/>
            <a:alpha val="39000"/>
          </a:schemeClr>
        </a:solidFill>
        <a:ln>
          <a:noFill/>
        </a:ln>
        <a:effectLst/>
      </c:spPr>
      <c:txPr>
        <a:bodyPr rot="0" vert="horz"/>
        <a:lstStyle/>
        <a:p>
          <a:pPr>
            <a:defRPr sz="1000"/>
          </a:pPr>
          <a:endParaRPr lang="ko-KR"/>
        </a:p>
      </c:txPr>
    </c:legend>
    <c:plotVisOnly val="1"/>
    <c:dispBlanksAs val="gap"/>
    <c:showDLblsOverMax val="0"/>
  </c:chart>
  <c:spPr>
    <a:solidFill>
      <a:schemeClr val="tx2"/>
    </a:solidFill>
    <a:ln w="9525" cap="flat" cmpd="sng" algn="ctr">
      <a:noFill/>
      <a:round/>
    </a:ln>
    <a:effectLst/>
  </c:spPr>
  <c:txPr>
    <a:bodyPr/>
    <a:lstStyle/>
    <a:p>
      <a:pPr>
        <a:defRPr>
          <a:latin typeface="맑은 고딕 (Body)"/>
        </a:defRPr>
      </a:pPr>
      <a:endParaRPr lang="ko-KR"/>
    </a:p>
  </c:txPr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sng" strike="noStrik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ko-KR" altLang="en-US" sz="1200" u="sng" dirty="0" smtClean="0">
                <a:solidFill>
                  <a:schemeClr val="tx1"/>
                </a:solidFill>
                <a:effectLst/>
              </a:rPr>
              <a:t>통합고객현황</a:t>
            </a:r>
            <a:endParaRPr lang="en-US" sz="1200" u="sng" dirty="0">
              <a:solidFill>
                <a:schemeClr val="tx1"/>
              </a:solidFill>
              <a:effectLst/>
            </a:endParaRPr>
          </a:p>
        </c:rich>
      </c:tx>
      <c:layout>
        <c:manualLayout>
          <c:xMode val="edge"/>
          <c:yMode val="edge"/>
          <c:x val="0.36218928836030323"/>
          <c:y val="1.1936527748667479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5126425456073498"/>
          <c:y val="0.33343985352846578"/>
          <c:w val="0.1927086201150508"/>
          <c:h val="0.26937326786920651"/>
        </c:manualLayout>
      </c:layout>
      <c:overlay val="0"/>
      <c:spPr>
        <a:solidFill>
          <a:schemeClr val="bg1">
            <a:lumMod val="20000"/>
            <a:lumOff val="80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[Book2]Sheet5!PivotTable7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Sheet5!$A$4:$A$16</c:f>
              <c:multiLvlStrCache>
                <c:ptCount val="10"/>
                <c:lvl>
                  <c:pt idx="0">
                    <c:v>07</c:v>
                  </c:pt>
                  <c:pt idx="1">
                    <c:v>08</c:v>
                  </c:pt>
                  <c:pt idx="2">
                    <c:v>09</c:v>
                  </c:pt>
                  <c:pt idx="3">
                    <c:v>10</c:v>
                  </c:pt>
                  <c:pt idx="4">
                    <c:v>11</c:v>
                  </c:pt>
                  <c:pt idx="5">
                    <c:v>12</c:v>
                  </c:pt>
                  <c:pt idx="6">
                    <c:v>01</c:v>
                  </c:pt>
                  <c:pt idx="7">
                    <c:v>02</c:v>
                  </c:pt>
                  <c:pt idx="8">
                    <c:v>04</c:v>
                  </c:pt>
                  <c:pt idx="9">
                    <c:v>05</c:v>
                  </c:pt>
                </c:lvl>
                <c:lvl>
                  <c:pt idx="0">
                    <c:v>2016</c:v>
                  </c:pt>
                  <c:pt idx="6">
                    <c:v>2017</c:v>
                  </c:pt>
                </c:lvl>
              </c:multiLvlStrCache>
            </c:multiLvlStrRef>
          </c:cat>
          <c:val>
            <c:numRef>
              <c:f>Sheet5!$B$4:$B$16</c:f>
              <c:numCache>
                <c:formatCode>General</c:formatCode>
                <c:ptCount val="10"/>
                <c:pt idx="0">
                  <c:v>1301</c:v>
                </c:pt>
                <c:pt idx="1">
                  <c:v>2851</c:v>
                </c:pt>
                <c:pt idx="2">
                  <c:v>1188</c:v>
                </c:pt>
                <c:pt idx="3">
                  <c:v>1890</c:v>
                </c:pt>
                <c:pt idx="4">
                  <c:v>1209</c:v>
                </c:pt>
                <c:pt idx="5">
                  <c:v>1029</c:v>
                </c:pt>
                <c:pt idx="6">
                  <c:v>440</c:v>
                </c:pt>
                <c:pt idx="7">
                  <c:v>1</c:v>
                </c:pt>
                <c:pt idx="8">
                  <c:v>112</c:v>
                </c:pt>
                <c:pt idx="9">
                  <c:v>123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19569456"/>
        <c:axId val="819569848"/>
      </c:barChart>
      <c:catAx>
        <c:axId val="819569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19569848"/>
        <c:crosses val="autoZero"/>
        <c:auto val="1"/>
        <c:lblAlgn val="ctr"/>
        <c:lblOffset val="100"/>
        <c:noMultiLvlLbl val="0"/>
      </c:catAx>
      <c:valAx>
        <c:axId val="819569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19569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[Book2]Sheet3!PivotTable5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Sheet3!$A$4:$A$20</c:f>
              <c:multiLvlStrCache>
                <c:ptCount val="14"/>
                <c:lvl>
                  <c:pt idx="0">
                    <c:v>04</c:v>
                  </c:pt>
                  <c:pt idx="1">
                    <c:v>05</c:v>
                  </c:pt>
                  <c:pt idx="2">
                    <c:v>06</c:v>
                  </c:pt>
                  <c:pt idx="3">
                    <c:v>07</c:v>
                  </c:pt>
                  <c:pt idx="4">
                    <c:v>08</c:v>
                  </c:pt>
                  <c:pt idx="5">
                    <c:v>09</c:v>
                  </c:pt>
                  <c:pt idx="6">
                    <c:v>10</c:v>
                  </c:pt>
                  <c:pt idx="7">
                    <c:v>11</c:v>
                  </c:pt>
                  <c:pt idx="8">
                    <c:v>12</c:v>
                  </c:pt>
                  <c:pt idx="9">
                    <c:v>01</c:v>
                  </c:pt>
                  <c:pt idx="10">
                    <c:v>02</c:v>
                  </c:pt>
                  <c:pt idx="11">
                    <c:v>03</c:v>
                  </c:pt>
                  <c:pt idx="12">
                    <c:v>04</c:v>
                  </c:pt>
                  <c:pt idx="13">
                    <c:v>05</c:v>
                  </c:pt>
                </c:lvl>
                <c:lvl>
                  <c:pt idx="0">
                    <c:v>2016</c:v>
                  </c:pt>
                  <c:pt idx="9">
                    <c:v>2017</c:v>
                  </c:pt>
                </c:lvl>
              </c:multiLvlStrCache>
            </c:multiLvlStrRef>
          </c:cat>
          <c:val>
            <c:numRef>
              <c:f>Sheet3!$B$4:$B$20</c:f>
              <c:numCache>
                <c:formatCode>General</c:formatCode>
                <c:ptCount val="14"/>
                <c:pt idx="0">
                  <c:v>4</c:v>
                </c:pt>
                <c:pt idx="1">
                  <c:v>5</c:v>
                </c:pt>
                <c:pt idx="2">
                  <c:v>7</c:v>
                </c:pt>
                <c:pt idx="3">
                  <c:v>1739</c:v>
                </c:pt>
                <c:pt idx="4">
                  <c:v>3421</c:v>
                </c:pt>
                <c:pt idx="5">
                  <c:v>1584</c:v>
                </c:pt>
                <c:pt idx="6">
                  <c:v>2430</c:v>
                </c:pt>
                <c:pt idx="7">
                  <c:v>1549</c:v>
                </c:pt>
                <c:pt idx="8">
                  <c:v>1424</c:v>
                </c:pt>
                <c:pt idx="9">
                  <c:v>1794</c:v>
                </c:pt>
                <c:pt idx="10">
                  <c:v>1505</c:v>
                </c:pt>
                <c:pt idx="11">
                  <c:v>1458</c:v>
                </c:pt>
                <c:pt idx="12">
                  <c:v>1524</c:v>
                </c:pt>
                <c:pt idx="13">
                  <c:v>915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19571808"/>
        <c:axId val="819577296"/>
      </c:barChart>
      <c:catAx>
        <c:axId val="819571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19577296"/>
        <c:crosses val="autoZero"/>
        <c:auto val="1"/>
        <c:lblAlgn val="ctr"/>
        <c:lblOffset val="100"/>
        <c:noMultiLvlLbl val="0"/>
      </c:catAx>
      <c:valAx>
        <c:axId val="819577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19571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입력비율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FFFF00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2.0194229355290038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929521625616444"/>
                      <c:h val="0.18072672742399251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7.3563299458611814E-2"/>
                  <c:y val="3.599527433265858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1823143246256034"/>
                  <c:y val="-0.3012547658501999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770968019783071"/>
                      <c:h val="0.18072672742399251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입력완료</c:v>
                </c:pt>
                <c:pt idx="1">
                  <c:v>임의 값</c:v>
                </c:pt>
                <c:pt idx="2">
                  <c:v>빈 값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583</c:v>
                </c:pt>
                <c:pt idx="1">
                  <c:v>1720</c:v>
                </c:pt>
                <c:pt idx="2">
                  <c:v>18044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4.578018172762327E-2"/>
          <c:y val="0.76571557716047123"/>
          <c:w val="0.83709924864777818"/>
          <c:h val="8.774383515960133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입력비율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-0.18596058637023727"/>
                  <c:y val="-0.2324431822550341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7130816051416821"/>
                      <c:h val="0.18378989229558559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0.2253909747248207"/>
                  <c:y val="5.225415599198928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1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5995D176-E2D5-40CB-9BFC-AE905C9E1EAF}" type="VALUE">
                      <a:rPr lang="en-US" altLang="ko-KR" smtClean="0">
                        <a:solidFill>
                          <a:schemeClr val="tx1"/>
                        </a:solidFill>
                      </a:rPr>
                      <a:pPr>
                        <a:defRPr sz="1400" b="1">
                          <a:solidFill>
                            <a:schemeClr val="tx1"/>
                          </a:solidFill>
                        </a:defRPr>
                      </a:pPr>
                      <a:t>[VALUE]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966216860251365"/>
                      <c:h val="0.18072672742399251"/>
                    </c:manualLayout>
                  </c15:layout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입력완료</c:v>
                </c:pt>
                <c:pt idx="1">
                  <c:v>빈값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12916</c:v>
                </c:pt>
                <c:pt idx="1">
                  <c:v>7431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1786929974223996"/>
          <c:y val="0.78142523180118417"/>
          <c:w val="0.77579033846684553"/>
          <c:h val="8.774383515960133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Sheet1!$B$53</c:f>
              <c:strCache>
                <c:ptCount val="1"/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cat>
            <c:strRef>
              <c:f>Sheet1!$A$54:$A$57</c:f>
              <c:strCache>
                <c:ptCount val="4"/>
                <c:pt idx="0">
                  <c:v>Y</c:v>
                </c:pt>
                <c:pt idx="1">
                  <c:v>N</c:v>
                </c:pt>
                <c:pt idx="2">
                  <c:v> </c:v>
                </c:pt>
                <c:pt idx="3">
                  <c:v>Z</c:v>
                </c:pt>
              </c:strCache>
            </c:strRef>
          </c:cat>
          <c:val>
            <c:numRef>
              <c:f>Sheet1!$B$54:$B$57</c:f>
              <c:numCache>
                <c:formatCode>General</c:formatCode>
                <c:ptCount val="4"/>
                <c:pt idx="0">
                  <c:v>6676021</c:v>
                </c:pt>
                <c:pt idx="1">
                  <c:v>2854085</c:v>
                </c:pt>
                <c:pt idx="2">
                  <c:v>37753</c:v>
                </c:pt>
                <c:pt idx="3">
                  <c:v>48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7505893642716162"/>
          <c:y val="0.21432756327518057"/>
          <c:w val="0.14365024500025886"/>
          <c:h val="0.59027996500437441"/>
        </c:manualLayout>
      </c:layout>
      <c:overlay val="0"/>
      <c:spPr>
        <a:solidFill>
          <a:srgbClr val="808080">
            <a:lumMod val="20000"/>
            <a:lumOff val="80000"/>
          </a:srgb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lnSpc>
              <a:spcPct val="100000"/>
            </a:lnSpc>
            <a:defRPr sz="1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0.79422</cdr:x>
      <cdr:y>0.13126</cdr:y>
    </cdr:from>
    <cdr:to>
      <cdr:x>0.97323</cdr:x>
      <cdr:y>0.29134</cdr:y>
    </cdr:to>
    <cdr:sp macro="" textlink="">
      <cdr:nvSpPr>
        <cdr:cNvPr id="2" name="TextBox 5"/>
        <cdr:cNvSpPr txBox="1"/>
      </cdr:nvSpPr>
      <cdr:spPr bwMode="gray">
        <a:xfrm xmlns:a="http://schemas.openxmlformats.org/drawingml/2006/main">
          <a:off x="4523308" y="264256"/>
          <a:ext cx="1019512" cy="3222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="horz" wrap="square" lIns="72000" tIns="36000" rIns="72000" bIns="36000" rtlCol="0" anchor="ctr">
          <a:no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>
            <a:spcBef>
              <a:spcPts val="300"/>
            </a:spcBef>
            <a:spcAft>
              <a:spcPts val="300"/>
            </a:spcAft>
          </a:pPr>
          <a:r>
            <a:rPr lang="en-US" altLang="ko-KR" sz="800" dirty="0" smtClean="0">
              <a:solidFill>
                <a:schemeClr val="accent1"/>
              </a:solidFill>
              <a:latin typeface="+mj-lt"/>
              <a:ea typeface="맑은 고딕" panose="020B0503020000020004" pitchFamily="50" charset="-127"/>
              <a:cs typeface="Arial" charset="0"/>
            </a:rPr>
            <a:t>[</a:t>
          </a:r>
          <a:r>
            <a:rPr lang="ko-KR" altLang="en-US" sz="800" dirty="0" smtClean="0">
              <a:solidFill>
                <a:schemeClr val="accent1"/>
              </a:solidFill>
              <a:latin typeface="+mj-lt"/>
              <a:ea typeface="맑은 고딕" panose="020B0503020000020004" pitchFamily="50" charset="-127"/>
              <a:cs typeface="Arial" charset="0"/>
            </a:rPr>
            <a:t>단위</a:t>
          </a:r>
          <a:r>
            <a:rPr lang="en-US" altLang="ko-KR" sz="800" dirty="0" smtClean="0">
              <a:solidFill>
                <a:schemeClr val="accent1"/>
              </a:solidFill>
              <a:latin typeface="+mj-lt"/>
              <a:ea typeface="맑은 고딕" panose="020B0503020000020004" pitchFamily="50" charset="-127"/>
              <a:cs typeface="Arial" charset="0"/>
            </a:rPr>
            <a:t>: </a:t>
          </a:r>
          <a:r>
            <a:rPr lang="ko-KR" altLang="en-US" sz="800" dirty="0" smtClean="0">
              <a:solidFill>
                <a:schemeClr val="accent1"/>
              </a:solidFill>
              <a:latin typeface="+mj-lt"/>
              <a:ea typeface="맑은 고딕" panose="020B0503020000020004" pitchFamily="50" charset="-127"/>
              <a:cs typeface="Arial" charset="0"/>
            </a:rPr>
            <a:t>건수</a:t>
          </a:r>
          <a:r>
            <a:rPr lang="en-US" altLang="ko-KR" sz="800" dirty="0" smtClean="0">
              <a:solidFill>
                <a:schemeClr val="accent1"/>
              </a:solidFill>
              <a:latin typeface="+mj-lt"/>
              <a:ea typeface="맑은 고딕" panose="020B0503020000020004" pitchFamily="50" charset="-127"/>
              <a:cs typeface="Arial" charset="0"/>
            </a:rPr>
            <a:t>]</a:t>
          </a:r>
          <a:endParaRPr lang="ko-KR" altLang="en-US" sz="800" dirty="0" smtClean="0">
            <a:solidFill>
              <a:schemeClr val="accent1"/>
            </a:solidFill>
            <a:latin typeface="+mj-lt"/>
            <a:ea typeface="맑은 고딕" panose="020B0503020000020004" pitchFamily="50" charset="-127"/>
            <a:cs typeface="Arial" charset="0"/>
          </a:endParaRPr>
        </a:p>
      </cdr:txBody>
    </cdr:sp>
  </cdr:relSizeAnchor>
  <cdr:relSizeAnchor xmlns:cdr="http://schemas.openxmlformats.org/drawingml/2006/chartDrawing">
    <cdr:from>
      <cdr:x>0.05045</cdr:x>
      <cdr:y>0.39873</cdr:y>
    </cdr:from>
    <cdr:to>
      <cdr:x>0.2861</cdr:x>
      <cdr:y>0.69093</cdr:y>
    </cdr:to>
    <cdr:sp macro="" textlink="">
      <cdr:nvSpPr>
        <cdr:cNvPr id="5" name="TextBox 27"/>
        <cdr:cNvSpPr txBox="1"/>
      </cdr:nvSpPr>
      <cdr:spPr bwMode="gray">
        <a:xfrm xmlns:a="http://schemas.openxmlformats.org/drawingml/2006/main">
          <a:off x="287329" y="934938"/>
          <a:ext cx="1342088" cy="68512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="horz" wrap="square" lIns="72000" tIns="36000" rIns="72000" bIns="36000" rtlCol="0" anchor="ctr">
          <a:no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>
            <a:spcBef>
              <a:spcPts val="300"/>
            </a:spcBef>
            <a:spcAft>
              <a:spcPts val="300"/>
            </a:spcAft>
          </a:pPr>
          <a:r>
            <a:rPr lang="en-US" altLang="ko-KR" sz="1400" b="1" dirty="0" smtClean="0">
              <a:solidFill>
                <a:prstClr val="black"/>
              </a:solidFill>
              <a:latin typeface="+mj-lt"/>
              <a:ea typeface="맑은 고딕" panose="020B0503020000020004" pitchFamily="50" charset="-127"/>
              <a:cs typeface="Arial" charset="0"/>
            </a:rPr>
            <a:t>14,191,850 (58%)</a:t>
          </a:r>
          <a:endParaRPr lang="ko-KR" altLang="en-US" sz="1400" b="1" dirty="0" smtClean="0">
            <a:solidFill>
              <a:prstClr val="black"/>
            </a:solidFill>
            <a:latin typeface="+mj-lt"/>
            <a:ea typeface="맑은 고딕" panose="020B0503020000020004" pitchFamily="50" charset="-127"/>
            <a:cs typeface="Arial" charset="0"/>
          </a:endParaRPr>
        </a:p>
      </cdr:txBody>
    </cdr:sp>
  </cdr:relSizeAnchor>
  <cdr:relSizeAnchor xmlns:cdr="http://schemas.openxmlformats.org/drawingml/2006/chartDrawing">
    <cdr:from>
      <cdr:x>0.56426</cdr:x>
      <cdr:y>0.67151</cdr:y>
    </cdr:from>
    <cdr:to>
      <cdr:x>0.99363</cdr:x>
      <cdr:y>0.83159</cdr:y>
    </cdr:to>
    <cdr:sp macro="" textlink="">
      <cdr:nvSpPr>
        <cdr:cNvPr id="11" name="TextBox 5"/>
        <cdr:cNvSpPr txBox="1"/>
      </cdr:nvSpPr>
      <cdr:spPr bwMode="gray">
        <a:xfrm xmlns:a="http://schemas.openxmlformats.org/drawingml/2006/main">
          <a:off x="3213596" y="1574530"/>
          <a:ext cx="2445393" cy="37535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="horz" wrap="square" lIns="72000" tIns="36000" rIns="72000" bIns="36000" rtlCol="0" anchor="ctr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>
            <a:spcBef>
              <a:spcPts val="300"/>
            </a:spcBef>
            <a:spcAft>
              <a:spcPts val="300"/>
            </a:spcAft>
          </a:pPr>
          <a:r>
            <a:rPr lang="en-US" altLang="ko-KR" sz="1000" dirty="0" smtClean="0">
              <a:solidFill>
                <a:schemeClr val="tx1"/>
              </a:solidFill>
              <a:latin typeface="+mj-lt"/>
              <a:ea typeface="맑은 고딕" panose="020B0503020000020004" pitchFamily="50" charset="-127"/>
              <a:cs typeface="Arial" charset="0"/>
            </a:rPr>
            <a:t>※ </a:t>
          </a:r>
          <a:r>
            <a:rPr lang="ko-KR" altLang="en-US" sz="1000" dirty="0" smtClean="0">
              <a:solidFill>
                <a:schemeClr val="tx1"/>
              </a:solidFill>
              <a:latin typeface="+mj-lt"/>
              <a:ea typeface="맑은 고딕" panose="020B0503020000020004" pitchFamily="50" charset="-127"/>
              <a:cs typeface="Arial" charset="0"/>
            </a:rPr>
            <a:t>휴면고객 </a:t>
          </a:r>
          <a:r>
            <a:rPr lang="en-US" altLang="ko-KR" sz="1000" dirty="0" smtClean="0">
              <a:solidFill>
                <a:schemeClr val="tx1"/>
              </a:solidFill>
              <a:latin typeface="+mj-lt"/>
              <a:ea typeface="맑은 고딕" panose="020B0503020000020004" pitchFamily="50" charset="-127"/>
              <a:cs typeface="Arial" charset="0"/>
            </a:rPr>
            <a:t>: </a:t>
          </a:r>
          <a:r>
            <a:rPr lang="ko-KR" altLang="en-US" sz="1000" dirty="0" smtClean="0">
              <a:solidFill>
                <a:schemeClr val="tx1"/>
              </a:solidFill>
              <a:latin typeface="+mj-lt"/>
              <a:ea typeface="맑은 고딕" panose="020B0503020000020004" pitchFamily="50" charset="-127"/>
              <a:cs typeface="Arial" charset="0"/>
            </a:rPr>
            <a:t>장기 미사용 고객</a:t>
          </a:r>
          <a:r>
            <a:rPr lang="en-US" altLang="ko-KR" sz="1000" dirty="0" smtClean="0">
              <a:solidFill>
                <a:schemeClr val="tx1"/>
              </a:solidFill>
              <a:latin typeface="+mj-lt"/>
              <a:ea typeface="맑은 고딕" panose="020B0503020000020004" pitchFamily="50" charset="-127"/>
              <a:cs typeface="Arial" charset="0"/>
            </a:rPr>
            <a:t/>
          </a:r>
          <a:br>
            <a:rPr lang="en-US" altLang="ko-KR" sz="1000" dirty="0" smtClean="0">
              <a:solidFill>
                <a:schemeClr val="tx1"/>
              </a:solidFill>
              <a:latin typeface="+mj-lt"/>
              <a:ea typeface="맑은 고딕" panose="020B0503020000020004" pitchFamily="50" charset="-127"/>
              <a:cs typeface="Arial" charset="0"/>
            </a:rPr>
          </a:br>
          <a:r>
            <a:rPr lang="en-US" altLang="ko-KR" sz="1000" dirty="0" smtClean="0">
              <a:solidFill>
                <a:schemeClr val="tx1"/>
              </a:solidFill>
              <a:latin typeface="+mj-lt"/>
              <a:ea typeface="맑은 고딕" panose="020B0503020000020004" pitchFamily="50" charset="-127"/>
              <a:cs typeface="Arial" charset="0"/>
            </a:rPr>
            <a:t>    </a:t>
          </a:r>
          <a:r>
            <a:rPr lang="ko-KR" altLang="en-US" sz="1000" dirty="0" smtClean="0">
              <a:solidFill>
                <a:schemeClr val="tx1"/>
              </a:solidFill>
              <a:latin typeface="+mj-lt"/>
              <a:ea typeface="맑은 고딕" panose="020B0503020000020004" pitchFamily="50" charset="-127"/>
              <a:cs typeface="Arial" charset="0"/>
            </a:rPr>
            <a:t>삭제고객 </a:t>
          </a:r>
          <a:r>
            <a:rPr lang="en-US" altLang="ko-KR" sz="1000" dirty="0" smtClean="0">
              <a:solidFill>
                <a:schemeClr val="tx1"/>
              </a:solidFill>
              <a:latin typeface="+mj-lt"/>
              <a:ea typeface="맑은 고딕" panose="020B0503020000020004" pitchFamily="50" charset="-127"/>
              <a:cs typeface="Arial" charset="0"/>
            </a:rPr>
            <a:t>: </a:t>
          </a:r>
          <a:r>
            <a:rPr lang="ko-KR" altLang="en-US" sz="1000" dirty="0" smtClean="0">
              <a:solidFill>
                <a:schemeClr val="tx1"/>
              </a:solidFill>
              <a:latin typeface="+mj-lt"/>
              <a:ea typeface="맑은 고딕" panose="020B0503020000020004" pitchFamily="50" charset="-127"/>
              <a:cs typeface="Arial" charset="0"/>
            </a:rPr>
            <a:t>통합회원 탈퇴고객</a:t>
          </a:r>
          <a:r>
            <a:rPr lang="en-US" altLang="ko-KR" sz="1000" dirty="0" smtClean="0">
              <a:solidFill>
                <a:schemeClr val="tx1"/>
              </a:solidFill>
              <a:latin typeface="+mj-lt"/>
              <a:ea typeface="맑은 고딕" panose="020B0503020000020004" pitchFamily="50" charset="-127"/>
              <a:cs typeface="Arial" charset="0"/>
            </a:rPr>
            <a:t/>
          </a:r>
          <a:br>
            <a:rPr lang="en-US" altLang="ko-KR" sz="1000" dirty="0" smtClean="0">
              <a:solidFill>
                <a:schemeClr val="tx1"/>
              </a:solidFill>
              <a:latin typeface="+mj-lt"/>
              <a:ea typeface="맑은 고딕" panose="020B0503020000020004" pitchFamily="50" charset="-127"/>
              <a:cs typeface="Arial" charset="0"/>
            </a:rPr>
          </a:br>
          <a:r>
            <a:rPr lang="en-US" altLang="ko-KR" sz="1000" dirty="0" smtClean="0">
              <a:solidFill>
                <a:schemeClr val="tx1"/>
              </a:solidFill>
              <a:latin typeface="+mj-lt"/>
              <a:ea typeface="맑은 고딕" panose="020B0503020000020004" pitchFamily="50" charset="-127"/>
              <a:cs typeface="Arial" charset="0"/>
            </a:rPr>
            <a:t>    </a:t>
          </a:r>
          <a:r>
            <a:rPr lang="ko-KR" altLang="en-US" sz="1000" dirty="0" smtClean="0">
              <a:solidFill>
                <a:schemeClr val="tx1"/>
              </a:solidFill>
              <a:latin typeface="+mj-lt"/>
              <a:ea typeface="맑은 고딕" panose="020B0503020000020004" pitchFamily="50" charset="-127"/>
              <a:cs typeface="Arial" charset="0"/>
            </a:rPr>
            <a:t>일반고객 </a:t>
          </a:r>
          <a:r>
            <a:rPr lang="en-US" altLang="ko-KR" sz="1000" dirty="0">
              <a:solidFill>
                <a:schemeClr val="tx1"/>
              </a:solidFill>
              <a:latin typeface="+mj-lt"/>
              <a:ea typeface="맑은 고딕" panose="020B0503020000020004" pitchFamily="50" charset="-127"/>
              <a:cs typeface="Arial" charset="0"/>
            </a:rPr>
            <a:t>:</a:t>
          </a:r>
          <a:r>
            <a:rPr lang="en-US" altLang="ko-KR" sz="1000" dirty="0" smtClean="0">
              <a:solidFill>
                <a:schemeClr val="tx1"/>
              </a:solidFill>
              <a:latin typeface="+mj-lt"/>
              <a:ea typeface="맑은 고딕" panose="020B0503020000020004" pitchFamily="50" charset="-127"/>
              <a:cs typeface="Arial" charset="0"/>
            </a:rPr>
            <a:t> </a:t>
          </a:r>
          <a:r>
            <a:rPr lang="ko-KR" altLang="en-US" sz="1000" dirty="0" smtClean="0">
              <a:solidFill>
                <a:schemeClr val="tx1"/>
              </a:solidFill>
              <a:latin typeface="+mj-lt"/>
              <a:ea typeface="맑은 고딕" panose="020B0503020000020004" pitchFamily="50" charset="-127"/>
              <a:cs typeface="Arial" charset="0"/>
            </a:rPr>
            <a:t>정상적인 값을 보유한 고객 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0.40168</cdr:x>
      <cdr:y>0.54394</cdr:y>
    </cdr:from>
    <cdr:to>
      <cdr:x>0.59831</cdr:x>
      <cdr:y>0.64292</cdr:y>
    </cdr:to>
    <cdr:sp macro="" textlink="">
      <cdr:nvSpPr>
        <cdr:cNvPr id="2" name="TextBox 13"/>
        <cdr:cNvSpPr txBox="1"/>
      </cdr:nvSpPr>
      <cdr:spPr>
        <a:xfrm xmlns:a="http://schemas.openxmlformats.org/drawingml/2006/main">
          <a:off x="1287141" y="1333367"/>
          <a:ext cx="630073" cy="24262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lIns="0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>
            <a:spcBef>
              <a:spcPts val="400"/>
            </a:spcBef>
          </a:pPr>
          <a:r>
            <a:rPr lang="en-US" altLang="ko-KR" sz="1400" b="1" dirty="0" smtClean="0">
              <a:solidFill>
                <a:schemeClr val="tx1"/>
              </a:solidFill>
            </a:rPr>
            <a:t>(89%)</a:t>
          </a:r>
          <a:endParaRPr lang="en-US" altLang="ko-KR" sz="1400" b="1" dirty="0">
            <a:solidFill>
              <a:schemeClr val="tx1"/>
            </a:solidFill>
          </a:endParaRPr>
        </a:p>
      </cdr:txBody>
    </cdr:sp>
  </cdr:relSizeAnchor>
  <cdr:relSizeAnchor xmlns:cdr="http://schemas.openxmlformats.org/drawingml/2006/chartDrawing">
    <cdr:from>
      <cdr:x>0.69663</cdr:x>
      <cdr:y>0.13208</cdr:y>
    </cdr:from>
    <cdr:to>
      <cdr:x>0.85669</cdr:x>
      <cdr:y>0.23106</cdr:y>
    </cdr:to>
    <cdr:sp macro="" textlink="">
      <cdr:nvSpPr>
        <cdr:cNvPr id="3" name="TextBox 13"/>
        <cdr:cNvSpPr txBox="1"/>
      </cdr:nvSpPr>
      <cdr:spPr>
        <a:xfrm xmlns:a="http://schemas.openxmlformats.org/drawingml/2006/main">
          <a:off x="2232248" y="323756"/>
          <a:ext cx="512890" cy="24262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lIns="0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>
            <a:spcBef>
              <a:spcPts val="400"/>
            </a:spcBef>
          </a:pPr>
          <a:r>
            <a:rPr lang="en-US" altLang="ko-KR" sz="1400" b="1" dirty="0" smtClean="0">
              <a:solidFill>
                <a:schemeClr val="tx1"/>
              </a:solidFill>
            </a:rPr>
            <a:t>(8%)</a:t>
          </a:r>
          <a:endParaRPr lang="en-US" altLang="ko-KR" sz="1400" b="1" dirty="0">
            <a:solidFill>
              <a:schemeClr val="tx1"/>
            </a:solidFill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7" y="2"/>
            <a:ext cx="4302231" cy="339884"/>
          </a:xfrm>
          <a:prstGeom prst="rect">
            <a:avLst/>
          </a:prstGeom>
        </p:spPr>
        <p:txBody>
          <a:bodyPr vert="horz" lIns="96458" tIns="48230" rIns="96458" bIns="48230" rtlCol="0"/>
          <a:lstStyle>
            <a:lvl1pPr algn="l">
              <a:defRPr sz="1300"/>
            </a:lvl1pPr>
          </a:lstStyle>
          <a:p>
            <a:endParaRPr lang="en-GB" dirty="0">
              <a:latin typeface="맑은 고딕" pitchFamily="50" charset="-127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3700" y="2"/>
            <a:ext cx="4302231" cy="339884"/>
          </a:xfrm>
          <a:prstGeom prst="rect">
            <a:avLst/>
          </a:prstGeom>
        </p:spPr>
        <p:txBody>
          <a:bodyPr vert="horz" lIns="96458" tIns="48230" rIns="96458" bIns="48230" rtlCol="0"/>
          <a:lstStyle>
            <a:lvl1pPr algn="r">
              <a:defRPr sz="1300"/>
            </a:lvl1pPr>
          </a:lstStyle>
          <a:p>
            <a:fld id="{75A85089-C692-4DEA-AC49-04CF34D4FE14}" type="datetimeFigureOut">
              <a:rPr lang="en-GB" smtClean="0">
                <a:latin typeface="맑은 고딕" pitchFamily="50" charset="-127"/>
              </a:rPr>
              <a:pPr/>
              <a:t>11/06/2017</a:t>
            </a:fld>
            <a:endParaRPr lang="en-GB" dirty="0">
              <a:latin typeface="맑은 고딕" pitchFamily="50" charset="-12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7" y="6456616"/>
            <a:ext cx="4302231" cy="339884"/>
          </a:xfrm>
          <a:prstGeom prst="rect">
            <a:avLst/>
          </a:prstGeom>
        </p:spPr>
        <p:txBody>
          <a:bodyPr vert="horz" lIns="96458" tIns="48230" rIns="96458" bIns="48230" rtlCol="0" anchor="b"/>
          <a:lstStyle>
            <a:lvl1pPr algn="l">
              <a:defRPr sz="1300"/>
            </a:lvl1pPr>
          </a:lstStyle>
          <a:p>
            <a:endParaRPr lang="en-GB" dirty="0">
              <a:latin typeface="맑은 고딕" pitchFamily="50" charset="-127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3700" y="6456616"/>
            <a:ext cx="4302231" cy="339884"/>
          </a:xfrm>
          <a:prstGeom prst="rect">
            <a:avLst/>
          </a:prstGeom>
        </p:spPr>
        <p:txBody>
          <a:bodyPr vert="horz" lIns="96458" tIns="48230" rIns="96458" bIns="48230" rtlCol="0" anchor="b"/>
          <a:lstStyle>
            <a:lvl1pPr algn="r">
              <a:defRPr sz="1300"/>
            </a:lvl1pPr>
          </a:lstStyle>
          <a:p>
            <a:fld id="{D3A5C721-4BB5-4DB6-AD65-4BA2A62B05B6}" type="slidenum">
              <a:rPr lang="en-GB" smtClean="0">
                <a:latin typeface="맑은 고딕" pitchFamily="50" charset="-127"/>
              </a:rPr>
              <a:pPr/>
              <a:t>‹#›</a:t>
            </a:fld>
            <a:endParaRPr lang="en-GB" dirty="0"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1632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7" y="2"/>
            <a:ext cx="4302231" cy="339884"/>
          </a:xfrm>
          <a:prstGeom prst="rect">
            <a:avLst/>
          </a:prstGeom>
        </p:spPr>
        <p:txBody>
          <a:bodyPr vert="horz" lIns="96458" tIns="48230" rIns="96458" bIns="48230" rtlCol="0"/>
          <a:lstStyle>
            <a:lvl1pPr algn="l">
              <a:defRPr sz="1300">
                <a:latin typeface="맑은 고딕" pitchFamily="50" charset="-127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3700" y="2"/>
            <a:ext cx="4302231" cy="339884"/>
          </a:xfrm>
          <a:prstGeom prst="rect">
            <a:avLst/>
          </a:prstGeom>
        </p:spPr>
        <p:txBody>
          <a:bodyPr vert="horz" lIns="96458" tIns="48230" rIns="96458" bIns="48230" rtlCol="0"/>
          <a:lstStyle>
            <a:lvl1pPr algn="r">
              <a:defRPr sz="1300">
                <a:latin typeface="맑은 고딕" pitchFamily="50" charset="-127"/>
              </a:defRPr>
            </a:lvl1pPr>
          </a:lstStyle>
          <a:p>
            <a:fld id="{8045EBA9-A28D-4849-BFEA-AA04F6A21B63}" type="datetimeFigureOut">
              <a:rPr lang="en-GB" smtClean="0"/>
              <a:pPr/>
              <a:t>11/06/2017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21025" y="508000"/>
            <a:ext cx="3686175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458" tIns="48230" rIns="96458" bIns="4823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825" y="3228897"/>
            <a:ext cx="7942580" cy="3058954"/>
          </a:xfrm>
          <a:prstGeom prst="rect">
            <a:avLst/>
          </a:prstGeom>
        </p:spPr>
        <p:txBody>
          <a:bodyPr vert="horz" lIns="96458" tIns="48230" rIns="96458" bIns="4823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7" y="6456616"/>
            <a:ext cx="4302231" cy="339884"/>
          </a:xfrm>
          <a:prstGeom prst="rect">
            <a:avLst/>
          </a:prstGeom>
        </p:spPr>
        <p:txBody>
          <a:bodyPr vert="horz" lIns="96458" tIns="48230" rIns="96458" bIns="48230" rtlCol="0" anchor="b"/>
          <a:lstStyle>
            <a:lvl1pPr algn="l">
              <a:defRPr sz="1300">
                <a:latin typeface="맑은 고딕" pitchFamily="50" charset="-127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3700" y="6456616"/>
            <a:ext cx="4302231" cy="339884"/>
          </a:xfrm>
          <a:prstGeom prst="rect">
            <a:avLst/>
          </a:prstGeom>
        </p:spPr>
        <p:txBody>
          <a:bodyPr vert="horz" lIns="96458" tIns="48230" rIns="96458" bIns="48230" rtlCol="0" anchor="b"/>
          <a:lstStyle>
            <a:lvl1pPr algn="r">
              <a:defRPr sz="1300">
                <a:latin typeface="맑은 고딕" pitchFamily="50" charset="-127"/>
              </a:defRPr>
            </a:lvl1pPr>
          </a:lstStyle>
          <a:p>
            <a:fld id="{5B43D19E-BFDB-4C92-8EDD-32EDDA8F41D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6270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itchFamily="50" charset="-127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itchFamily="50" charset="-127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itchFamily="50" charset="-127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itchFamily="50" charset="-127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itchFamily="50" charset="-12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../../AMOREPACIFIC.png" TargetMode="External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8"/>
          <p:cNvSpPr>
            <a:spLocks/>
          </p:cNvSpPr>
          <p:nvPr userDrawn="1"/>
        </p:nvSpPr>
        <p:spPr bwMode="gray">
          <a:xfrm>
            <a:off x="2469041" y="2204775"/>
            <a:ext cx="7436959" cy="2700011"/>
          </a:xfrm>
          <a:custGeom>
            <a:avLst/>
            <a:gdLst>
              <a:gd name="connsiteX0" fmla="*/ 0 w 10000"/>
              <a:gd name="connsiteY0" fmla="*/ 10830 h 10830"/>
              <a:gd name="connsiteX1" fmla="*/ 10000 w 10000"/>
              <a:gd name="connsiteY1" fmla="*/ 0 h 10830"/>
              <a:gd name="connsiteX2" fmla="*/ 10000 w 10000"/>
              <a:gd name="connsiteY2" fmla="*/ 6057 h 10830"/>
              <a:gd name="connsiteX3" fmla="*/ 0 w 10000"/>
              <a:gd name="connsiteY3" fmla="*/ 10830 h 10830"/>
              <a:gd name="connsiteX0" fmla="*/ 0 w 10000"/>
              <a:gd name="connsiteY0" fmla="*/ 10830 h 10830"/>
              <a:gd name="connsiteX1" fmla="*/ 10000 w 10000"/>
              <a:gd name="connsiteY1" fmla="*/ 0 h 10830"/>
              <a:gd name="connsiteX2" fmla="*/ 10000 w 10000"/>
              <a:gd name="connsiteY2" fmla="*/ 5607 h 10830"/>
              <a:gd name="connsiteX3" fmla="*/ 0 w 10000"/>
              <a:gd name="connsiteY3" fmla="*/ 10830 h 1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0" h="10830">
                <a:moveTo>
                  <a:pt x="0" y="10830"/>
                </a:moveTo>
                <a:lnTo>
                  <a:pt x="10000" y="0"/>
                </a:lnTo>
                <a:lnTo>
                  <a:pt x="10000" y="5607"/>
                </a:lnTo>
                <a:lnTo>
                  <a:pt x="0" y="10830"/>
                </a:lnTo>
                <a:close/>
              </a:path>
            </a:pathLst>
          </a:custGeom>
          <a:solidFill>
            <a:srgbClr val="FFD2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GB" kern="0" dirty="0" smtClean="0">
              <a:solidFill>
                <a:srgbClr val="333333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2" name="Picture 3" descr="C:\Users\eun-ae.lee\Documents\04. 네이트온 받은 파일\13.0530 EY 뉴 템플릿\New-logo_k\EY_Logo_Tagline_Legal_KR.e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243" y="5788374"/>
            <a:ext cx="2259900" cy="80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 17">
            <a:hlinkClick r:id="rId3" action="ppaction://hlinkfile"/>
          </p:cNvPr>
          <p:cNvSpPr/>
          <p:nvPr userDrawn="1"/>
        </p:nvSpPr>
        <p:spPr>
          <a:xfrm>
            <a:off x="0" y="2834226"/>
            <a:ext cx="2475781" cy="2976113"/>
          </a:xfrm>
          <a:custGeom>
            <a:avLst/>
            <a:gdLst>
              <a:gd name="connsiteX0" fmla="*/ 0 w 2484407"/>
              <a:gd name="connsiteY0" fmla="*/ 0 h 2976113"/>
              <a:gd name="connsiteX1" fmla="*/ 0 w 2484407"/>
              <a:gd name="connsiteY1" fmla="*/ 2976113 h 2976113"/>
              <a:gd name="connsiteX2" fmla="*/ 2484407 w 2484407"/>
              <a:gd name="connsiteY2" fmla="*/ 2070340 h 2976113"/>
              <a:gd name="connsiteX3" fmla="*/ 0 w 2484407"/>
              <a:gd name="connsiteY3" fmla="*/ 0 h 2976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4407" h="2976113">
                <a:moveTo>
                  <a:pt x="0" y="0"/>
                </a:moveTo>
                <a:lnTo>
                  <a:pt x="0" y="2976113"/>
                </a:lnTo>
                <a:lnTo>
                  <a:pt x="2484407" y="207034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 l="-28000" t="-1000" r="-1000" b="-6000"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sz="1200" dirty="0">
              <a:solidFill>
                <a:srgbClr val="333333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9" name="Picture 37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92" y="512676"/>
            <a:ext cx="13335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49530" y="681952"/>
            <a:ext cx="980694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맑은 고딕" pitchFamily="50" charset="-127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9530" y="47872"/>
            <a:ext cx="9806940" cy="612000"/>
          </a:xfrm>
        </p:spPr>
        <p:txBody>
          <a:bodyPr lIns="90000" tIns="46800" rIns="90000" bIns="46800" anchor="b" anchorCtr="0"/>
          <a:lstStyle>
            <a:lvl1pPr>
              <a:defRPr sz="2000">
                <a:solidFill>
                  <a:srgbClr val="000000"/>
                </a:solidFill>
                <a:latin typeface="맑은 고딕" panose="020B0503020000020004" pitchFamily="50" charset="-127"/>
                <a:ea typeface="+mj-ea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en-GB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2"/>
          </p:nvPr>
        </p:nvSpPr>
        <p:spPr>
          <a:xfrm>
            <a:off x="49440" y="717956"/>
            <a:ext cx="9808920" cy="514800"/>
          </a:xfrm>
        </p:spPr>
        <p:txBody>
          <a:bodyPr lIns="90000" tIns="46800" rIns="90000" bIns="46800"/>
          <a:lstStyle>
            <a:lvl1pPr marL="0" indent="0" latinLnBrk="0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lang="ko-KR" altLang="en-US" sz="1600" b="1" kern="1200" baseline="0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+mn-cs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6464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46468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860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altLang="ko-KR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425600"/>
            <a:ext cx="8915400" cy="469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  <a:endParaRPr lang="en-GB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4563000" y="6575185"/>
            <a:ext cx="780000" cy="19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1100" dirty="0" smtClean="0">
                <a:solidFill>
                  <a:schemeClr val="bg1"/>
                </a:solidFill>
                <a:latin typeface="맑은 고딕" pitchFamily="50" charset="-127"/>
              </a:rPr>
              <a:t>-</a:t>
            </a:r>
            <a:fld id="{9AE4D82F-B047-469B-AC52-A46321747EAF}" type="slidenum">
              <a:rPr lang="en-GB" sz="1100" smtClean="0">
                <a:solidFill>
                  <a:schemeClr val="bg1"/>
                </a:solidFill>
                <a:latin typeface="맑은 고딕" pitchFamily="50" charset="-127"/>
              </a:rPr>
              <a:pPr algn="ctr"/>
              <a:t>‹#›</a:t>
            </a:fld>
            <a:r>
              <a:rPr lang="en-GB" sz="1100" dirty="0" smtClean="0">
                <a:solidFill>
                  <a:schemeClr val="bg1"/>
                </a:solidFill>
                <a:latin typeface="맑은 고딕" pitchFamily="50" charset="-127"/>
              </a:rPr>
              <a:t>-</a:t>
            </a:r>
            <a:endParaRPr lang="en-GB" sz="1100" dirty="0">
              <a:solidFill>
                <a:schemeClr val="bg1"/>
              </a:solidFill>
              <a:latin typeface="맑은 고딕" pitchFamily="50" charset="-127"/>
            </a:endParaRPr>
          </a:p>
        </p:txBody>
      </p:sp>
      <p:grpSp>
        <p:nvGrpSpPr>
          <p:cNvPr id="22" name="Group 21"/>
          <p:cNvGrpSpPr/>
          <p:nvPr userDrawn="1"/>
        </p:nvGrpSpPr>
        <p:grpSpPr bwMode="gray">
          <a:xfrm>
            <a:off x="9044385" y="6572585"/>
            <a:ext cx="366315" cy="204787"/>
            <a:chOff x="8348663" y="6450013"/>
            <a:chExt cx="338137" cy="204787"/>
          </a:xfrm>
          <a:solidFill>
            <a:srgbClr val="808080"/>
          </a:solidFill>
        </p:grpSpPr>
        <p:sp>
          <p:nvSpPr>
            <p:cNvPr id="23" name="Freeform 5"/>
            <p:cNvSpPr>
              <a:spLocks/>
            </p:cNvSpPr>
            <p:nvPr userDrawn="1"/>
          </p:nvSpPr>
          <p:spPr bwMode="gray">
            <a:xfrm>
              <a:off x="8348663" y="6450013"/>
              <a:ext cx="163512" cy="204787"/>
            </a:xfrm>
            <a:custGeom>
              <a:avLst/>
              <a:gdLst/>
              <a:ahLst/>
              <a:cxnLst>
                <a:cxn ang="0">
                  <a:pos x="39" y="78"/>
                </a:cxn>
                <a:cxn ang="0">
                  <a:pos x="85" y="78"/>
                </a:cxn>
                <a:cxn ang="0">
                  <a:pos x="85" y="51"/>
                </a:cxn>
                <a:cxn ang="0">
                  <a:pos x="39" y="51"/>
                </a:cxn>
                <a:cxn ang="0">
                  <a:pos x="39" y="30"/>
                </a:cxn>
                <a:cxn ang="0">
                  <a:pos x="90" y="30"/>
                </a:cxn>
                <a:cxn ang="0">
                  <a:pos x="73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03" y="129"/>
                </a:cxn>
                <a:cxn ang="0">
                  <a:pos x="103" y="99"/>
                </a:cxn>
                <a:cxn ang="0">
                  <a:pos x="39" y="99"/>
                </a:cxn>
                <a:cxn ang="0">
                  <a:pos x="39" y="78"/>
                </a:cxn>
              </a:cxnLst>
              <a:rect l="0" t="0" r="r" b="b"/>
              <a:pathLst>
                <a:path w="103" h="129">
                  <a:moveTo>
                    <a:pt x="39" y="78"/>
                  </a:moveTo>
                  <a:lnTo>
                    <a:pt x="85" y="78"/>
                  </a:lnTo>
                  <a:lnTo>
                    <a:pt x="85" y="51"/>
                  </a:lnTo>
                  <a:lnTo>
                    <a:pt x="39" y="51"/>
                  </a:lnTo>
                  <a:lnTo>
                    <a:pt x="39" y="30"/>
                  </a:lnTo>
                  <a:lnTo>
                    <a:pt x="90" y="30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29"/>
                  </a:lnTo>
                  <a:lnTo>
                    <a:pt x="103" y="129"/>
                  </a:lnTo>
                  <a:lnTo>
                    <a:pt x="103" y="99"/>
                  </a:lnTo>
                  <a:lnTo>
                    <a:pt x="39" y="99"/>
                  </a:lnTo>
                  <a:lnTo>
                    <a:pt x="39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맑은 고딕" panose="020B0503020000020004" pitchFamily="50" charset="-127"/>
              </a:endParaRPr>
            </a:p>
          </p:txBody>
        </p:sp>
        <p:sp>
          <p:nvSpPr>
            <p:cNvPr id="24" name="Freeform 6"/>
            <p:cNvSpPr>
              <a:spLocks/>
            </p:cNvSpPr>
            <p:nvPr userDrawn="1"/>
          </p:nvSpPr>
          <p:spPr bwMode="gray">
            <a:xfrm>
              <a:off x="8483600" y="6450013"/>
              <a:ext cx="203200" cy="204787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64" y="42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45" y="78"/>
                </a:cxn>
                <a:cxn ang="0">
                  <a:pos x="45" y="129"/>
                </a:cxn>
                <a:cxn ang="0">
                  <a:pos x="83" y="129"/>
                </a:cxn>
                <a:cxn ang="0">
                  <a:pos x="83" y="78"/>
                </a:cxn>
                <a:cxn ang="0">
                  <a:pos x="128" y="0"/>
                </a:cxn>
                <a:cxn ang="0">
                  <a:pos x="86" y="0"/>
                </a:cxn>
              </a:cxnLst>
              <a:rect l="0" t="0" r="r" b="b"/>
              <a:pathLst>
                <a:path w="128" h="129">
                  <a:moveTo>
                    <a:pt x="86" y="0"/>
                  </a:moveTo>
                  <a:lnTo>
                    <a:pt x="64" y="4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45" y="78"/>
                  </a:lnTo>
                  <a:lnTo>
                    <a:pt x="45" y="129"/>
                  </a:lnTo>
                  <a:lnTo>
                    <a:pt x="83" y="129"/>
                  </a:lnTo>
                  <a:lnTo>
                    <a:pt x="83" y="78"/>
                  </a:lnTo>
                  <a:lnTo>
                    <a:pt x="128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맑은 고딕" panose="020B0503020000020004" pitchFamily="50" charset="-127"/>
              </a:endParaRPr>
            </a:p>
          </p:txBody>
        </p:sp>
      </p:grpSp>
      <p:pic>
        <p:nvPicPr>
          <p:cNvPr id="9" name="Picture 37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" y="6557963"/>
            <a:ext cx="13335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726" r:id="rId2"/>
    <p:sldLayoutId id="2147483727" r:id="rId3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3000" b="1" kern="1200">
          <a:solidFill>
            <a:schemeClr val="bg1"/>
          </a:solidFill>
          <a:latin typeface="맑은 고딕" pitchFamily="50" charset="-127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400" kern="1200">
          <a:solidFill>
            <a:schemeClr val="bg1"/>
          </a:solidFill>
          <a:latin typeface="맑은 고딕" pitchFamily="50" charset="-127"/>
          <a:ea typeface="+mn-ea"/>
          <a:cs typeface="+mn-cs"/>
        </a:defRPr>
      </a:lvl1pPr>
      <a:lvl2pPr marL="709613" indent="-354013" algn="l" defTabSz="914400" rtl="0" eaLnBrk="1" latinLnBrk="1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000" kern="1200">
          <a:solidFill>
            <a:schemeClr val="bg1"/>
          </a:solidFill>
          <a:latin typeface="맑은 고딕" pitchFamily="50" charset="-127"/>
          <a:ea typeface="+mn-ea"/>
          <a:cs typeface="+mn-cs"/>
        </a:defRPr>
      </a:lvl2pPr>
      <a:lvl3pPr marL="1077913" indent="-354013" algn="l" defTabSz="914400" rtl="0" eaLnBrk="1" latinLnBrk="1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800" kern="1200">
          <a:solidFill>
            <a:schemeClr val="bg1"/>
          </a:solidFill>
          <a:latin typeface="맑은 고딕" pitchFamily="50" charset="-127"/>
          <a:ea typeface="+mn-ea"/>
          <a:cs typeface="+mn-cs"/>
        </a:defRPr>
      </a:lvl3pPr>
      <a:lvl4pPr marL="1433513" indent="-355600" algn="l" defTabSz="914400" rtl="0" eaLnBrk="1" latinLnBrk="1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맑은 고딕" pitchFamily="50" charset="-127"/>
          <a:ea typeface="+mn-ea"/>
          <a:cs typeface="+mn-cs"/>
        </a:defRPr>
      </a:lvl4pPr>
      <a:lvl5pPr marL="1787525" indent="-354013" algn="l" defTabSz="914400" rtl="0" eaLnBrk="1" latinLnBrk="1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맑은 고딕" pitchFamily="50" charset="-127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.xml"/><Relationship Id="rId4" Type="http://schemas.openxmlformats.org/officeDocument/2006/relationships/chart" Target="../charts/char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slide" Target="slide3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7" Type="http://schemas.openxmlformats.org/officeDocument/2006/relationships/slide" Target="slide27.xml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slide" Target="slide19.xml"/><Relationship Id="rId4" Type="http://schemas.openxmlformats.org/officeDocument/2006/relationships/slide" Target="slide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slide" Target="slide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57.xml"/><Relationship Id="rId3" Type="http://schemas.openxmlformats.org/officeDocument/2006/relationships/slide" Target="slide38.xml"/><Relationship Id="rId7" Type="http://schemas.openxmlformats.org/officeDocument/2006/relationships/slide" Target="slide55.xml"/><Relationship Id="rId2" Type="http://schemas.openxmlformats.org/officeDocument/2006/relationships/slide" Target="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1.xml"/><Relationship Id="rId5" Type="http://schemas.openxmlformats.org/officeDocument/2006/relationships/slide" Target="slide44.xml"/><Relationship Id="rId4" Type="http://schemas.openxmlformats.org/officeDocument/2006/relationships/slide" Target="slide4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slide" Target="slide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slide" Target="slide4.xml"/><Relationship Id="rId4" Type="http://schemas.openxmlformats.org/officeDocument/2006/relationships/chart" Target="../charts/char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slide" Target="slide4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.xml"/><Relationship Id="rId4" Type="http://schemas.openxmlformats.org/officeDocument/2006/relationships/tags" Target="../tags/tag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7" Type="http://schemas.openxmlformats.org/officeDocument/2006/relationships/slide" Target="slide4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.xml"/><Relationship Id="rId4" Type="http://schemas.openxmlformats.org/officeDocument/2006/relationships/tags" Target="../tags/tag1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slide" Target="slide4.xml"/><Relationship Id="rId3" Type="http://schemas.openxmlformats.org/officeDocument/2006/relationships/tags" Target="../tags/tag16.xm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5.png"/><Relationship Id="rId4" Type="http://schemas.openxmlformats.org/officeDocument/2006/relationships/tags" Target="../tags/tag17.xml"/><Relationship Id="rId9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slide" Target="slide4.xml"/><Relationship Id="rId3" Type="http://schemas.openxmlformats.org/officeDocument/2006/relationships/tags" Target="../tags/tag20.xml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2.png"/><Relationship Id="rId4" Type="http://schemas.openxmlformats.org/officeDocument/2006/relationships/tags" Target="../tags/tag21.xml"/><Relationship Id="rId9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slide" Target="slide4.xml"/><Relationship Id="rId3" Type="http://schemas.openxmlformats.org/officeDocument/2006/relationships/tags" Target="../tags/tag24.xml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9.png"/><Relationship Id="rId4" Type="http://schemas.openxmlformats.org/officeDocument/2006/relationships/tags" Target="../tags/tag25.xml"/><Relationship Id="rId9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slide" Target="slide4.xml"/><Relationship Id="rId3" Type="http://schemas.openxmlformats.org/officeDocument/2006/relationships/tags" Target="../tags/tag28.xml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6.png"/><Relationship Id="rId4" Type="http://schemas.openxmlformats.org/officeDocument/2006/relationships/tags" Target="../tags/tag29.xml"/><Relationship Id="rId9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tags" Target="../tags/tag32.xml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3.png"/><Relationship Id="rId4" Type="http://schemas.openxmlformats.org/officeDocument/2006/relationships/tags" Target="../tags/tag33.xml"/><Relationship Id="rId9" Type="http://schemas.openxmlformats.org/officeDocument/2006/relationships/image" Target="../media/image42.png"/><Relationship Id="rId14" Type="http://schemas.openxmlformats.org/officeDocument/2006/relationships/slide" Target="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tags" Target="../tags/tag36.xml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1.png"/><Relationship Id="rId4" Type="http://schemas.openxmlformats.org/officeDocument/2006/relationships/tags" Target="../tags/tag37.xml"/><Relationship Id="rId9" Type="http://schemas.openxmlformats.org/officeDocument/2006/relationships/image" Target="../media/image50.png"/><Relationship Id="rId14" Type="http://schemas.openxmlformats.org/officeDocument/2006/relationships/slide" Target="slide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tags" Target="../tags/tag40.xml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9.png"/><Relationship Id="rId4" Type="http://schemas.openxmlformats.org/officeDocument/2006/relationships/tags" Target="../tags/tag41.xml"/><Relationship Id="rId9" Type="http://schemas.openxmlformats.org/officeDocument/2006/relationships/image" Target="../media/image58.png"/><Relationship Id="rId14" Type="http://schemas.openxmlformats.org/officeDocument/2006/relationships/slide" Target="slide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tags" Target="../tags/tag44.xml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7.png"/><Relationship Id="rId4" Type="http://schemas.openxmlformats.org/officeDocument/2006/relationships/tags" Target="../tags/tag45.xml"/><Relationship Id="rId9" Type="http://schemas.openxmlformats.org/officeDocument/2006/relationships/image" Target="../media/image66.png"/><Relationship Id="rId14" Type="http://schemas.openxmlformats.org/officeDocument/2006/relationships/slide" Target="slide4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slide" Target="slide4.xml"/><Relationship Id="rId3" Type="http://schemas.openxmlformats.org/officeDocument/2006/relationships/tags" Target="../tags/tag48.xml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75.png"/><Relationship Id="rId4" Type="http://schemas.openxmlformats.org/officeDocument/2006/relationships/tags" Target="../tags/tag49.xml"/><Relationship Id="rId9" Type="http://schemas.openxmlformats.org/officeDocument/2006/relationships/image" Target="../media/image7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slide" Target="slide4.xml"/><Relationship Id="rId3" Type="http://schemas.openxmlformats.org/officeDocument/2006/relationships/tags" Target="../tags/tag52.xml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82.png"/><Relationship Id="rId4" Type="http://schemas.openxmlformats.org/officeDocument/2006/relationships/tags" Target="../tags/tag53.xml"/><Relationship Id="rId9" Type="http://schemas.openxmlformats.org/officeDocument/2006/relationships/image" Target="../media/image8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" Target="slide4.xml"/><Relationship Id="rId4" Type="http://schemas.openxmlformats.org/officeDocument/2006/relationships/chart" Target="../charts/char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4" Type="http://schemas.openxmlformats.org/officeDocument/2006/relationships/slide" Target="slide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" Target="slide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4" Type="http://schemas.openxmlformats.org/officeDocument/2006/relationships/slide" Target="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slide" Target="slide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3" Type="http://schemas.openxmlformats.org/officeDocument/2006/relationships/tags" Target="../tags/tag69.xml"/><Relationship Id="rId7" Type="http://schemas.openxmlformats.org/officeDocument/2006/relationships/package" Target="../embeddings/Microsoft_Excel_Worksheet4.xlsx"/><Relationship Id="rId2" Type="http://schemas.openxmlformats.org/officeDocument/2006/relationships/tags" Target="../tags/tag68.xml"/><Relationship Id="rId1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9" Type="http://schemas.openxmlformats.org/officeDocument/2006/relationships/slide" Target="slide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4" Type="http://schemas.openxmlformats.org/officeDocument/2006/relationships/slide" Target="slide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4" Type="http://schemas.openxmlformats.org/officeDocument/2006/relationships/slide" Target="slide4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tags" Target="../tags/tag78.xml"/><Relationship Id="rId7" Type="http://schemas.openxmlformats.org/officeDocument/2006/relationships/image" Target="../media/image87.png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image" Target="../media/image86.png"/><Relationship Id="rId5" Type="http://schemas.openxmlformats.org/officeDocument/2006/relationships/slideLayout" Target="../slideLayouts/slideLayout2.xml"/><Relationship Id="rId10" Type="http://schemas.openxmlformats.org/officeDocument/2006/relationships/slide" Target="slide4.xml"/><Relationship Id="rId4" Type="http://schemas.openxmlformats.org/officeDocument/2006/relationships/tags" Target="../tags/tag79.xml"/><Relationship Id="rId9" Type="http://schemas.openxmlformats.org/officeDocument/2006/relationships/image" Target="../media/image8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tags" Target="../tags/tag82.xml"/><Relationship Id="rId7" Type="http://schemas.openxmlformats.org/officeDocument/2006/relationships/image" Target="../media/image91.png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image" Target="../media/image90.png"/><Relationship Id="rId5" Type="http://schemas.openxmlformats.org/officeDocument/2006/relationships/slideLayout" Target="../slideLayouts/slideLayout2.xml"/><Relationship Id="rId10" Type="http://schemas.openxmlformats.org/officeDocument/2006/relationships/slide" Target="slide4.xml"/><Relationship Id="rId4" Type="http://schemas.openxmlformats.org/officeDocument/2006/relationships/tags" Target="../tags/tag83.xml"/><Relationship Id="rId9" Type="http://schemas.openxmlformats.org/officeDocument/2006/relationships/image" Target="../media/image9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tags" Target="../tags/tag86.xml"/><Relationship Id="rId7" Type="http://schemas.openxmlformats.org/officeDocument/2006/relationships/image" Target="../media/image95.pn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9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7.xml"/><Relationship Id="rId9" Type="http://schemas.openxmlformats.org/officeDocument/2006/relationships/slide" Target="slide4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tags" Target="../tags/tag95.xml"/><Relationship Id="rId13" Type="http://schemas.openxmlformats.org/officeDocument/2006/relationships/image" Target="../media/image100.png"/><Relationship Id="rId3" Type="http://schemas.openxmlformats.org/officeDocument/2006/relationships/tags" Target="../tags/tag90.xml"/><Relationship Id="rId7" Type="http://schemas.openxmlformats.org/officeDocument/2006/relationships/tags" Target="../tags/tag94.xml"/><Relationship Id="rId12" Type="http://schemas.openxmlformats.org/officeDocument/2006/relationships/image" Target="../media/image99.png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11" Type="http://schemas.openxmlformats.org/officeDocument/2006/relationships/image" Target="../media/image98.png"/><Relationship Id="rId5" Type="http://schemas.openxmlformats.org/officeDocument/2006/relationships/tags" Target="../tags/tag92.xml"/><Relationship Id="rId10" Type="http://schemas.openxmlformats.org/officeDocument/2006/relationships/image" Target="../media/image97.png"/><Relationship Id="rId4" Type="http://schemas.openxmlformats.org/officeDocument/2006/relationships/tags" Target="../tags/tag91.xml"/><Relationship Id="rId9" Type="http://schemas.openxmlformats.org/officeDocument/2006/relationships/slideLayout" Target="../slideLayouts/slideLayout2.xml"/><Relationship Id="rId14" Type="http://schemas.openxmlformats.org/officeDocument/2006/relationships/slide" Target="slide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632520" y="1692677"/>
            <a:ext cx="8786060" cy="7386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b="1" dirty="0" smtClean="0">
                <a:latin typeface="맑은 고딕" panose="020B0503020000020004" pitchFamily="50" charset="-127"/>
              </a:rPr>
              <a:t>[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데이터 거버넌스 체계 수립 프로젝트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]</a:t>
            </a:r>
          </a:p>
          <a:p>
            <a:r>
              <a:rPr lang="ko-KR" altLang="en-US" sz="2800" b="1" dirty="0" smtClean="0">
                <a:latin typeface="맑은 고딕" panose="020B0503020000020004" pitchFamily="50" charset="-127"/>
              </a:rPr>
              <a:t>데이터 분석 </a:t>
            </a:r>
            <a:r>
              <a:rPr lang="ko-KR" altLang="en-US" sz="2800" b="1" dirty="0" smtClean="0">
                <a:latin typeface="맑은 고딕" panose="020B0503020000020004" pitchFamily="50" charset="-127"/>
              </a:rPr>
              <a:t>주요이슈</a:t>
            </a:r>
            <a:r>
              <a:rPr lang="en-US" altLang="ko-KR" sz="2800" b="1" dirty="0" smtClean="0">
                <a:latin typeface="맑은 고딕" panose="020B0503020000020004" pitchFamily="50" charset="-127"/>
              </a:rPr>
              <a:t> </a:t>
            </a:r>
            <a:r>
              <a:rPr lang="ko-KR" altLang="en-US" sz="2800" b="1" dirty="0" smtClean="0">
                <a:latin typeface="맑은 고딕" panose="020B0503020000020004" pitchFamily="50" charset="-127"/>
              </a:rPr>
              <a:t>및 데이터 거버넌스 방향성 공유</a:t>
            </a:r>
            <a:endParaRPr lang="en-US" altLang="ko-KR" sz="2800" b="1" dirty="0">
              <a:solidFill>
                <a:srgbClr val="80808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7869324" y="4586935"/>
            <a:ext cx="1590179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rtlCol="0">
            <a:spAutoFit/>
          </a:bodyPr>
          <a:lstStyle/>
          <a:p>
            <a:pPr latinLnBrk="0"/>
            <a:r>
              <a:rPr lang="en-US" altLang="ko-KR" sz="1600" b="1" dirty="0" smtClean="0">
                <a:solidFill>
                  <a:srgbClr val="808080"/>
                </a:solidFill>
                <a:latin typeface="맑은 고딕" panose="020B0503020000020004" pitchFamily="50" charset="-127"/>
              </a:rPr>
              <a:t>2017</a:t>
            </a:r>
            <a:r>
              <a:rPr lang="ko-KR" altLang="en-US" sz="1600" b="1" dirty="0" smtClean="0">
                <a:solidFill>
                  <a:srgbClr val="808080"/>
                </a:solidFill>
                <a:latin typeface="맑은 고딕" panose="020B0503020000020004" pitchFamily="50" charset="-127"/>
              </a:rPr>
              <a:t>년 </a:t>
            </a:r>
            <a:r>
              <a:rPr lang="en-US" altLang="ko-KR" sz="1600" b="1" dirty="0">
                <a:solidFill>
                  <a:srgbClr val="808080"/>
                </a:solidFill>
                <a:latin typeface="맑은 고딕" panose="020B0503020000020004" pitchFamily="50" charset="-127"/>
              </a:rPr>
              <a:t>6</a:t>
            </a:r>
            <a:r>
              <a:rPr lang="ko-KR" altLang="en-US" sz="1600" b="1" dirty="0" smtClean="0">
                <a:solidFill>
                  <a:srgbClr val="808080"/>
                </a:solidFill>
                <a:latin typeface="맑은 고딕" panose="020B0503020000020004" pitchFamily="50" charset="-127"/>
              </a:rPr>
              <a:t>월 </a:t>
            </a:r>
            <a:r>
              <a:rPr lang="en-US" altLang="ko-KR" sz="1600" b="1" dirty="0" smtClean="0">
                <a:solidFill>
                  <a:srgbClr val="808080"/>
                </a:solidFill>
                <a:latin typeface="맑은 고딕" panose="020B0503020000020004" pitchFamily="50" charset="-127"/>
              </a:rPr>
              <a:t>12</a:t>
            </a:r>
            <a:r>
              <a:rPr lang="ko-KR" altLang="en-US" sz="1600" b="1" dirty="0" smtClean="0">
                <a:solidFill>
                  <a:srgbClr val="808080"/>
                </a:solidFill>
                <a:latin typeface="맑은 고딕" panose="020B0503020000020004" pitchFamily="50" charset="-127"/>
              </a:rPr>
              <a:t>일</a:t>
            </a:r>
            <a:endParaRPr lang="en-US" altLang="ko-KR" sz="1600" b="1" dirty="0" smtClean="0">
              <a:solidFill>
                <a:srgbClr val="80808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674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Case – </a:t>
            </a:r>
            <a:r>
              <a:rPr lang="ko-KR" altLang="en-US" dirty="0" smtClean="0"/>
              <a:t>글로벌 </a:t>
            </a:r>
            <a:r>
              <a:rPr lang="en-US" altLang="ko-KR" dirty="0" smtClean="0"/>
              <a:t>N</a:t>
            </a:r>
            <a:r>
              <a:rPr lang="ko-KR" altLang="en-US" dirty="0" smtClean="0"/>
              <a:t>사 국내 </a:t>
            </a:r>
            <a:r>
              <a:rPr lang="en-US" altLang="ko-KR" dirty="0" smtClean="0"/>
              <a:t>e-Commerce </a:t>
            </a:r>
            <a:r>
              <a:rPr lang="ko-KR" altLang="en-US" dirty="0" smtClean="0"/>
              <a:t>조직 및 역할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커머스</a:t>
            </a:r>
            <a:r>
              <a:rPr lang="ko-KR" altLang="en-US" dirty="0"/>
              <a:t> 영역에서의 분석을 위한 </a:t>
            </a:r>
            <a:r>
              <a:rPr lang="en-US" altLang="ko-KR" dirty="0"/>
              <a:t>Site Operation </a:t>
            </a:r>
            <a:r>
              <a:rPr lang="ko-KR" altLang="en-US" dirty="0"/>
              <a:t>정책 및 기준은 </a:t>
            </a:r>
            <a:r>
              <a:rPr lang="en-US" altLang="ko-KR" dirty="0"/>
              <a:t>Digital Operation </a:t>
            </a:r>
            <a:r>
              <a:rPr lang="ko-KR" altLang="en-US" dirty="0"/>
              <a:t>팀을 중심으로 </a:t>
            </a:r>
            <a:r>
              <a:rPr lang="ko-KR" altLang="en-US" dirty="0" smtClean="0"/>
              <a:t>수립 되고 </a:t>
            </a:r>
            <a:r>
              <a:rPr lang="en-US" altLang="ko-KR" dirty="0"/>
              <a:t>IT</a:t>
            </a:r>
            <a:r>
              <a:rPr lang="ko-KR" altLang="en-US" dirty="0"/>
              <a:t>기능은 </a:t>
            </a:r>
            <a:r>
              <a:rPr lang="en-US" altLang="ko-KR" dirty="0"/>
              <a:t>O/S</a:t>
            </a:r>
            <a:r>
              <a:rPr lang="ko-KR" altLang="en-US" dirty="0"/>
              <a:t>되어 운영되고 </a:t>
            </a:r>
            <a:r>
              <a:rPr lang="ko-KR" altLang="en-US" dirty="0" smtClean="0"/>
              <a:t>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 및 분석 모니터링 및 개선은 최근 강화하는 상황임</a:t>
            </a:r>
            <a:endParaRPr lang="ko-KR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3468777" y="2472074"/>
            <a:ext cx="3542979" cy="1028934"/>
          </a:xfrm>
          <a:prstGeom prst="rect">
            <a:avLst/>
          </a:prstGeom>
          <a:solidFill>
            <a:schemeClr val="tx2"/>
          </a:solidFill>
          <a:ln w="95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 bwMode="gray">
          <a:xfrm>
            <a:off x="186245" y="3221863"/>
            <a:ext cx="1620000" cy="2511393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solidFill>
              <a:schemeClr val="bg1">
                <a:lumMod val="60000"/>
                <a:lumOff val="40000"/>
              </a:schemeClr>
            </a:solidFill>
          </a:ln>
        </p:spPr>
        <p:txBody>
          <a:bodyPr wrap="square" lIns="72000" tIns="36000" rIns="36000" bIns="36000" rtlCol="0" anchor="ctr" anchorCtr="0">
            <a:noAutofit/>
          </a:bodyPr>
          <a:lstStyle/>
          <a:p>
            <a:pPr marL="85725" lvl="1" indent="-85725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’11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년 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Setting - 3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명</a:t>
            </a:r>
            <a:endParaRPr lang="en-US" altLang="ko-KR" sz="1100" dirty="0" smtClean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 marL="85725" lvl="1" indent="-85725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‘17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년 현재 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19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명</a:t>
            </a:r>
            <a:r>
              <a:rPr lang="en-US" altLang="ko-KR" sz="11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/>
            </a:r>
            <a:br>
              <a:rPr lang="en-US" altLang="ko-KR" sz="11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</a:b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※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전사인원 약 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680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명</a:t>
            </a:r>
            <a:r>
              <a:rPr lang="en-US" altLang="ko-KR" sz="11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/>
            </a:r>
            <a:br>
              <a:rPr lang="en-US" altLang="ko-KR" sz="11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</a:br>
            <a:r>
              <a:rPr lang="en-US" altLang="ko-KR" sz="11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 (HQ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약 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300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명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)</a:t>
            </a:r>
          </a:p>
          <a:p>
            <a:pPr marL="85725" lvl="1" indent="-85725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실적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/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목표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/>
            </a:r>
            <a:br>
              <a:rPr lang="en-US" altLang="ko-KR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</a:b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- FY16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약 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300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억원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/>
            </a:r>
            <a:br>
              <a:rPr lang="en-US" altLang="ko-KR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</a:b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- FY17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약 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512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억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(E)</a:t>
            </a:r>
            <a:br>
              <a:rPr lang="en-US" altLang="ko-KR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</a:b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- FY18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약 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758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억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(Plan)</a:t>
            </a:r>
          </a:p>
          <a:p>
            <a:pPr marL="85725" lvl="1" indent="-85725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기본 운영 방향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/>
            </a:r>
            <a:br>
              <a:rPr lang="en-US" altLang="ko-KR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</a:b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-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인력 </a:t>
            </a:r>
            <a:r>
              <a:rPr lang="ko-KR" altLang="en-US" sz="11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최소화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지향</a:t>
            </a:r>
            <a:r>
              <a:rPr lang="en-US" altLang="ko-KR" sz="11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/>
            </a:r>
            <a:br>
              <a:rPr lang="en-US" altLang="ko-KR" sz="11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</a:b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- Agency/3PL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적극 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/>
            </a:r>
            <a:br>
              <a:rPr lang="en-US" altLang="ko-KR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</a:b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활용</a:t>
            </a:r>
            <a:r>
              <a:rPr lang="en-US" altLang="ko-KR" sz="11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(</a:t>
            </a:r>
            <a:r>
              <a:rPr lang="ko-KR" altLang="en-US" sz="11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협력업체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)</a:t>
            </a:r>
            <a:br>
              <a:rPr lang="en-US" altLang="ko-KR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</a:b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-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온라인 강화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/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성장</a:t>
            </a:r>
            <a:endParaRPr lang="en-US" altLang="ko-KR" sz="1100" dirty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6245" y="2410255"/>
            <a:ext cx="1620000" cy="560311"/>
          </a:xfrm>
          <a:prstGeom prst="rect">
            <a:avLst/>
          </a:prstGeom>
          <a:solidFill>
            <a:srgbClr val="002060"/>
          </a:solidFill>
          <a:ln w="9525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36000" tIns="36000" rIns="36000" bIns="36000" rtlCol="0" anchor="ctr" anchorCtr="0"/>
          <a:lstStyle/>
          <a:p>
            <a:pPr algn="ctr"/>
            <a:r>
              <a:rPr lang="ko-KR" altLang="en-US" sz="14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사업부</a:t>
            </a:r>
            <a:endParaRPr lang="en-US" altLang="ko-KR" sz="14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4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GM</a:t>
            </a:r>
            <a:endParaRPr lang="ko-KR" altLang="en-US" sz="14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65457" y="1881684"/>
            <a:ext cx="1006347" cy="42097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400" b="1" dirty="0" smtClean="0">
                <a:solidFill>
                  <a:srgbClr val="000000"/>
                </a:solidFill>
              </a:rPr>
              <a:t>DM</a:t>
            </a:r>
            <a:r>
              <a:rPr lang="en-US" altLang="ko-KR" sz="1400" b="1" baseline="30000" dirty="0" smtClean="0">
                <a:solidFill>
                  <a:srgbClr val="000000"/>
                </a:solidFill>
              </a:rPr>
              <a:t>1)</a:t>
            </a:r>
            <a:endParaRPr lang="ko-KR" altLang="en-US" sz="1400" baseline="30000" dirty="0" smtClean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65457" y="2480939"/>
            <a:ext cx="1006347" cy="42097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400" b="1" dirty="0" smtClean="0">
                <a:solidFill>
                  <a:srgbClr val="000000"/>
                </a:solidFill>
              </a:rPr>
              <a:t>DO</a:t>
            </a:r>
            <a:r>
              <a:rPr lang="en-US" altLang="ko-KR" sz="1400" b="1" baseline="30000" dirty="0" smtClean="0">
                <a:solidFill>
                  <a:srgbClr val="000000"/>
                </a:solidFill>
              </a:rPr>
              <a:t>2)</a:t>
            </a:r>
            <a:endParaRPr lang="en-US" altLang="ko-KR" sz="1400" baseline="30000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65457" y="4498487"/>
            <a:ext cx="1006347" cy="42097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400" b="1" dirty="0" smtClean="0">
                <a:solidFill>
                  <a:srgbClr val="000000"/>
                </a:solidFill>
              </a:rPr>
              <a:t>PMM</a:t>
            </a:r>
            <a:r>
              <a:rPr lang="en-US" altLang="ko-KR" sz="1400" b="1" baseline="30000" dirty="0" smtClean="0">
                <a:solidFill>
                  <a:srgbClr val="000000"/>
                </a:solidFill>
              </a:rPr>
              <a:t>3)</a:t>
            </a:r>
            <a:endParaRPr lang="en-US" altLang="ko-KR" sz="1400" baseline="30000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65457" y="5348290"/>
            <a:ext cx="1006347" cy="42097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400" b="1" dirty="0" smtClean="0">
                <a:solidFill>
                  <a:srgbClr val="000000"/>
                </a:solidFill>
              </a:rPr>
              <a:t>BI</a:t>
            </a:r>
            <a:r>
              <a:rPr lang="en-US" altLang="ko-KR" sz="1400" b="1" baseline="30000" dirty="0" smtClean="0">
                <a:solidFill>
                  <a:srgbClr val="000000"/>
                </a:solidFill>
              </a:rPr>
              <a:t>4)</a:t>
            </a:r>
            <a:endParaRPr lang="en-US" altLang="ko-KR" sz="1400" baseline="30000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gray">
          <a:xfrm>
            <a:off x="3536392" y="1820309"/>
            <a:ext cx="3324819" cy="349671"/>
          </a:xfrm>
          <a:prstGeom prst="rect">
            <a:avLst/>
          </a:prstGeom>
          <a:noFill/>
          <a:ln w="9525">
            <a:noFill/>
          </a:ln>
        </p:spPr>
        <p:txBody>
          <a:bodyPr wrap="square" lIns="36000" tIns="36000" rIns="36000" bIns="36000" rtlCol="0" anchor="t" anchorCtr="0">
            <a:noAutofit/>
          </a:bodyPr>
          <a:lstStyle/>
          <a:p>
            <a:pPr marL="171450" lvl="1" indent="-171450">
              <a:spcAft>
                <a:spcPts val="200"/>
              </a:spcAft>
              <a:buFontTx/>
              <a:buChar char="-"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Off-line MD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와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밀접하게 연계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</a:p>
          <a:p>
            <a:pPr marL="171450" lvl="1" indent="-171450">
              <a:spcAft>
                <a:spcPts val="200"/>
              </a:spcAft>
              <a:buFontTx/>
              <a:buChar char="-"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Allocation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물량에 대한 온라인 제품 구성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,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가격 결정 전담</a:t>
            </a:r>
            <a:endParaRPr lang="en-US" altLang="ko-KR" sz="1200" dirty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</p:txBody>
      </p:sp>
      <p:sp>
        <p:nvSpPr>
          <p:cNvPr id="12" name="Rectangle 11"/>
          <p:cNvSpPr/>
          <p:nvPr/>
        </p:nvSpPr>
        <p:spPr bwMode="gray">
          <a:xfrm>
            <a:off x="3536393" y="2472074"/>
            <a:ext cx="3422198" cy="349671"/>
          </a:xfrm>
          <a:prstGeom prst="rect">
            <a:avLst/>
          </a:prstGeom>
          <a:noFill/>
          <a:ln w="9525">
            <a:noFill/>
          </a:ln>
        </p:spPr>
        <p:txBody>
          <a:bodyPr wrap="square" lIns="36000" tIns="36000" rIns="36000" bIns="36000" rtlCol="0" anchor="t" anchorCtr="0">
            <a:noAutofit/>
          </a:bodyPr>
          <a:lstStyle/>
          <a:p>
            <a:pPr marL="171450" lvl="1" indent="-171450">
              <a:spcAft>
                <a:spcPts val="200"/>
              </a:spcAft>
              <a:buFontTx/>
              <a:buChar char="-"/>
            </a:pPr>
            <a:r>
              <a:rPr lang="en-US" altLang="ko-KR" sz="1200" b="1" i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UI/UX</a:t>
            </a:r>
            <a:r>
              <a:rPr lang="en-US" altLang="ko-KR" sz="1200" b="1" i="1" baseline="300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1)</a:t>
            </a:r>
            <a:r>
              <a:rPr lang="en-US" altLang="ko-KR" sz="1200" b="1" i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: CEM </a:t>
            </a:r>
            <a:r>
              <a:rPr lang="ko-KR" altLang="en-US" sz="1200" b="1" i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관련 정책</a:t>
            </a:r>
            <a:r>
              <a:rPr lang="en-US" altLang="ko-KR" sz="1200" b="1" i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/</a:t>
            </a:r>
            <a:r>
              <a:rPr lang="ko-KR" altLang="en-US" sz="1200" b="1" i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기준 수립 주체</a:t>
            </a:r>
            <a:r>
              <a:rPr lang="en-US" altLang="ko-KR" sz="1200" b="1" i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, Project Management </a:t>
            </a:r>
            <a:r>
              <a:rPr lang="ko-KR" altLang="en-US" sz="1200" b="1" i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기능 병행</a:t>
            </a:r>
            <a:r>
              <a:rPr lang="en-US" altLang="ko-KR" sz="1200" b="1" i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(UX/UI Leader)</a:t>
            </a:r>
          </a:p>
          <a:p>
            <a:pPr marL="171450" lvl="1" indent="-171450">
              <a:spcAft>
                <a:spcPts val="200"/>
              </a:spcAft>
              <a:buFontTx/>
              <a:buChar char="-"/>
            </a:pPr>
            <a:r>
              <a:rPr lang="en-US" altLang="ko-KR" sz="1200" b="1" i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Web Analysist : tagging </a:t>
            </a:r>
            <a:r>
              <a:rPr lang="ko-KR" altLang="en-US" sz="1200" b="1" i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등 웹 정책</a:t>
            </a:r>
            <a:r>
              <a:rPr lang="en-US" altLang="ko-KR" sz="1200" b="1" i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/</a:t>
            </a:r>
            <a:r>
              <a:rPr lang="ko-KR" altLang="en-US" sz="1200" b="1" i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기준 수립 지원</a:t>
            </a:r>
            <a:r>
              <a:rPr lang="en-US" altLang="ko-KR" sz="1200" b="1" i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, UX/UI Part</a:t>
            </a:r>
            <a:r>
              <a:rPr lang="ko-KR" altLang="en-US" sz="1200" b="1" i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와 </a:t>
            </a:r>
            <a:r>
              <a:rPr lang="en-US" altLang="ko-KR" sz="1200" b="1" i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PMM</a:t>
            </a:r>
            <a:r>
              <a:rPr lang="ko-KR" altLang="en-US" sz="1200" b="1" i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팀간</a:t>
            </a:r>
            <a:r>
              <a:rPr lang="en-US" altLang="ko-KR" sz="1200" b="1" i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  <a:r>
              <a:rPr lang="ko-KR" altLang="en-US" sz="1200" b="1" i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긴밀 협업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/>
            </a:r>
            <a:br>
              <a:rPr lang="en-US" altLang="ko-KR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</a:b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: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현재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2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명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3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명 강화예정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 marL="171450" lvl="1" indent="-171450">
              <a:spcAft>
                <a:spcPts val="200"/>
              </a:spcAft>
              <a:buFontTx/>
              <a:buChar char="-"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CS(Call Center)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운영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 marL="171450" lvl="1" indent="-171450">
              <a:spcAft>
                <a:spcPts val="200"/>
              </a:spcAft>
              <a:buFontTx/>
              <a:buChar char="-"/>
            </a:pPr>
            <a:r>
              <a:rPr lang="ko-KR" altLang="en-US" sz="12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물류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/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배송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/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재고관리 운영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 marL="171450" lvl="1" indent="-171450">
              <a:spcAft>
                <a:spcPts val="200"/>
              </a:spcAft>
              <a:buFontTx/>
              <a:buChar char="-"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L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사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렉스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플랫폼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(Front &amp; Back) :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웹 개발 리더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,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개발자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O/S</a:t>
            </a:r>
            <a:endParaRPr lang="en-US" altLang="ko-KR" sz="1200" dirty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</p:txBody>
      </p:sp>
      <p:sp>
        <p:nvSpPr>
          <p:cNvPr id="13" name="Rectangle 12"/>
          <p:cNvSpPr/>
          <p:nvPr/>
        </p:nvSpPr>
        <p:spPr bwMode="gray">
          <a:xfrm>
            <a:off x="3536392" y="4498487"/>
            <a:ext cx="3475363" cy="349671"/>
          </a:xfrm>
          <a:prstGeom prst="rect">
            <a:avLst/>
          </a:prstGeom>
          <a:noFill/>
          <a:ln w="9525">
            <a:noFill/>
          </a:ln>
        </p:spPr>
        <p:txBody>
          <a:bodyPr wrap="square" lIns="36000" tIns="36000" rIns="36000" bIns="36000" rtlCol="0" anchor="t" anchorCtr="0">
            <a:noAutofit/>
          </a:bodyPr>
          <a:lstStyle/>
          <a:p>
            <a:pPr marL="171450" lvl="1" indent="-171450">
              <a:buFontTx/>
              <a:buChar char="-"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브랜드 마케팅과 별개로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IM(Internet Marketing)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역할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 marL="171450" lvl="1" indent="-171450">
              <a:buFontTx/>
              <a:buChar char="-"/>
            </a:pP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분석을 위한 필요기준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/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요건 및 개선 방안에 대해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DO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팀에 피드백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3536393" y="5281947"/>
            <a:ext cx="2880320" cy="349671"/>
          </a:xfrm>
          <a:prstGeom prst="rect">
            <a:avLst/>
          </a:prstGeom>
          <a:noFill/>
          <a:ln w="9525">
            <a:noFill/>
          </a:ln>
        </p:spPr>
        <p:txBody>
          <a:bodyPr wrap="square" lIns="36000" tIns="36000" rIns="36000" bIns="36000" rtlCol="0" anchor="t" anchorCtr="0">
            <a:noAutofit/>
          </a:bodyPr>
          <a:lstStyle/>
          <a:p>
            <a:pPr marL="171450" lvl="1" indent="-171450">
              <a:buFontTx/>
              <a:buChar char="-"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일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/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주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/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월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등 정기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Report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작성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/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공유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/>
            </a:r>
            <a:br>
              <a:rPr lang="en-US" altLang="ko-KR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</a:b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Finance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부서에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Reporting</a:t>
            </a:r>
          </a:p>
          <a:p>
            <a:pPr marL="171450" lvl="1" indent="-171450">
              <a:buFontTx/>
              <a:buChar char="-"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사업부 전체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KPI Dash Board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운영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 marL="171450" lvl="1" indent="-171450">
              <a:buFontTx/>
              <a:buChar char="-"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고객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DB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운영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/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관리</a:t>
            </a:r>
            <a:endParaRPr lang="en-US" altLang="ko-KR" sz="1200" dirty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257255" y="4346907"/>
            <a:ext cx="2687707" cy="697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1" indent="-171450">
              <a:spcAft>
                <a:spcPts val="200"/>
              </a:spcAft>
              <a:buFontTx/>
              <a:buChar char="-"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회원가입 수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,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탈퇴회원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 marL="171450" lvl="1" indent="-171450">
              <a:spcAft>
                <a:spcPts val="200"/>
              </a:spcAft>
              <a:buFontTx/>
              <a:buChar char="-"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Consumer Profile</a:t>
            </a:r>
          </a:p>
          <a:p>
            <a:pPr marL="171450" lvl="1" indent="-171450">
              <a:spcAft>
                <a:spcPts val="200"/>
              </a:spcAft>
              <a:buFontTx/>
              <a:buChar char="-"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ROAS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, Traffic, conversion ratio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등</a:t>
            </a:r>
            <a:endParaRPr lang="en-US" altLang="ko-KR" sz="1200" dirty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53885" y="1444863"/>
            <a:ext cx="2232000" cy="324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kern="0" noProof="0" smtClean="0">
                <a:solidFill>
                  <a:srgbClr val="000000"/>
                </a:solidFill>
                <a:latin typeface="+mn-ea"/>
              </a:rPr>
              <a:t>조직구성</a:t>
            </a:r>
            <a:endParaRPr kumimoji="1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219547" y="1768863"/>
            <a:ext cx="3100676" cy="0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6" idx="3"/>
            <a:endCxn id="7" idx="1"/>
          </p:cNvCxnSpPr>
          <p:nvPr/>
        </p:nvCxnSpPr>
        <p:spPr>
          <a:xfrm flipV="1">
            <a:off x="1806245" y="2092169"/>
            <a:ext cx="459212" cy="598242"/>
          </a:xfrm>
          <a:prstGeom prst="bentConnector3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6" idx="3"/>
            <a:endCxn id="9" idx="1"/>
          </p:cNvCxnSpPr>
          <p:nvPr/>
        </p:nvCxnSpPr>
        <p:spPr>
          <a:xfrm>
            <a:off x="1806245" y="2690411"/>
            <a:ext cx="459212" cy="2018561"/>
          </a:xfrm>
          <a:prstGeom prst="bentConnector3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6" idx="3"/>
            <a:endCxn id="10" idx="1"/>
          </p:cNvCxnSpPr>
          <p:nvPr/>
        </p:nvCxnSpPr>
        <p:spPr>
          <a:xfrm>
            <a:off x="1806245" y="2690411"/>
            <a:ext cx="459212" cy="2868364"/>
          </a:xfrm>
          <a:prstGeom prst="bentConnector3">
            <a:avLst>
              <a:gd name="adj1" fmla="val 50000"/>
            </a:avLst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 bwMode="auto">
          <a:xfrm>
            <a:off x="3903938" y="1444863"/>
            <a:ext cx="2232000" cy="324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kern="0" noProof="0" dirty="0" smtClean="0">
                <a:solidFill>
                  <a:srgbClr val="000000"/>
                </a:solidFill>
                <a:latin typeface="+mn-ea"/>
              </a:rPr>
              <a:t>주요 업무</a:t>
            </a:r>
            <a:endParaRPr kumimoji="1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540052" y="1768863"/>
            <a:ext cx="3321160" cy="0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6" idx="3"/>
            <a:endCxn id="8" idx="1"/>
          </p:cNvCxnSpPr>
          <p:nvPr/>
        </p:nvCxnSpPr>
        <p:spPr>
          <a:xfrm>
            <a:off x="1806245" y="2690411"/>
            <a:ext cx="459212" cy="1013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7221252" y="1809521"/>
            <a:ext cx="255397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1" indent="-171450">
              <a:spcAft>
                <a:spcPts val="200"/>
              </a:spcAft>
              <a:buFontTx/>
              <a:buChar char="-"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Sales (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매출액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)</a:t>
            </a:r>
            <a:br>
              <a:rPr lang="en-US" altLang="ko-KR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</a:b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단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, LOB Mix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구성함</a:t>
            </a:r>
            <a:r>
              <a:rPr lang="en-US" altLang="ko-KR" sz="11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(</a:t>
            </a:r>
            <a:r>
              <a:rPr lang="ko-KR" altLang="en-US" sz="1100" dirty="0" err="1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런칭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%, clearance %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등 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Mix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포함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)</a:t>
            </a:r>
            <a:endParaRPr lang="en-US" altLang="ko-KR" sz="1100" dirty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221251" y="2456892"/>
            <a:ext cx="2556285" cy="1646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1" indent="-171450">
              <a:spcAft>
                <a:spcPts val="200"/>
              </a:spcAft>
              <a:buFontTx/>
              <a:buChar char="-"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Site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개선 과제 도출 및 수행 실적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(PM)</a:t>
            </a:r>
          </a:p>
          <a:p>
            <a:pPr marL="171450" lvl="1" indent="-171450">
              <a:spcAft>
                <a:spcPts val="200"/>
              </a:spcAft>
              <a:buFontTx/>
              <a:buChar char="-"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Log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분석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통한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Biz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Impact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발굴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Input for DM, DO</a:t>
            </a:r>
          </a:p>
          <a:p>
            <a:pPr marL="171450" lvl="1" indent="-171450">
              <a:spcAft>
                <a:spcPts val="200"/>
              </a:spcAft>
              <a:buFontTx/>
              <a:buChar char="-"/>
            </a:pP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이메일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응대율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 포함한 일반적인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call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지표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  <a:sym typeface="Wingdings" panose="05000000000000000000" pitchFamily="2" charset="2"/>
            </a:endParaRPr>
          </a:p>
          <a:p>
            <a:pPr marL="171450" lvl="1" indent="-171450">
              <a:spcAft>
                <a:spcPts val="200"/>
              </a:spcAft>
              <a:buFontTx/>
              <a:buChar char="-"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4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주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재고관리 지표 운영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창고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Capa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관리 포함 </a:t>
            </a:r>
            <a:endParaRPr lang="en-US" altLang="ko-KR" sz="1200" dirty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221252" y="5173935"/>
            <a:ext cx="2441454" cy="487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1" indent="-171450">
              <a:spcAft>
                <a:spcPts val="200"/>
              </a:spcAft>
              <a:buFontTx/>
              <a:buChar char="-"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보고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data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정합성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 marL="171450" lvl="1" indent="-171450">
              <a:spcAft>
                <a:spcPts val="200"/>
              </a:spcAft>
              <a:buFontTx/>
              <a:buChar char="-"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적시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Report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보고</a:t>
            </a:r>
            <a:endParaRPr lang="en-US" altLang="ko-KR" sz="1200" dirty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7253121" y="1448816"/>
            <a:ext cx="2232000" cy="324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kern="0" smtClean="0">
                <a:solidFill>
                  <a:srgbClr val="000000"/>
                </a:solidFill>
                <a:latin typeface="+mn-ea"/>
              </a:rPr>
              <a:t>관리 지표</a:t>
            </a:r>
            <a:endParaRPr kumimoji="1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7257260" y="1772816"/>
            <a:ext cx="2223722" cy="0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13087" y="6413227"/>
            <a:ext cx="491192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800" dirty="0" smtClean="0">
                <a:solidFill>
                  <a:srgbClr val="000000"/>
                </a:solidFill>
              </a:rPr>
              <a:t>1) Digital Merchandizing, 2) Digital Operation, 3) Performance Media Marketing, 4)Business Intelligence</a:t>
            </a:r>
            <a:endParaRPr lang="ko-KR" altLang="en-US" sz="800" dirty="0">
              <a:solidFill>
                <a:srgbClr val="000000"/>
              </a:solidFill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207000" y="6413227"/>
            <a:ext cx="5038578" cy="0"/>
          </a:xfrm>
          <a:prstGeom prst="line">
            <a:avLst/>
          </a:prstGeom>
          <a:ln w="9525">
            <a:solidFill>
              <a:schemeClr val="accent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216696" y="5995917"/>
            <a:ext cx="53078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000" dirty="0" smtClean="0">
                <a:solidFill>
                  <a:srgbClr val="000000"/>
                </a:solidFill>
              </a:rPr>
              <a:t>※ </a:t>
            </a:r>
            <a:r>
              <a:rPr lang="ko-KR" altLang="en-US" sz="1000" dirty="0" smtClean="0">
                <a:solidFill>
                  <a:srgbClr val="000000"/>
                </a:solidFill>
              </a:rPr>
              <a:t>주요 운영 솔루션 </a:t>
            </a:r>
            <a:r>
              <a:rPr lang="en-US" altLang="ko-KR" sz="1000" dirty="0" smtClean="0">
                <a:solidFill>
                  <a:srgbClr val="000000"/>
                </a:solidFill>
              </a:rPr>
              <a:t>: Adobe Omniture, Google Analytics, Tableau(</a:t>
            </a:r>
            <a:r>
              <a:rPr lang="ko-KR" altLang="en-US" sz="1000" dirty="0" smtClean="0">
                <a:solidFill>
                  <a:srgbClr val="000000"/>
                </a:solidFill>
              </a:rPr>
              <a:t>시각화</a:t>
            </a:r>
            <a:r>
              <a:rPr lang="en-US" altLang="ko-KR" sz="1000" dirty="0" smtClean="0">
                <a:solidFill>
                  <a:srgbClr val="000000"/>
                </a:solidFill>
              </a:rPr>
              <a:t>)</a:t>
            </a:r>
          </a:p>
          <a:p>
            <a:pPr lvl="0"/>
            <a:r>
              <a:rPr lang="en-US" altLang="ko-KR" sz="1000" dirty="0" smtClean="0">
                <a:solidFill>
                  <a:srgbClr val="000000"/>
                </a:solidFill>
              </a:rPr>
              <a:t>※ </a:t>
            </a:r>
            <a:r>
              <a:rPr lang="ko-KR" altLang="en-US" sz="1000" dirty="0" smtClean="0">
                <a:solidFill>
                  <a:srgbClr val="000000"/>
                </a:solidFill>
              </a:rPr>
              <a:t>본사 내 </a:t>
            </a:r>
            <a:r>
              <a:rPr lang="en-US" altLang="ko-KR" sz="1000" dirty="0" smtClean="0">
                <a:solidFill>
                  <a:srgbClr val="000000"/>
                </a:solidFill>
              </a:rPr>
              <a:t>IT</a:t>
            </a:r>
            <a:r>
              <a:rPr lang="ko-KR" altLang="en-US" sz="1000" dirty="0" smtClean="0">
                <a:solidFill>
                  <a:srgbClr val="000000"/>
                </a:solidFill>
              </a:rPr>
              <a:t>팀 존재하나 주로 </a:t>
            </a:r>
            <a:r>
              <a:rPr lang="en-US" altLang="ko-KR" sz="1000" dirty="0" smtClean="0">
                <a:solidFill>
                  <a:srgbClr val="000000"/>
                </a:solidFill>
              </a:rPr>
              <a:t>POS</a:t>
            </a:r>
            <a:r>
              <a:rPr lang="ko-KR" altLang="en-US" sz="1000" dirty="0" smtClean="0">
                <a:solidFill>
                  <a:srgbClr val="000000"/>
                </a:solidFill>
              </a:rPr>
              <a:t>개발</a:t>
            </a:r>
            <a:r>
              <a:rPr lang="en-US" altLang="ko-KR" sz="1000" dirty="0" smtClean="0">
                <a:solidFill>
                  <a:srgbClr val="000000"/>
                </a:solidFill>
              </a:rPr>
              <a:t>/</a:t>
            </a:r>
            <a:r>
              <a:rPr lang="ko-KR" altLang="en-US" sz="1000" dirty="0" smtClean="0">
                <a:solidFill>
                  <a:srgbClr val="000000"/>
                </a:solidFill>
              </a:rPr>
              <a:t>운영을 지원</a:t>
            </a:r>
            <a:r>
              <a:rPr lang="en-US" altLang="ko-KR" sz="1000" dirty="0" smtClean="0">
                <a:solidFill>
                  <a:srgbClr val="000000"/>
                </a:solidFill>
              </a:rPr>
              <a:t>, </a:t>
            </a:r>
            <a:r>
              <a:rPr lang="ko-KR" altLang="en-US" sz="1000" dirty="0" smtClean="0">
                <a:solidFill>
                  <a:srgbClr val="000000"/>
                </a:solidFill>
              </a:rPr>
              <a:t>온라인 </a:t>
            </a:r>
            <a:r>
              <a:rPr lang="en-US" altLang="ko-KR" sz="1000" dirty="0" smtClean="0">
                <a:solidFill>
                  <a:srgbClr val="000000"/>
                </a:solidFill>
              </a:rPr>
              <a:t>Site</a:t>
            </a:r>
            <a:r>
              <a:rPr lang="ko-KR" altLang="en-US" sz="1000" dirty="0" smtClean="0">
                <a:solidFill>
                  <a:srgbClr val="000000"/>
                </a:solidFill>
              </a:rPr>
              <a:t>는</a:t>
            </a:r>
            <a:r>
              <a:rPr lang="en-US" altLang="ko-KR" sz="1000" dirty="0" smtClean="0">
                <a:solidFill>
                  <a:srgbClr val="000000"/>
                </a:solidFill>
              </a:rPr>
              <a:t> </a:t>
            </a:r>
            <a:r>
              <a:rPr lang="ko-KR" altLang="en-US" sz="1000" dirty="0" smtClean="0">
                <a:solidFill>
                  <a:srgbClr val="000000"/>
                </a:solidFill>
              </a:rPr>
              <a:t>플랫폼 기반 운영</a:t>
            </a:r>
            <a:r>
              <a:rPr lang="en-US" altLang="ko-KR" sz="1000" dirty="0">
                <a:solidFill>
                  <a:srgbClr val="000000"/>
                </a:solidFill>
              </a:rPr>
              <a:t>(</a:t>
            </a:r>
            <a:r>
              <a:rPr lang="en-US" altLang="ko-KR" sz="1000" dirty="0" smtClean="0">
                <a:solidFill>
                  <a:srgbClr val="000000"/>
                </a:solidFill>
              </a:rPr>
              <a:t>O/S0</a:t>
            </a:r>
            <a:endParaRPr lang="ko-KR" altLang="en-US" sz="1000" dirty="0">
              <a:solidFill>
                <a:srgbClr val="00000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08117" y="2956843"/>
            <a:ext cx="9284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800" dirty="0" smtClean="0">
                <a:solidFill>
                  <a:srgbClr val="000000"/>
                </a:solidFill>
              </a:rPr>
              <a:t>※ GM</a:t>
            </a:r>
            <a:r>
              <a:rPr lang="ko-KR" altLang="en-US" sz="800" dirty="0" smtClean="0">
                <a:solidFill>
                  <a:srgbClr val="000000"/>
                </a:solidFill>
              </a:rPr>
              <a:t>은 상무 급</a:t>
            </a:r>
            <a:endParaRPr lang="ko-KR" altLang="en-US" sz="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99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+mn-ea"/>
              </a:rPr>
              <a:t>3. </a:t>
            </a:r>
            <a:r>
              <a:rPr lang="en-US" altLang="ko-KR" dirty="0" smtClean="0">
                <a:latin typeface="+mn-ea"/>
                <a:ea typeface="+mn-ea"/>
                <a:cs typeface="Tahoma" panose="020B0604030504040204" pitchFamily="34" charset="0"/>
              </a:rPr>
              <a:t>Case - </a:t>
            </a:r>
            <a:r>
              <a:rPr lang="ko-KR" altLang="en-US" dirty="0" smtClean="0">
                <a:latin typeface="+mn-ea"/>
                <a:ea typeface="+mn-ea"/>
                <a:cs typeface="Tahoma" panose="020B0604030504040204" pitchFamily="34" charset="0"/>
              </a:rPr>
              <a:t>국내 유통 </a:t>
            </a:r>
            <a:r>
              <a:rPr lang="en-US" altLang="ko-KR" dirty="0" smtClean="0">
                <a:latin typeface="+mn-ea"/>
                <a:ea typeface="+mn-ea"/>
                <a:cs typeface="Tahoma" panose="020B0604030504040204" pitchFamily="34" charset="0"/>
              </a:rPr>
              <a:t>S</a:t>
            </a:r>
            <a:r>
              <a:rPr lang="ko-KR" altLang="en-US" dirty="0" smtClean="0">
                <a:latin typeface="+mn-ea"/>
                <a:ea typeface="+mn-ea"/>
                <a:cs typeface="Tahoma" panose="020B0604030504040204" pitchFamily="34" charset="0"/>
              </a:rPr>
              <a:t>그룹의 </a:t>
            </a:r>
            <a:r>
              <a:rPr lang="en-US" altLang="ko-KR" dirty="0">
                <a:latin typeface="+mn-ea"/>
                <a:ea typeface="+mn-ea"/>
                <a:cs typeface="Tahoma" panose="020B0604030504040204" pitchFamily="34" charset="0"/>
              </a:rPr>
              <a:t>ICT </a:t>
            </a:r>
            <a:r>
              <a:rPr lang="ko-KR" altLang="en-US" dirty="0">
                <a:latin typeface="+mn-ea"/>
                <a:ea typeface="+mn-ea"/>
                <a:cs typeface="Tahoma" panose="020B0604030504040204" pitchFamily="34" charset="0"/>
              </a:rPr>
              <a:t>기술 연구 조직 도입 </a:t>
            </a:r>
            <a:r>
              <a:rPr lang="ko-KR" altLang="en-US" dirty="0" smtClean="0">
                <a:latin typeface="+mn-ea"/>
                <a:ea typeface="+mn-ea"/>
                <a:cs typeface="Tahoma" panose="020B0604030504040204" pitchFamily="34" charset="0"/>
              </a:rPr>
              <a:t>사례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ICT </a:t>
            </a:r>
            <a:r>
              <a:rPr lang="ko-KR" altLang="en-US" dirty="0"/>
              <a:t>기술 기반의 </a:t>
            </a:r>
            <a:r>
              <a:rPr lang="en-US" altLang="ko-KR" dirty="0"/>
              <a:t>Biz. Value </a:t>
            </a:r>
            <a:r>
              <a:rPr lang="ko-KR" altLang="en-US" dirty="0"/>
              <a:t>창출을 위해</a:t>
            </a:r>
            <a:r>
              <a:rPr lang="en-US" altLang="ko-KR" dirty="0"/>
              <a:t>, ICT </a:t>
            </a:r>
            <a:r>
              <a:rPr lang="ko-KR" altLang="en-US" dirty="0"/>
              <a:t>전문 기술 </a:t>
            </a:r>
            <a:r>
              <a:rPr lang="en-US" altLang="ko-KR" dirty="0"/>
              <a:t>Staff </a:t>
            </a:r>
            <a:r>
              <a:rPr lang="ko-KR" altLang="en-US" dirty="0"/>
              <a:t>조직을 설치 </a:t>
            </a:r>
            <a:r>
              <a:rPr lang="en-US" altLang="ko-KR" dirty="0"/>
              <a:t>/ </a:t>
            </a:r>
            <a:r>
              <a:rPr lang="ko-KR" altLang="en-US" dirty="0" smtClean="0"/>
              <a:t>운용함</a:t>
            </a:r>
            <a:endParaRPr lang="ko-KR" altLang="en-US" dirty="0"/>
          </a:p>
        </p:txBody>
      </p:sp>
      <p:sp>
        <p:nvSpPr>
          <p:cNvPr id="30" name="Rectangle 29"/>
          <p:cNvSpPr/>
          <p:nvPr/>
        </p:nvSpPr>
        <p:spPr bwMode="auto">
          <a:xfrm>
            <a:off x="338075" y="2611505"/>
            <a:ext cx="1224000" cy="36004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S </a:t>
            </a:r>
            <a:r>
              <a:rPr kumimoji="1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그룹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1204480" y="3708639"/>
            <a:ext cx="1224000" cy="36004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그룹 전략실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2644640" y="3708639"/>
            <a:ext cx="1224000" cy="360040"/>
          </a:xfrm>
          <a:prstGeom prst="rect">
            <a:avLst/>
          </a:prstGeom>
          <a:solidFill>
            <a:schemeClr val="accent2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CIO</a:t>
            </a:r>
            <a:endParaRPr kumimoji="1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2644640" y="4888380"/>
            <a:ext cx="1224000" cy="36004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IT</a:t>
            </a:r>
            <a:r>
              <a:rPr kumimoji="1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개발</a:t>
            </a:r>
            <a:r>
              <a:rPr kumimoji="1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/</a:t>
            </a:r>
            <a:r>
              <a:rPr kumimoji="1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운영 조직</a:t>
            </a:r>
          </a:p>
        </p:txBody>
      </p:sp>
      <p:cxnSp>
        <p:nvCxnSpPr>
          <p:cNvPr id="34" name="Straight Connector 33"/>
          <p:cNvCxnSpPr>
            <a:stCxn id="32" idx="2"/>
            <a:endCxn id="33" idx="0"/>
          </p:cNvCxnSpPr>
          <p:nvPr/>
        </p:nvCxnSpPr>
        <p:spPr bwMode="auto">
          <a:xfrm>
            <a:off x="3256640" y="4068679"/>
            <a:ext cx="0" cy="819701"/>
          </a:xfrm>
          <a:prstGeom prst="line">
            <a:avLst/>
          </a:prstGeom>
          <a:solidFill>
            <a:srgbClr val="BBE0E3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sm" len="sm"/>
          </a:ln>
          <a:effectLst/>
        </p:spPr>
      </p:cxnSp>
      <p:sp>
        <p:nvSpPr>
          <p:cNvPr id="35" name="Rectangle 34"/>
          <p:cNvSpPr/>
          <p:nvPr/>
        </p:nvSpPr>
        <p:spPr bwMode="auto">
          <a:xfrm>
            <a:off x="342965" y="4888380"/>
            <a:ext cx="1224000" cy="36004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사업부 조직</a:t>
            </a:r>
          </a:p>
        </p:txBody>
      </p:sp>
      <p:cxnSp>
        <p:nvCxnSpPr>
          <p:cNvPr id="36" name="Straight Connector 35"/>
          <p:cNvCxnSpPr>
            <a:stCxn id="30" idx="2"/>
            <a:endCxn id="35" idx="0"/>
          </p:cNvCxnSpPr>
          <p:nvPr/>
        </p:nvCxnSpPr>
        <p:spPr bwMode="auto">
          <a:xfrm>
            <a:off x="950075" y="2971545"/>
            <a:ext cx="4890" cy="1916835"/>
          </a:xfrm>
          <a:prstGeom prst="line">
            <a:avLst/>
          </a:prstGeom>
          <a:solidFill>
            <a:srgbClr val="BBE0E3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sm" len="sm"/>
          </a:ln>
          <a:effectLst/>
        </p:spPr>
      </p:cxnSp>
      <p:cxnSp>
        <p:nvCxnSpPr>
          <p:cNvPr id="37" name="Elbow Connector 36"/>
          <p:cNvCxnSpPr>
            <a:stCxn id="30" idx="2"/>
            <a:endCxn id="31" idx="0"/>
          </p:cNvCxnSpPr>
          <p:nvPr/>
        </p:nvCxnSpPr>
        <p:spPr bwMode="auto">
          <a:xfrm rot="16200000" flipH="1">
            <a:off x="1014730" y="2906889"/>
            <a:ext cx="737094" cy="866405"/>
          </a:xfrm>
          <a:prstGeom prst="bentConnector3">
            <a:avLst>
              <a:gd name="adj1" fmla="val 50000"/>
            </a:avLst>
          </a:prstGeom>
          <a:solidFill>
            <a:srgbClr val="BBE0E3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sm" len="sm"/>
          </a:ln>
          <a:effectLst/>
        </p:spPr>
      </p:cxnSp>
      <p:cxnSp>
        <p:nvCxnSpPr>
          <p:cNvPr id="38" name="Elbow Connector 37"/>
          <p:cNvCxnSpPr>
            <a:stCxn id="30" idx="2"/>
            <a:endCxn id="32" idx="0"/>
          </p:cNvCxnSpPr>
          <p:nvPr/>
        </p:nvCxnSpPr>
        <p:spPr bwMode="auto">
          <a:xfrm rot="16200000" flipH="1">
            <a:off x="1734810" y="2186809"/>
            <a:ext cx="737094" cy="2306565"/>
          </a:xfrm>
          <a:prstGeom prst="bentConnector3">
            <a:avLst>
              <a:gd name="adj1" fmla="val 50000"/>
            </a:avLst>
          </a:prstGeom>
          <a:solidFill>
            <a:srgbClr val="BBE0E3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sm" len="sm"/>
          </a:ln>
          <a:effectLst/>
        </p:spPr>
      </p:cxnSp>
      <p:sp>
        <p:nvSpPr>
          <p:cNvPr id="39" name="Rectangle 38"/>
          <p:cNvSpPr/>
          <p:nvPr/>
        </p:nvSpPr>
        <p:spPr bwMode="auto">
          <a:xfrm>
            <a:off x="229994" y="3703556"/>
            <a:ext cx="720080" cy="46796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sm" len="sm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1100" smtClean="0">
                <a:solidFill>
                  <a:srgbClr val="000000"/>
                </a:solidFill>
                <a:latin typeface="+mn-ea"/>
              </a:rPr>
              <a:t>사업 조직</a:t>
            </a:r>
            <a:endParaRPr kumimoji="1" lang="ko-KR" altLang="en-US" sz="1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1165438" y="2973935"/>
            <a:ext cx="720080" cy="46796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sm" len="sm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1100" dirty="0" smtClean="0">
                <a:solidFill>
                  <a:srgbClr val="000000"/>
                </a:solidFill>
                <a:latin typeface="+mn-ea"/>
              </a:rPr>
              <a:t>Staff</a:t>
            </a:r>
            <a:r>
              <a:rPr kumimoji="1" lang="ko-KR" altLang="en-US" sz="1100" dirty="0" smtClean="0">
                <a:solidFill>
                  <a:srgbClr val="000000"/>
                </a:solidFill>
                <a:latin typeface="+mn-ea"/>
              </a:rPr>
              <a:t> 조직</a:t>
            </a:r>
            <a:endParaRPr kumimoji="1" lang="ko-KR" altLang="en-US" sz="1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4243938" y="4288011"/>
            <a:ext cx="1224000" cy="360040"/>
          </a:xfrm>
          <a:prstGeom prst="rect">
            <a:avLst/>
          </a:prstGeom>
          <a:solidFill>
            <a:schemeClr val="accent2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S-Lab </a:t>
            </a:r>
            <a:r>
              <a:rPr kumimoji="1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조직</a:t>
            </a:r>
          </a:p>
        </p:txBody>
      </p:sp>
      <p:cxnSp>
        <p:nvCxnSpPr>
          <p:cNvPr id="42" name="Elbow Connector 41"/>
          <p:cNvCxnSpPr>
            <a:stCxn id="32" idx="2"/>
            <a:endCxn id="41" idx="1"/>
          </p:cNvCxnSpPr>
          <p:nvPr/>
        </p:nvCxnSpPr>
        <p:spPr bwMode="auto">
          <a:xfrm rot="16200000" flipH="1">
            <a:off x="3550613" y="3774706"/>
            <a:ext cx="399352" cy="987298"/>
          </a:xfrm>
          <a:prstGeom prst="bentConnector2">
            <a:avLst/>
          </a:prstGeom>
          <a:solidFill>
            <a:srgbClr val="BBE0E3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sm" len="sm"/>
          </a:ln>
          <a:effectLst/>
        </p:spPr>
      </p:cxnSp>
      <p:sp>
        <p:nvSpPr>
          <p:cNvPr id="43" name="Curved Up Arrow 42"/>
          <p:cNvSpPr/>
          <p:nvPr/>
        </p:nvSpPr>
        <p:spPr bwMode="auto">
          <a:xfrm rot="12793163">
            <a:off x="3573565" y="3327750"/>
            <a:ext cx="1368104" cy="504000"/>
          </a:xfrm>
          <a:prstGeom prst="curvedUpArrow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4243938" y="4653136"/>
            <a:ext cx="2088000" cy="28800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sm" len="sm"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fontAlgn="base" latinLnBrk="1">
              <a:spcBef>
                <a:spcPts val="400"/>
              </a:spcBef>
              <a:spcAft>
                <a:spcPct val="0"/>
              </a:spcAft>
            </a:pPr>
            <a:r>
              <a:rPr kumimoji="1" lang="en-US" altLang="ko-KR" sz="1050" dirty="0">
                <a:solidFill>
                  <a:srgbClr val="000000"/>
                </a:solidFill>
                <a:latin typeface="+mn-ea"/>
              </a:rPr>
              <a:t>( 2014</a:t>
            </a:r>
            <a:r>
              <a:rPr kumimoji="1" lang="ko-KR" altLang="en-US" sz="1050" dirty="0">
                <a:solidFill>
                  <a:srgbClr val="000000"/>
                </a:solidFill>
                <a:latin typeface="+mn-ea"/>
              </a:rPr>
              <a:t>년 </a:t>
            </a:r>
            <a:r>
              <a:rPr kumimoji="1" lang="en-US" altLang="ko-KR" sz="1050" dirty="0">
                <a:solidFill>
                  <a:srgbClr val="000000"/>
                </a:solidFill>
                <a:latin typeface="+mn-ea"/>
              </a:rPr>
              <a:t>12</a:t>
            </a:r>
            <a:r>
              <a:rPr kumimoji="1" lang="ko-KR" altLang="en-US" sz="1050" dirty="0">
                <a:solidFill>
                  <a:srgbClr val="000000"/>
                </a:solidFill>
                <a:latin typeface="+mn-ea"/>
              </a:rPr>
              <a:t>월 </a:t>
            </a:r>
            <a:r>
              <a:rPr kumimoji="1" lang="ko-KR" altLang="en-US" sz="1050" dirty="0" smtClean="0">
                <a:solidFill>
                  <a:srgbClr val="000000"/>
                </a:solidFill>
                <a:latin typeface="+mn-ea"/>
              </a:rPr>
              <a:t>설치 </a:t>
            </a:r>
            <a:r>
              <a:rPr kumimoji="1" lang="en-US" altLang="ko-KR" sz="1050" dirty="0" smtClean="0">
                <a:solidFill>
                  <a:srgbClr val="000000"/>
                </a:solidFill>
                <a:latin typeface="+mn-ea"/>
              </a:rPr>
              <a:t>)</a:t>
            </a:r>
          </a:p>
          <a:p>
            <a:pPr marL="171450" indent="-171450" fontAlgn="base" latinLnBrk="1">
              <a:spcBef>
                <a:spcPts val="4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050" dirty="0" smtClean="0">
                <a:solidFill>
                  <a:srgbClr val="000000"/>
                </a:solidFill>
                <a:latin typeface="+mn-ea"/>
              </a:rPr>
              <a:t>ICT </a:t>
            </a:r>
            <a:r>
              <a:rPr kumimoji="1" lang="ko-KR" altLang="en-US" sz="1050" dirty="0" smtClean="0">
                <a:solidFill>
                  <a:srgbClr val="000000"/>
                </a:solidFill>
                <a:latin typeface="+mn-ea"/>
              </a:rPr>
              <a:t>기술 연구</a:t>
            </a:r>
            <a:r>
              <a:rPr kumimoji="1" lang="en-US" altLang="ko-KR" sz="1050" dirty="0" smtClean="0">
                <a:solidFill>
                  <a:srgbClr val="000000"/>
                </a:solidFill>
                <a:latin typeface="+mn-ea"/>
              </a:rPr>
              <a:t/>
            </a:r>
            <a:br>
              <a:rPr kumimoji="1" lang="en-US" altLang="ko-KR" sz="1050" dirty="0" smtClean="0">
                <a:solidFill>
                  <a:srgbClr val="000000"/>
                </a:solidFill>
                <a:latin typeface="+mn-ea"/>
              </a:rPr>
            </a:br>
            <a:r>
              <a:rPr kumimoji="1" lang="en-US" altLang="ko-KR" sz="1050" dirty="0" smtClean="0">
                <a:solidFill>
                  <a:srgbClr val="000000"/>
                </a:solidFill>
                <a:latin typeface="+mn-ea"/>
              </a:rPr>
              <a:t>(</a:t>
            </a:r>
            <a:r>
              <a:rPr kumimoji="1" lang="en-US" altLang="ko-KR" sz="1050" dirty="0" err="1" smtClean="0">
                <a:solidFill>
                  <a:srgbClr val="000000"/>
                </a:solidFill>
                <a:latin typeface="+mn-ea"/>
              </a:rPr>
              <a:t>BigData</a:t>
            </a:r>
            <a:r>
              <a:rPr kumimoji="1" lang="en-US" altLang="ko-KR" sz="1050" dirty="0" smtClean="0">
                <a:solidFill>
                  <a:srgbClr val="000000"/>
                </a:solidFill>
                <a:latin typeface="+mn-ea"/>
              </a:rPr>
              <a:t>, Fintech </a:t>
            </a:r>
            <a:r>
              <a:rPr kumimoji="1" lang="ko-KR" altLang="en-US" sz="1050" dirty="0" smtClean="0">
                <a:solidFill>
                  <a:srgbClr val="000000"/>
                </a:solidFill>
                <a:latin typeface="+mn-ea"/>
              </a:rPr>
              <a:t>등</a:t>
            </a:r>
            <a:r>
              <a:rPr kumimoji="1" lang="en-US" altLang="ko-KR" sz="1050" dirty="0" smtClean="0">
                <a:solidFill>
                  <a:srgbClr val="000000"/>
                </a:solidFill>
                <a:latin typeface="+mn-ea"/>
              </a:rPr>
              <a:t>)</a:t>
            </a:r>
          </a:p>
          <a:p>
            <a:pPr marL="171450" indent="-171450" fontAlgn="base" latinLnBrk="1">
              <a:spcBef>
                <a:spcPts val="4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050" dirty="0" smtClean="0">
                <a:solidFill>
                  <a:srgbClr val="000000"/>
                </a:solidFill>
                <a:latin typeface="+mn-ea"/>
              </a:rPr>
              <a:t>국내외 신기술 탐색</a:t>
            </a:r>
            <a:endParaRPr kumimoji="1" lang="en-US" altLang="ko-KR" sz="1050" dirty="0" smtClean="0">
              <a:solidFill>
                <a:srgbClr val="000000"/>
              </a:solidFill>
              <a:latin typeface="+mn-ea"/>
            </a:endParaRPr>
          </a:p>
          <a:p>
            <a:pPr marL="171450" indent="-171450" fontAlgn="base" latinLnBrk="1">
              <a:spcBef>
                <a:spcPts val="4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050" dirty="0" smtClean="0">
                <a:solidFill>
                  <a:srgbClr val="000000"/>
                </a:solidFill>
                <a:latin typeface="+mn-ea"/>
              </a:rPr>
              <a:t>ICT </a:t>
            </a:r>
            <a:r>
              <a:rPr kumimoji="1" lang="ko-KR" altLang="en-US" sz="1050" dirty="0" smtClean="0">
                <a:solidFill>
                  <a:srgbClr val="000000"/>
                </a:solidFill>
                <a:latin typeface="+mn-ea"/>
              </a:rPr>
              <a:t>기술 기반 사업 기회 발굴</a:t>
            </a:r>
            <a:r>
              <a:rPr kumimoji="1" lang="en-US" altLang="ko-KR" sz="1050" dirty="0" smtClean="0">
                <a:solidFill>
                  <a:srgbClr val="000000"/>
                </a:solidFill>
                <a:latin typeface="+mn-ea"/>
              </a:rPr>
              <a:t/>
            </a:r>
            <a:br>
              <a:rPr kumimoji="1" lang="en-US" altLang="ko-KR" sz="1050" dirty="0" smtClean="0">
                <a:solidFill>
                  <a:srgbClr val="000000"/>
                </a:solidFill>
                <a:latin typeface="+mn-ea"/>
              </a:rPr>
            </a:br>
            <a:r>
              <a:rPr kumimoji="1" lang="en-US" altLang="ko-KR" sz="1050" dirty="0" smtClean="0">
                <a:solidFill>
                  <a:srgbClr val="000000"/>
                </a:solidFill>
                <a:latin typeface="+mn-ea"/>
              </a:rPr>
              <a:t>(</a:t>
            </a:r>
            <a:r>
              <a:rPr kumimoji="1" lang="en-US" altLang="ko-KR" sz="1050" dirty="0" err="1" smtClean="0">
                <a:solidFill>
                  <a:srgbClr val="000000"/>
                </a:solidFill>
                <a:latin typeface="+mn-ea"/>
              </a:rPr>
              <a:t>eCommerce</a:t>
            </a:r>
            <a:r>
              <a:rPr kumimoji="1" lang="en-US" altLang="ko-KR" sz="1050" dirty="0" smtClean="0">
                <a:solidFill>
                  <a:srgbClr val="000000"/>
                </a:solidFill>
                <a:latin typeface="+mn-ea"/>
              </a:rPr>
              <a:t>/</a:t>
            </a:r>
            <a:r>
              <a:rPr kumimoji="1" lang="en-US" altLang="ko-KR" sz="1050" dirty="0" err="1" smtClean="0">
                <a:solidFill>
                  <a:srgbClr val="000000"/>
                </a:solidFill>
                <a:latin typeface="+mn-ea"/>
              </a:rPr>
              <a:t>mCommerce</a:t>
            </a:r>
            <a:r>
              <a:rPr kumimoji="1" lang="en-US" altLang="ko-KR" sz="105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kumimoji="1" lang="ko-KR" altLang="en-US" sz="1050" dirty="0" smtClean="0">
                <a:solidFill>
                  <a:srgbClr val="000000"/>
                </a:solidFill>
                <a:latin typeface="+mn-ea"/>
              </a:rPr>
              <a:t>협업</a:t>
            </a:r>
            <a:r>
              <a:rPr kumimoji="1" lang="en-US" altLang="ko-KR" sz="1050" dirty="0" smtClean="0">
                <a:solidFill>
                  <a:srgbClr val="000000"/>
                </a:solidFill>
                <a:latin typeface="+mn-ea"/>
              </a:rPr>
              <a:t>, </a:t>
            </a:r>
            <a:r>
              <a:rPr kumimoji="1" lang="en-US" altLang="ko-KR" sz="1050" dirty="0">
                <a:solidFill>
                  <a:srgbClr val="000000"/>
                </a:solidFill>
                <a:latin typeface="+mn-ea"/>
              </a:rPr>
              <a:t/>
            </a:r>
            <a:br>
              <a:rPr kumimoji="1" lang="en-US" altLang="ko-KR" sz="1050" dirty="0">
                <a:solidFill>
                  <a:srgbClr val="000000"/>
                </a:solidFill>
                <a:latin typeface="+mn-ea"/>
              </a:rPr>
            </a:br>
            <a:r>
              <a:rPr kumimoji="1" lang="ko-KR" altLang="en-US" sz="1050" dirty="0" smtClean="0">
                <a:solidFill>
                  <a:srgbClr val="000000"/>
                </a:solidFill>
                <a:latin typeface="+mn-ea"/>
              </a:rPr>
              <a:t>페이 협업 사업 개발 참여 등</a:t>
            </a:r>
            <a:r>
              <a:rPr kumimoji="1" lang="en-US" altLang="ko-KR" sz="1050" dirty="0" smtClean="0">
                <a:solidFill>
                  <a:srgbClr val="000000"/>
                </a:solidFill>
                <a:latin typeface="+mn-ea"/>
              </a:rPr>
              <a:t>)</a:t>
            </a:r>
            <a:endParaRPr kumimoji="1" lang="ko-KR" altLang="en-US" sz="1050" dirty="0" smtClea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4296700" y="2819335"/>
            <a:ext cx="1224000" cy="46796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sm" len="sm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1300" b="1" dirty="0" smtClean="0">
                <a:solidFill>
                  <a:srgbClr val="000000"/>
                </a:solidFill>
                <a:latin typeface="+mn-ea"/>
              </a:rPr>
              <a:t>ICT </a:t>
            </a:r>
            <a:r>
              <a:rPr kumimoji="1" lang="ko-KR" altLang="en-US" sz="1300" b="1" dirty="0" smtClean="0">
                <a:solidFill>
                  <a:srgbClr val="000000"/>
                </a:solidFill>
                <a:latin typeface="+mn-ea"/>
              </a:rPr>
              <a:t>기술 기반 사업 기회 </a:t>
            </a:r>
            <a:r>
              <a:rPr kumimoji="1" lang="en-US" altLang="ko-KR" sz="1300" b="1" dirty="0" smtClean="0">
                <a:solidFill>
                  <a:srgbClr val="000000"/>
                </a:solidFill>
                <a:latin typeface="+mn-ea"/>
              </a:rPr>
              <a:t/>
            </a:r>
            <a:br>
              <a:rPr kumimoji="1" lang="en-US" altLang="ko-KR" sz="1300" b="1" dirty="0" smtClean="0">
                <a:solidFill>
                  <a:srgbClr val="000000"/>
                </a:solidFill>
                <a:latin typeface="+mn-ea"/>
              </a:rPr>
            </a:br>
            <a:r>
              <a:rPr kumimoji="1" lang="ko-KR" altLang="en-US" sz="1300" b="1" dirty="0" smtClean="0">
                <a:solidFill>
                  <a:srgbClr val="000000"/>
                </a:solidFill>
                <a:latin typeface="+mn-ea"/>
              </a:rPr>
              <a:t>제시 </a:t>
            </a:r>
            <a:r>
              <a:rPr kumimoji="1" lang="en-US" altLang="ko-KR" sz="1300" b="1" dirty="0" smtClean="0">
                <a:solidFill>
                  <a:srgbClr val="000000"/>
                </a:solidFill>
                <a:latin typeface="+mn-ea"/>
              </a:rPr>
              <a:t>/ </a:t>
            </a:r>
            <a:r>
              <a:rPr kumimoji="1" lang="ko-KR" altLang="en-US" sz="1300" b="1" dirty="0" smtClean="0">
                <a:solidFill>
                  <a:srgbClr val="000000"/>
                </a:solidFill>
                <a:latin typeface="+mn-ea"/>
              </a:rPr>
              <a:t>제안</a:t>
            </a:r>
            <a:endParaRPr kumimoji="1" lang="ko-KR" altLang="en-US" sz="13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2524912" y="4132064"/>
            <a:ext cx="720080" cy="46796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sm" len="sm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1100" dirty="0" smtClean="0">
                <a:solidFill>
                  <a:srgbClr val="000000"/>
                </a:solidFill>
                <a:latin typeface="+mn-ea"/>
              </a:rPr>
              <a:t>CIO </a:t>
            </a:r>
            <a:r>
              <a:rPr kumimoji="1" lang="ko-KR" altLang="en-US" sz="1100" dirty="0" smtClean="0">
                <a:solidFill>
                  <a:srgbClr val="000000"/>
                </a:solidFill>
                <a:latin typeface="+mn-ea"/>
              </a:rPr>
              <a:t>및 </a:t>
            </a:r>
            <a:r>
              <a:rPr kumimoji="1" lang="en-US" altLang="ko-KR" sz="1100" dirty="0" smtClean="0">
                <a:solidFill>
                  <a:srgbClr val="000000"/>
                </a:solidFill>
                <a:latin typeface="+mn-ea"/>
              </a:rPr>
              <a:t/>
            </a:r>
            <a:br>
              <a:rPr kumimoji="1" lang="en-US" altLang="ko-KR" sz="1100" dirty="0" smtClean="0">
                <a:solidFill>
                  <a:srgbClr val="000000"/>
                </a:solidFill>
                <a:latin typeface="+mn-ea"/>
              </a:rPr>
            </a:br>
            <a:r>
              <a:rPr kumimoji="1" lang="en-US" altLang="ko-KR" sz="1100" dirty="0" smtClean="0">
                <a:solidFill>
                  <a:srgbClr val="000000"/>
                </a:solidFill>
                <a:latin typeface="+mn-ea"/>
              </a:rPr>
              <a:t>IT </a:t>
            </a:r>
            <a:r>
              <a:rPr kumimoji="1" lang="ko-KR" altLang="en-US" sz="1100" dirty="0" smtClean="0">
                <a:solidFill>
                  <a:srgbClr val="000000"/>
                </a:solidFill>
                <a:latin typeface="+mn-ea"/>
              </a:rPr>
              <a:t>조직장 겸임</a:t>
            </a:r>
            <a:endParaRPr kumimoji="1" lang="ko-KR" altLang="en-US" sz="1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194580" y="1743340"/>
            <a:ext cx="6098400" cy="3600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sm" len="sm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1300" b="1" dirty="0" smtClean="0">
                <a:solidFill>
                  <a:srgbClr val="000000"/>
                </a:solidFill>
                <a:latin typeface="+mn-ea"/>
              </a:rPr>
              <a:t>Top Management </a:t>
            </a:r>
            <a:r>
              <a:rPr kumimoji="1" lang="ko-KR" altLang="en-US" sz="1300" b="1" dirty="0" smtClean="0">
                <a:solidFill>
                  <a:srgbClr val="000000"/>
                </a:solidFill>
                <a:latin typeface="+mn-ea"/>
              </a:rPr>
              <a:t>직속의 </a:t>
            </a:r>
            <a:r>
              <a:rPr kumimoji="1" lang="en-US" altLang="ko-KR" sz="1300" b="1" dirty="0" smtClean="0">
                <a:solidFill>
                  <a:srgbClr val="000000"/>
                </a:solidFill>
                <a:latin typeface="+mn-ea"/>
              </a:rPr>
              <a:t>CIO</a:t>
            </a:r>
            <a:r>
              <a:rPr kumimoji="1" lang="ko-KR" altLang="en-US" sz="1300" b="1" dirty="0" smtClean="0">
                <a:solidFill>
                  <a:srgbClr val="000000"/>
                </a:solidFill>
                <a:latin typeface="+mn-ea"/>
              </a:rPr>
              <a:t>를 설치하고</a:t>
            </a:r>
            <a:r>
              <a:rPr kumimoji="1" lang="en-US" altLang="ko-KR" sz="1300" b="1" dirty="0" smtClean="0">
                <a:solidFill>
                  <a:srgbClr val="000000"/>
                </a:solidFill>
                <a:latin typeface="+mn-ea"/>
              </a:rPr>
              <a:t>, CIO</a:t>
            </a:r>
            <a:r>
              <a:rPr kumimoji="1" lang="ko-KR" altLang="en-US" sz="1300" b="1" dirty="0" smtClean="0">
                <a:solidFill>
                  <a:srgbClr val="000000"/>
                </a:solidFill>
                <a:latin typeface="+mn-ea"/>
              </a:rPr>
              <a:t>의 </a:t>
            </a:r>
            <a:r>
              <a:rPr kumimoji="1" lang="en-US" altLang="ko-KR" sz="1300" b="1" dirty="0" smtClean="0">
                <a:solidFill>
                  <a:srgbClr val="000000"/>
                </a:solidFill>
                <a:latin typeface="+mn-ea"/>
              </a:rPr>
              <a:t>Staff </a:t>
            </a:r>
            <a:r>
              <a:rPr kumimoji="1" lang="ko-KR" altLang="en-US" sz="1300" b="1" dirty="0" smtClean="0">
                <a:solidFill>
                  <a:srgbClr val="000000"/>
                </a:solidFill>
                <a:latin typeface="+mn-ea"/>
              </a:rPr>
              <a:t>조직으로 </a:t>
            </a:r>
            <a:r>
              <a:rPr kumimoji="1" lang="en-US" altLang="ko-KR" sz="1300" b="1" dirty="0" smtClean="0">
                <a:solidFill>
                  <a:srgbClr val="000000"/>
                </a:solidFill>
                <a:latin typeface="+mn-ea"/>
              </a:rPr>
              <a:t>ICT </a:t>
            </a:r>
            <a:r>
              <a:rPr kumimoji="1" lang="ko-KR" altLang="en-US" sz="1300" b="1" dirty="0" smtClean="0">
                <a:solidFill>
                  <a:srgbClr val="000000"/>
                </a:solidFill>
                <a:latin typeface="+mn-ea"/>
              </a:rPr>
              <a:t>전문 연구 및 </a:t>
            </a:r>
            <a:r>
              <a:rPr kumimoji="1" lang="en-US" altLang="ko-KR" sz="1300" b="1" dirty="0" smtClean="0">
                <a:solidFill>
                  <a:srgbClr val="000000"/>
                </a:solidFill>
                <a:latin typeface="+mn-ea"/>
              </a:rPr>
              <a:t>Biz. </a:t>
            </a:r>
            <a:r>
              <a:rPr kumimoji="1" lang="ko-KR" altLang="en-US" sz="1300" b="1" dirty="0" smtClean="0">
                <a:solidFill>
                  <a:srgbClr val="000000"/>
                </a:solidFill>
                <a:latin typeface="+mn-ea"/>
              </a:rPr>
              <a:t>기회 개발 조직을 설치 운영 중임</a:t>
            </a:r>
            <a:r>
              <a:rPr kumimoji="1" lang="en-US" altLang="ko-KR" sz="1300" b="1" dirty="0" smtClean="0">
                <a:solidFill>
                  <a:srgbClr val="000000"/>
                </a:solidFill>
                <a:latin typeface="+mn-ea"/>
              </a:rPr>
              <a:t>(AA/DA/TA </a:t>
            </a:r>
            <a:r>
              <a:rPr kumimoji="1" lang="ko-KR" altLang="en-US" sz="1300" b="1" dirty="0" smtClean="0">
                <a:solidFill>
                  <a:srgbClr val="000000"/>
                </a:solidFill>
                <a:latin typeface="+mn-ea"/>
              </a:rPr>
              <a:t>인력</a:t>
            </a:r>
            <a:r>
              <a:rPr kumimoji="1" lang="en-US" altLang="ko-KR" sz="1300" b="1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kumimoji="1" lang="ko-KR" altLang="en-US" sz="1300" b="1" dirty="0" smtClean="0">
                <a:solidFill>
                  <a:srgbClr val="000000"/>
                </a:solidFill>
                <a:latin typeface="+mn-ea"/>
              </a:rPr>
              <a:t>중심으로 구성</a:t>
            </a:r>
            <a:r>
              <a:rPr kumimoji="1" lang="en-US" altLang="ko-KR" sz="1300" b="1" dirty="0" smtClean="0">
                <a:solidFill>
                  <a:srgbClr val="000000"/>
                </a:solidFill>
                <a:latin typeface="+mn-ea"/>
              </a:rPr>
              <a:t>)</a:t>
            </a:r>
            <a:endParaRPr kumimoji="1" lang="ko-KR" altLang="en-US" sz="13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8" name="Rectangle 73"/>
          <p:cNvSpPr txBox="1">
            <a:spLocks noChangeArrowheads="1"/>
          </p:cNvSpPr>
          <p:nvPr/>
        </p:nvSpPr>
        <p:spPr bwMode="auto">
          <a:xfrm>
            <a:off x="7060689" y="1697146"/>
            <a:ext cx="2636311" cy="4720064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vert="horz" wrap="square" lIns="72000" tIns="72000" rIns="72000" bIns="36000" numCol="1" anchor="t" anchorCtr="0" compatLnSpc="1">
            <a:prstTxWarp prst="textNoShape">
              <a:avLst/>
            </a:prstTxWarp>
            <a:noAutofit/>
          </a:bodyPr>
          <a:lstStyle>
            <a:lvl1pPr marL="144463" indent="-144463" algn="l" rtl="0" fontAlgn="ctr">
              <a:spcBef>
                <a:spcPts val="1700"/>
              </a:spcBef>
              <a:spcAft>
                <a:spcPct val="0"/>
              </a:spcAft>
              <a:buSzPct val="95000"/>
              <a:buFont typeface="Wingdings 2" pitchFamily="18" charset="2"/>
              <a:buChar char="¡"/>
              <a:tabLst>
                <a:tab pos="1028700" algn="l"/>
              </a:tabLst>
              <a:defRPr kumimoji="1" sz="1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1463" indent="-125413" algn="l" rtl="0" fontAlgn="ctr">
              <a:spcBef>
                <a:spcPts val="200"/>
              </a:spcBef>
              <a:spcAft>
                <a:spcPct val="0"/>
              </a:spcAft>
              <a:buSzPct val="75000"/>
              <a:buFont typeface="Arial" charset="0"/>
              <a:buChar char="–"/>
              <a:tabLst>
                <a:tab pos="1028700" algn="l"/>
              </a:tabLst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2pPr>
            <a:lvl3pPr marL="414338" indent="-141288" algn="l" rtl="0" fontAlgn="ctr">
              <a:spcBef>
                <a:spcPts val="200"/>
              </a:spcBef>
              <a:spcAft>
                <a:spcPct val="0"/>
              </a:spcAft>
              <a:buSzPct val="100000"/>
              <a:buFont typeface="Arial" charset="0"/>
              <a:buChar char="•"/>
              <a:tabLst>
                <a:tab pos="1028700" algn="l"/>
              </a:tabLst>
              <a:defRPr kumimoji="1" sz="1100">
                <a:solidFill>
                  <a:schemeClr val="tx1"/>
                </a:solidFill>
                <a:latin typeface="+mn-lt"/>
                <a:ea typeface="+mn-ea"/>
              </a:defRPr>
            </a:lvl3pPr>
            <a:lvl4pPr marL="550863" indent="-134938" algn="l" rtl="0" fontAlgn="ctr">
              <a:spcBef>
                <a:spcPts val="200"/>
              </a:spcBef>
              <a:spcAft>
                <a:spcPct val="0"/>
              </a:spcAft>
              <a:buSzPct val="65000"/>
              <a:buFont typeface="Wingdings 3" pitchFamily="18" charset="2"/>
              <a:buChar char="u"/>
              <a:tabLst>
                <a:tab pos="1028700" algn="l"/>
              </a:tabLst>
              <a:defRPr kumimoji="1" sz="1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10287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10287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10287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10287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10287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76213" indent="-176213">
              <a:lnSpc>
                <a:spcPct val="110000"/>
              </a:lnSpc>
              <a:spcBef>
                <a:spcPts val="600"/>
              </a:spcBef>
            </a:pPr>
            <a:r>
              <a:rPr lang="ko-KR" altLang="en-US" sz="1300" kern="0" dirty="0">
                <a:solidFill>
                  <a:srgbClr val="000000"/>
                </a:solidFill>
                <a:latin typeface="+mn-ea"/>
                <a:cs typeface="Tahoma" panose="020B0604030504040204" pitchFamily="34" charset="0"/>
              </a:rPr>
              <a:t>국내와 다수 기업들이 </a:t>
            </a:r>
            <a:br>
              <a:rPr lang="ko-KR" altLang="en-US" sz="1300" kern="0" dirty="0">
                <a:solidFill>
                  <a:srgbClr val="000000"/>
                </a:solidFill>
                <a:latin typeface="+mn-ea"/>
                <a:cs typeface="Tahoma" panose="020B0604030504040204" pitchFamily="34" charset="0"/>
              </a:rPr>
            </a:br>
            <a:r>
              <a:rPr lang="en-US" altLang="ko-KR" sz="1300" kern="0" dirty="0">
                <a:solidFill>
                  <a:srgbClr val="000000"/>
                </a:solidFill>
                <a:latin typeface="+mn-ea"/>
                <a:cs typeface="Tahoma" panose="020B0604030504040204" pitchFamily="34" charset="0"/>
              </a:rPr>
              <a:t>ICT </a:t>
            </a:r>
            <a:r>
              <a:rPr lang="ko-KR" altLang="en-US" sz="1300" kern="0" dirty="0">
                <a:solidFill>
                  <a:srgbClr val="000000"/>
                </a:solidFill>
                <a:latin typeface="+mn-ea"/>
                <a:cs typeface="Tahoma" panose="020B0604030504040204" pitchFamily="34" charset="0"/>
              </a:rPr>
              <a:t>기술 기반의 </a:t>
            </a:r>
            <a:r>
              <a:rPr lang="en-US" altLang="ko-KR" sz="1300" kern="0" dirty="0">
                <a:solidFill>
                  <a:srgbClr val="000000"/>
                </a:solidFill>
                <a:latin typeface="+mn-ea"/>
                <a:cs typeface="Tahoma" panose="020B0604030504040204" pitchFamily="34" charset="0"/>
              </a:rPr>
              <a:t>Biz. </a:t>
            </a:r>
            <a:r>
              <a:rPr lang="ko-KR" altLang="en-US" sz="1300" kern="0" dirty="0">
                <a:solidFill>
                  <a:srgbClr val="000000"/>
                </a:solidFill>
                <a:latin typeface="+mn-ea"/>
                <a:cs typeface="Tahoma" panose="020B0604030504040204" pitchFamily="34" charset="0"/>
              </a:rPr>
              <a:t>혁신을 </a:t>
            </a:r>
            <a:r>
              <a:rPr lang="ko-KR" altLang="en-US" sz="1300" kern="0" dirty="0" smtClean="0">
                <a:solidFill>
                  <a:srgbClr val="000000"/>
                </a:solidFill>
                <a:latin typeface="+mn-ea"/>
                <a:cs typeface="Tahoma" panose="020B0604030504040204" pitchFamily="34" charset="0"/>
              </a:rPr>
              <a:t>위해 기술 </a:t>
            </a:r>
            <a:r>
              <a:rPr lang="ko-KR" altLang="en-US" sz="1300" kern="0" dirty="0">
                <a:solidFill>
                  <a:srgbClr val="000000"/>
                </a:solidFill>
                <a:latin typeface="+mn-ea"/>
                <a:cs typeface="Tahoma" panose="020B0604030504040204" pitchFamily="34" charset="0"/>
              </a:rPr>
              <a:t>전문 연구 기관을 </a:t>
            </a:r>
            <a:r>
              <a:rPr lang="ko-KR" altLang="en-US" sz="1300" kern="0" dirty="0" smtClean="0">
                <a:solidFill>
                  <a:srgbClr val="000000"/>
                </a:solidFill>
                <a:latin typeface="+mn-ea"/>
                <a:cs typeface="Tahoma" panose="020B0604030504040204" pitchFamily="34" charset="0"/>
              </a:rPr>
              <a:t>설치중임</a:t>
            </a:r>
            <a:endParaRPr lang="en-US" altLang="ko-KR" sz="1300" kern="0" dirty="0" smtClean="0">
              <a:solidFill>
                <a:srgbClr val="000000"/>
              </a:solidFill>
              <a:latin typeface="+mn-ea"/>
              <a:cs typeface="Tahoma" panose="020B0604030504040204" pitchFamily="34" charset="0"/>
            </a:endParaRPr>
          </a:p>
          <a:p>
            <a:pPr marL="176213" indent="-176213">
              <a:lnSpc>
                <a:spcPct val="110000"/>
              </a:lnSpc>
              <a:spcBef>
                <a:spcPts val="600"/>
              </a:spcBef>
            </a:pPr>
            <a:endParaRPr lang="en-US" altLang="ko-KR" b="0" kern="0" dirty="0">
              <a:solidFill>
                <a:srgbClr val="000000"/>
              </a:solidFill>
              <a:latin typeface="+mn-ea"/>
              <a:cs typeface="Tahoma" panose="020B0604030504040204" pitchFamily="34" charset="0"/>
            </a:endParaRPr>
          </a:p>
          <a:p>
            <a:pPr marL="176213" indent="-176213">
              <a:lnSpc>
                <a:spcPct val="110000"/>
              </a:lnSpc>
              <a:spcBef>
                <a:spcPts val="600"/>
              </a:spcBef>
            </a:pPr>
            <a:endParaRPr lang="en-US" altLang="ko-KR" b="0" kern="0" dirty="0" smtClean="0">
              <a:solidFill>
                <a:srgbClr val="000000"/>
              </a:solidFill>
              <a:latin typeface="+mn-ea"/>
              <a:cs typeface="Tahoma" panose="020B0604030504040204" pitchFamily="34" charset="0"/>
            </a:endParaRPr>
          </a:p>
          <a:p>
            <a:pPr marL="176213" indent="-176213">
              <a:lnSpc>
                <a:spcPct val="110000"/>
              </a:lnSpc>
              <a:spcBef>
                <a:spcPts val="600"/>
              </a:spcBef>
            </a:pPr>
            <a:endParaRPr lang="en-US" altLang="ko-KR" b="0" kern="0" dirty="0">
              <a:solidFill>
                <a:srgbClr val="000000"/>
              </a:solidFill>
              <a:latin typeface="+mn-ea"/>
              <a:cs typeface="Tahoma" panose="020B0604030504040204" pitchFamily="34" charset="0"/>
            </a:endParaRPr>
          </a:p>
          <a:p>
            <a:pPr marL="176213" indent="-176213">
              <a:lnSpc>
                <a:spcPct val="110000"/>
              </a:lnSpc>
              <a:spcBef>
                <a:spcPts val="600"/>
              </a:spcBef>
            </a:pPr>
            <a:endParaRPr lang="en-US" altLang="ko-KR" b="0" kern="0" dirty="0" smtClean="0">
              <a:solidFill>
                <a:srgbClr val="000000"/>
              </a:solidFill>
              <a:latin typeface="+mn-ea"/>
              <a:cs typeface="Tahoma" panose="020B0604030504040204" pitchFamily="34" charset="0"/>
            </a:endParaRPr>
          </a:p>
          <a:p>
            <a:pPr marL="176213" indent="-176213">
              <a:lnSpc>
                <a:spcPct val="110000"/>
              </a:lnSpc>
              <a:spcBef>
                <a:spcPts val="600"/>
              </a:spcBef>
            </a:pPr>
            <a:endParaRPr lang="en-US" altLang="ko-KR" b="0" kern="0" dirty="0">
              <a:solidFill>
                <a:srgbClr val="000000"/>
              </a:solidFill>
              <a:latin typeface="+mn-ea"/>
              <a:cs typeface="Tahoma" panose="020B0604030504040204" pitchFamily="34" charset="0"/>
            </a:endParaRPr>
          </a:p>
          <a:p>
            <a:pPr marL="176213" indent="-176213">
              <a:lnSpc>
                <a:spcPct val="110000"/>
              </a:lnSpc>
              <a:spcBef>
                <a:spcPts val="600"/>
              </a:spcBef>
            </a:pPr>
            <a:endParaRPr lang="en-US" altLang="ko-KR" b="0" kern="0" dirty="0" smtClean="0">
              <a:solidFill>
                <a:srgbClr val="000000"/>
              </a:solidFill>
              <a:latin typeface="+mn-ea"/>
              <a:cs typeface="Tahoma" panose="020B0604030504040204" pitchFamily="34" charset="0"/>
            </a:endParaRPr>
          </a:p>
          <a:p>
            <a:pPr marL="176213" indent="-176213">
              <a:lnSpc>
                <a:spcPct val="110000"/>
              </a:lnSpc>
              <a:spcBef>
                <a:spcPts val="600"/>
              </a:spcBef>
            </a:pPr>
            <a:endParaRPr lang="en-US" altLang="ko-KR" b="0" kern="0" dirty="0">
              <a:solidFill>
                <a:srgbClr val="000000"/>
              </a:solidFill>
              <a:latin typeface="+mn-ea"/>
              <a:cs typeface="Tahoma" panose="020B0604030504040204" pitchFamily="34" charset="0"/>
            </a:endParaRPr>
          </a:p>
          <a:p>
            <a:pPr marL="176213" indent="-176213">
              <a:lnSpc>
                <a:spcPct val="110000"/>
              </a:lnSpc>
              <a:spcBef>
                <a:spcPts val="600"/>
              </a:spcBef>
            </a:pPr>
            <a:endParaRPr lang="en-US" altLang="ko-KR" b="0" kern="0" dirty="0" smtClean="0">
              <a:solidFill>
                <a:srgbClr val="000000"/>
              </a:solidFill>
              <a:latin typeface="+mn-ea"/>
              <a:cs typeface="Tahoma" panose="020B060403050404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endParaRPr lang="en-US" altLang="ko-KR" b="0" kern="0" dirty="0" smtClean="0">
              <a:solidFill>
                <a:srgbClr val="000000"/>
              </a:solidFill>
              <a:latin typeface="+mn-ea"/>
              <a:cs typeface="Tahoma" panose="020B0604030504040204" pitchFamily="34" charset="0"/>
            </a:endParaRPr>
          </a:p>
          <a:p>
            <a:pPr marL="180975" indent="-180975">
              <a:lnSpc>
                <a:spcPct val="110000"/>
              </a:lnSpc>
              <a:spcBef>
                <a:spcPts val="600"/>
              </a:spcBef>
              <a:buFont typeface="Wingdings 2" pitchFamily="18" charset="2"/>
              <a:buNone/>
            </a:pPr>
            <a:r>
              <a:rPr lang="en-US" altLang="ko-KR" b="0" kern="0" dirty="0" smtClean="0">
                <a:solidFill>
                  <a:srgbClr val="000000"/>
                </a:solidFill>
                <a:latin typeface="+mn-ea"/>
                <a:cs typeface="Tahoma" panose="020B0604030504040204" pitchFamily="34" charset="0"/>
                <a:sym typeface="Wingdings" panose="05000000000000000000" pitchFamily="2" charset="2"/>
              </a:rPr>
              <a:t> </a:t>
            </a:r>
            <a:r>
              <a:rPr lang="ko-KR" altLang="en-US" sz="1300" kern="0" dirty="0" smtClean="0">
                <a:solidFill>
                  <a:srgbClr val="000000"/>
                </a:solidFill>
                <a:latin typeface="+mn-ea"/>
                <a:cs typeface="Tahoma" panose="020B0604030504040204" pitchFamily="34" charset="0"/>
              </a:rPr>
              <a:t>전문기술 연구 조직 설치를 통해 전사의 장기적 </a:t>
            </a:r>
            <a:r>
              <a:rPr lang="en-US" altLang="ko-KR" sz="1300" kern="0" dirty="0" smtClean="0">
                <a:solidFill>
                  <a:srgbClr val="000000"/>
                </a:solidFill>
                <a:latin typeface="+mn-ea"/>
                <a:cs typeface="Tahoma" panose="020B0604030504040204" pitchFamily="34" charset="0"/>
              </a:rPr>
              <a:t>Biz. </a:t>
            </a:r>
            <a:r>
              <a:rPr lang="ko-KR" altLang="en-US" sz="1300" kern="0" dirty="0" smtClean="0">
                <a:solidFill>
                  <a:srgbClr val="000000"/>
                </a:solidFill>
                <a:latin typeface="+mn-ea"/>
                <a:cs typeface="Tahoma" panose="020B0604030504040204" pitchFamily="34" charset="0"/>
              </a:rPr>
              <a:t>혁신 및 성장을 위해 기술혁신에 기반한 사업기회 제시가 활성화됨</a:t>
            </a:r>
            <a:endParaRPr lang="en-US" altLang="ko-KR" sz="1300" kern="0" dirty="0" smtClean="0">
              <a:solidFill>
                <a:srgbClr val="000000"/>
              </a:solidFill>
              <a:latin typeface="+mn-ea"/>
              <a:cs typeface="Tahoma" panose="020B0604030504040204" pitchFamily="34" charset="0"/>
            </a:endParaRPr>
          </a:p>
        </p:txBody>
      </p:sp>
      <p:sp>
        <p:nvSpPr>
          <p:cNvPr id="49" name="이등변 삼각형 27"/>
          <p:cNvSpPr/>
          <p:nvPr/>
        </p:nvSpPr>
        <p:spPr bwMode="auto">
          <a:xfrm rot="5400000">
            <a:off x="5352405" y="3946345"/>
            <a:ext cx="2402766" cy="161576"/>
          </a:xfrm>
          <a:prstGeom prst="triangle">
            <a:avLst/>
          </a:prstGeom>
          <a:solidFill>
            <a:srgbClr val="FFFFFF">
              <a:lumMod val="50000"/>
            </a:srgbClr>
          </a:solidFill>
          <a:ln w="9525" algn="ctr">
            <a:solidFill>
              <a:srgbClr val="FFFFFF">
                <a:lumMod val="50000"/>
              </a:srgbClr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base" latinLnBrk="1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Tahoma" panose="020B0604030504040204" pitchFamily="34" charset="0"/>
            </a:endParaRPr>
          </a:p>
        </p:txBody>
      </p:sp>
      <p:sp>
        <p:nvSpPr>
          <p:cNvPr id="50" name="Text Box 16"/>
          <p:cNvSpPr txBox="1">
            <a:spLocks noChangeArrowheads="1"/>
          </p:cNvSpPr>
          <p:nvPr/>
        </p:nvSpPr>
        <p:spPr bwMode="auto">
          <a:xfrm>
            <a:off x="8073188" y="1249384"/>
            <a:ext cx="611312" cy="289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5F5F5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>
            <a:spAutoFit/>
          </a:bodyPr>
          <a:lstStyle/>
          <a:p>
            <a:pPr algn="ctr" fontAlgn="base" latinLnBrk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kumimoji="1" lang="ko-KR" altLang="en-US" sz="1400" b="1" dirty="0" smtClean="0">
                <a:solidFill>
                  <a:srgbClr val="000000"/>
                </a:solidFill>
                <a:latin typeface="+mn-ea"/>
                <a:cs typeface="Tahoma" panose="020B0604030504040204" pitchFamily="34" charset="0"/>
              </a:rPr>
              <a:t>시사점</a:t>
            </a:r>
            <a:endParaRPr kumimoji="1" lang="ko-KR" altLang="en-US" sz="1400" b="1" dirty="0">
              <a:solidFill>
                <a:srgbClr val="000000"/>
              </a:solidFill>
              <a:latin typeface="+mn-ea"/>
              <a:cs typeface="Tahoma" panose="020B0604030504040204" pitchFamily="34" charset="0"/>
            </a:endParaRPr>
          </a:p>
        </p:txBody>
      </p:sp>
      <p:sp>
        <p:nvSpPr>
          <p:cNvPr id="51" name="Text Box 16"/>
          <p:cNvSpPr txBox="1">
            <a:spLocks noChangeArrowheads="1"/>
          </p:cNvSpPr>
          <p:nvPr/>
        </p:nvSpPr>
        <p:spPr bwMode="auto">
          <a:xfrm>
            <a:off x="1807989" y="1249384"/>
            <a:ext cx="3057495" cy="289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5F5F5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>
            <a:spAutoFit/>
          </a:bodyPr>
          <a:lstStyle/>
          <a:p>
            <a:pPr algn="ctr" fontAlgn="base" latinLnBrk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kumimoji="1" lang="en-US" altLang="ko-KR" sz="1400" b="1" dirty="0" smtClean="0">
                <a:solidFill>
                  <a:srgbClr val="000000"/>
                </a:solidFill>
                <a:latin typeface="+mn-ea"/>
                <a:cs typeface="Tahoma" panose="020B0604030504040204" pitchFamily="34" charset="0"/>
              </a:rPr>
              <a:t>ICT </a:t>
            </a:r>
            <a:r>
              <a:rPr kumimoji="1" lang="ko-KR" altLang="en-US" sz="1400" b="1" dirty="0" smtClean="0">
                <a:solidFill>
                  <a:srgbClr val="000000"/>
                </a:solidFill>
                <a:latin typeface="+mn-ea"/>
                <a:cs typeface="Tahoma" panose="020B0604030504040204" pitchFamily="34" charset="0"/>
              </a:rPr>
              <a:t>전문 연구 및 </a:t>
            </a:r>
            <a:r>
              <a:rPr kumimoji="1" lang="en-US" altLang="ko-KR" sz="1400" b="1" dirty="0" smtClean="0">
                <a:solidFill>
                  <a:srgbClr val="000000"/>
                </a:solidFill>
                <a:latin typeface="+mn-ea"/>
                <a:cs typeface="Tahoma" panose="020B0604030504040204" pitchFamily="34" charset="0"/>
              </a:rPr>
              <a:t>Biz. </a:t>
            </a:r>
            <a:r>
              <a:rPr kumimoji="1" lang="ko-KR" altLang="en-US" sz="1400" b="1" dirty="0" smtClean="0">
                <a:solidFill>
                  <a:srgbClr val="000000"/>
                </a:solidFill>
                <a:latin typeface="+mn-ea"/>
                <a:cs typeface="Tahoma" panose="020B0604030504040204" pitchFamily="34" charset="0"/>
              </a:rPr>
              <a:t>기회 개발 조직</a:t>
            </a:r>
            <a:endParaRPr kumimoji="1" lang="ko-KR" altLang="en-US" sz="1400" b="1" dirty="0">
              <a:solidFill>
                <a:srgbClr val="000000"/>
              </a:solidFill>
              <a:latin typeface="+mn-ea"/>
              <a:cs typeface="Tahoma" panose="020B0604030504040204" pitchFamily="34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7235990" y="2816932"/>
            <a:ext cx="2304256" cy="2238505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ysDash"/>
            <a:round/>
            <a:headEnd type="none" w="med" len="med"/>
            <a:tailEnd type="none" w="sm" len="sm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</a:bodyPr>
          <a:lstStyle/>
          <a:p>
            <a:pPr marL="171450" marR="0" lvl="0" indent="-1714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해외 기술 혁신 </a:t>
            </a:r>
            <a:r>
              <a:rPr kumimoji="1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Lab</a:t>
            </a:r>
            <a:br>
              <a:rPr kumimoji="1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</a:br>
            <a:r>
              <a:rPr kumimoji="1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: Nordstrom Innovation Lab,</a:t>
            </a:r>
            <a:br>
              <a:rPr kumimoji="1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</a:br>
            <a:r>
              <a:rPr kumimoji="1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Wells Fargo Innovation Lab, </a:t>
            </a:r>
            <a:br>
              <a:rPr kumimoji="1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</a:br>
            <a:r>
              <a:rPr kumimoji="1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Citi Innovation Lab.,</a:t>
            </a:r>
            <a:br>
              <a:rPr kumimoji="1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</a:br>
            <a:r>
              <a:rPr kumimoji="1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…</a:t>
            </a:r>
          </a:p>
          <a:p>
            <a:pPr marL="171450" marR="0" lvl="0" indent="-1714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  <a:p>
            <a:pPr marL="171450" marR="0" lvl="0" indent="-1714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국내 기술 혁신 </a:t>
            </a:r>
            <a:r>
              <a:rPr kumimoji="1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Lab</a:t>
            </a:r>
            <a:br>
              <a:rPr kumimoji="1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</a:br>
            <a:r>
              <a:rPr kumimoji="1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:</a:t>
            </a:r>
            <a:r>
              <a:rPr kumimoji="1" lang="en-US" altLang="ko-KR" sz="12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 L</a:t>
            </a:r>
            <a:r>
              <a:rPr kumimoji="1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그룹 </a:t>
            </a:r>
            <a:r>
              <a:rPr kumimoji="1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Innovation Lab,</a:t>
            </a:r>
            <a:br>
              <a:rPr kumimoji="1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</a:br>
            <a:r>
              <a:rPr kumimoji="1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…</a:t>
            </a:r>
            <a:endParaRPr kumimoji="1" lang="ko-KR" alt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2644640" y="2384884"/>
            <a:ext cx="1296144" cy="46796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sm" len="sm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171450" indent="-171450" fontAlgn="base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300" b="1" dirty="0" smtClean="0">
                <a:solidFill>
                  <a:srgbClr val="000000"/>
                </a:solidFill>
                <a:latin typeface="+mn-ea"/>
              </a:rPr>
              <a:t>그룹 전략실과 협업 파트너</a:t>
            </a:r>
            <a:endParaRPr kumimoji="1" lang="en-US" altLang="ko-KR" sz="1300" b="1" dirty="0" smtClean="0">
              <a:solidFill>
                <a:srgbClr val="000000"/>
              </a:solidFill>
              <a:latin typeface="+mn-ea"/>
            </a:endParaRPr>
          </a:p>
          <a:p>
            <a:pPr marL="171450" indent="-171450" fontAlgn="base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300" b="1" dirty="0" smtClean="0">
                <a:solidFill>
                  <a:srgbClr val="000000"/>
                </a:solidFill>
                <a:latin typeface="+mn-ea"/>
              </a:rPr>
              <a:t>장기적으로 </a:t>
            </a:r>
            <a:r>
              <a:rPr kumimoji="1" lang="en-US" altLang="ko-KR" sz="1300" b="1" dirty="0" smtClean="0">
                <a:solidFill>
                  <a:srgbClr val="000000"/>
                </a:solidFill>
                <a:latin typeface="+mn-ea"/>
              </a:rPr>
              <a:t/>
            </a:r>
            <a:br>
              <a:rPr kumimoji="1" lang="en-US" altLang="ko-KR" sz="1300" b="1" dirty="0" smtClean="0">
                <a:solidFill>
                  <a:srgbClr val="000000"/>
                </a:solidFill>
                <a:latin typeface="+mn-ea"/>
              </a:rPr>
            </a:br>
            <a:r>
              <a:rPr kumimoji="1" lang="en-US" altLang="ko-KR" sz="1300" b="1" dirty="0" smtClean="0">
                <a:solidFill>
                  <a:srgbClr val="000000"/>
                </a:solidFill>
                <a:latin typeface="+mn-ea"/>
              </a:rPr>
              <a:t>CTSO</a:t>
            </a:r>
            <a:r>
              <a:rPr kumimoji="1" lang="en-US" altLang="ko-KR" sz="1300" b="1" baseline="30000" dirty="0" smtClean="0">
                <a:solidFill>
                  <a:srgbClr val="000000"/>
                </a:solidFill>
                <a:latin typeface="+mn-ea"/>
              </a:rPr>
              <a:t>1)</a:t>
            </a:r>
            <a:r>
              <a:rPr kumimoji="1" lang="en-US" altLang="ko-KR" sz="1300" b="1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kumimoji="1" lang="ko-KR" altLang="en-US" sz="1300" b="1" dirty="0" smtClean="0">
                <a:solidFill>
                  <a:srgbClr val="000000"/>
                </a:solidFill>
                <a:latin typeface="+mn-ea"/>
              </a:rPr>
              <a:t>지향</a:t>
            </a:r>
            <a:endParaRPr kumimoji="1" lang="ko-KR" altLang="en-US" sz="13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308484" y="6306786"/>
            <a:ext cx="5610630" cy="290566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sm" len="sm"/>
          </a:ln>
          <a:effectLst/>
        </p:spPr>
        <p:txBody>
          <a:bodyPr vert="horz" wrap="square" lIns="0" tIns="36000" rIns="0" bIns="0" numCol="1" rtlCol="0" anchor="t" anchorCtr="0" compatLnSpc="1">
            <a:prstTxWarp prst="textNoShape">
              <a:avLst/>
            </a:prstTxWarp>
          </a:bodyPr>
          <a:lstStyle/>
          <a:p>
            <a:pPr marL="228600" indent="-228600" fontAlgn="base">
              <a:spcBef>
                <a:spcPct val="50000"/>
              </a:spcBef>
              <a:spcAft>
                <a:spcPct val="0"/>
              </a:spcAft>
              <a:buFont typeface="+mj-lt"/>
              <a:buAutoNum type="arabicParenR"/>
            </a:pPr>
            <a:r>
              <a:rPr kumimoji="1" lang="en-US" altLang="ko-KR" sz="900" dirty="0" smtClean="0">
                <a:solidFill>
                  <a:srgbClr val="000000"/>
                </a:solidFill>
                <a:latin typeface="+mn-ea"/>
              </a:rPr>
              <a:t>CTSO: Chief Technology &amp; Strategy Officer</a:t>
            </a:r>
            <a:endParaRPr kumimoji="1" lang="ko-KR" altLang="en-US" sz="900" dirty="0"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55" name="Straight Connector 54"/>
          <p:cNvCxnSpPr/>
          <p:nvPr/>
        </p:nvCxnSpPr>
        <p:spPr bwMode="auto">
          <a:xfrm>
            <a:off x="268376" y="6306786"/>
            <a:ext cx="5610630" cy="0"/>
          </a:xfrm>
          <a:prstGeom prst="line">
            <a:avLst/>
          </a:prstGeom>
          <a:solidFill>
            <a:srgbClr val="BBE0E3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sm" len="sm"/>
          </a:ln>
          <a:effectLst/>
        </p:spPr>
      </p:cxnSp>
      <p:cxnSp>
        <p:nvCxnSpPr>
          <p:cNvPr id="56" name="Straight Connector 55"/>
          <p:cNvCxnSpPr/>
          <p:nvPr/>
        </p:nvCxnSpPr>
        <p:spPr>
          <a:xfrm>
            <a:off x="164468" y="1580076"/>
            <a:ext cx="6344536" cy="0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033493" y="1580076"/>
            <a:ext cx="2690703" cy="0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4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데이터 거버넌스 프로젝트 방향성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데이터 관련 주요 이슈 파악은 되었으며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이를 기반으로 개선과제를 해결할 수 있도록 하며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 거버넌스 위원회 운영 체계 와 거버넌스 체계 내에서 주관 부서의 역할을 정립할 예정임</a:t>
            </a:r>
            <a:endParaRPr lang="ko-KR" altLang="en-US" dirty="0"/>
          </a:p>
        </p:txBody>
      </p:sp>
      <p:sp>
        <p:nvSpPr>
          <p:cNvPr id="4" name="Pentagon 3"/>
          <p:cNvSpPr/>
          <p:nvPr/>
        </p:nvSpPr>
        <p:spPr>
          <a:xfrm>
            <a:off x="2854949" y="2092192"/>
            <a:ext cx="2062047" cy="720000"/>
          </a:xfrm>
          <a:prstGeom prst="homePlate">
            <a:avLst>
              <a:gd name="adj" fmla="val 0"/>
            </a:avLst>
          </a:prstGeom>
          <a:solidFill>
            <a:schemeClr val="accent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400" b="1" dirty="0" smtClean="0">
                <a:solidFill>
                  <a:srgbClr val="000000"/>
                </a:solidFill>
              </a:rPr>
              <a:t>통합고객 기반의</a:t>
            </a:r>
            <a:endParaRPr lang="en-US" altLang="ko-KR" sz="1400" b="1" dirty="0" smtClean="0">
              <a:solidFill>
                <a:srgbClr val="000000"/>
              </a:solidFill>
            </a:endParaRPr>
          </a:p>
          <a:p>
            <a:pPr algn="ctr"/>
            <a:r>
              <a:rPr lang="ko-KR" altLang="en-US" sz="1400" b="1" dirty="0" smtClean="0">
                <a:solidFill>
                  <a:srgbClr val="000000"/>
                </a:solidFill>
              </a:rPr>
              <a:t>회원일원화 방향 정립</a:t>
            </a:r>
            <a:endParaRPr lang="en-US" altLang="ko-KR" sz="1400" b="1" dirty="0" smtClean="0">
              <a:solidFill>
                <a:srgbClr val="000000"/>
              </a:solidFill>
            </a:endParaRPr>
          </a:p>
        </p:txBody>
      </p:sp>
      <p:sp>
        <p:nvSpPr>
          <p:cNvPr id="5" name="Pentagon 4"/>
          <p:cNvSpPr/>
          <p:nvPr/>
        </p:nvSpPr>
        <p:spPr>
          <a:xfrm>
            <a:off x="2601675" y="2092192"/>
            <a:ext cx="278645" cy="720000"/>
          </a:xfrm>
          <a:prstGeom prst="homePlate">
            <a:avLst>
              <a:gd name="adj" fmla="val 0"/>
            </a:avLst>
          </a:prstGeom>
          <a:solidFill>
            <a:srgbClr val="002060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36000" tIns="36000" rIns="36000" bIns="36000" rtlCol="0" anchor="ctr" anchorCtr="0"/>
          <a:lstStyle/>
          <a:p>
            <a:pPr algn="ctr"/>
            <a:r>
              <a:rPr lang="en-US" altLang="ko-KR" sz="14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en-US" altLang="ko-KR" sz="14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2854949" y="3179945"/>
            <a:ext cx="2062047" cy="720000"/>
          </a:xfrm>
          <a:prstGeom prst="homePlate">
            <a:avLst>
              <a:gd name="adj" fmla="val 0"/>
            </a:avLst>
          </a:prstGeom>
          <a:solidFill>
            <a:schemeClr val="accent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400" b="1" dirty="0" smtClean="0">
                <a:solidFill>
                  <a:srgbClr val="000000"/>
                </a:solidFill>
              </a:rPr>
              <a:t>온라인 </a:t>
            </a:r>
            <a:r>
              <a:rPr lang="en-US" altLang="ko-KR" sz="1400" b="1" dirty="0" smtClean="0">
                <a:solidFill>
                  <a:srgbClr val="000000"/>
                </a:solidFill>
              </a:rPr>
              <a:t>(</a:t>
            </a:r>
            <a:r>
              <a:rPr lang="ko-KR" altLang="en-US" sz="1400" b="1" dirty="0" smtClean="0">
                <a:solidFill>
                  <a:srgbClr val="000000"/>
                </a:solidFill>
              </a:rPr>
              <a:t>브랜드</a:t>
            </a:r>
            <a:r>
              <a:rPr lang="en-US" altLang="ko-KR" sz="1400" b="1" dirty="0" smtClean="0">
                <a:solidFill>
                  <a:srgbClr val="000000"/>
                </a:solidFill>
              </a:rPr>
              <a:t>+</a:t>
            </a:r>
            <a:r>
              <a:rPr lang="ko-KR" altLang="en-US" sz="1400" b="1" dirty="0" err="1" smtClean="0">
                <a:solidFill>
                  <a:srgbClr val="000000"/>
                </a:solidFill>
              </a:rPr>
              <a:t>커머스</a:t>
            </a:r>
            <a:r>
              <a:rPr lang="en-US" altLang="ko-KR" sz="1400" b="1" dirty="0" smtClean="0">
                <a:solidFill>
                  <a:srgbClr val="000000"/>
                </a:solidFill>
              </a:rPr>
              <a:t>)</a:t>
            </a:r>
          </a:p>
          <a:p>
            <a:pPr algn="ctr"/>
            <a:r>
              <a:rPr lang="ko-KR" altLang="en-US" sz="1400" b="1" dirty="0" smtClean="0">
                <a:solidFill>
                  <a:srgbClr val="000000"/>
                </a:solidFill>
              </a:rPr>
              <a:t>표준정보 체계 확립</a:t>
            </a:r>
            <a:endParaRPr lang="en-US" altLang="ko-KR" sz="1400" b="1" dirty="0" smtClean="0">
              <a:solidFill>
                <a:srgbClr val="000000"/>
              </a:solidFill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2601675" y="3179945"/>
            <a:ext cx="278645" cy="720000"/>
          </a:xfrm>
          <a:prstGeom prst="homePlate">
            <a:avLst>
              <a:gd name="adj" fmla="val 0"/>
            </a:avLst>
          </a:prstGeom>
          <a:solidFill>
            <a:srgbClr val="002060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36000" tIns="36000" rIns="36000" bIns="36000" rtlCol="0" anchor="ctr" anchorCtr="0"/>
          <a:lstStyle/>
          <a:p>
            <a:pPr algn="ctr"/>
            <a:r>
              <a:rPr lang="en-US" altLang="ko-KR" sz="14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en-US" altLang="ko-KR" sz="14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2854949" y="4276067"/>
            <a:ext cx="2062047" cy="720000"/>
          </a:xfrm>
          <a:prstGeom prst="homePlate">
            <a:avLst>
              <a:gd name="adj" fmla="val 0"/>
            </a:avLst>
          </a:prstGeom>
          <a:solidFill>
            <a:schemeClr val="accent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400" b="1" dirty="0" smtClean="0">
                <a:solidFill>
                  <a:srgbClr val="000000"/>
                </a:solidFill>
              </a:rPr>
              <a:t>확고한 </a:t>
            </a:r>
            <a:r>
              <a:rPr lang="en-US" altLang="ko-KR" sz="1400" b="1" dirty="0" smtClean="0">
                <a:solidFill>
                  <a:srgbClr val="000000"/>
                </a:solidFill>
              </a:rPr>
              <a:t>Data</a:t>
            </a:r>
          </a:p>
          <a:p>
            <a:pPr algn="ctr"/>
            <a:r>
              <a:rPr lang="en-US" altLang="ko-KR" sz="1400" b="1" dirty="0" smtClean="0">
                <a:solidFill>
                  <a:srgbClr val="000000"/>
                </a:solidFill>
              </a:rPr>
              <a:t>Governance </a:t>
            </a:r>
            <a:r>
              <a:rPr lang="ko-KR" altLang="en-US" sz="1400" b="1" dirty="0" smtClean="0">
                <a:solidFill>
                  <a:srgbClr val="000000"/>
                </a:solidFill>
              </a:rPr>
              <a:t>체계</a:t>
            </a:r>
            <a:r>
              <a:rPr lang="en-US" altLang="ko-KR" sz="1400" b="1" dirty="0">
                <a:solidFill>
                  <a:srgbClr val="000000"/>
                </a:solidFill>
              </a:rPr>
              <a:t> </a:t>
            </a:r>
            <a:r>
              <a:rPr lang="ko-KR" altLang="en-US" sz="1400" b="1" dirty="0" smtClean="0">
                <a:solidFill>
                  <a:srgbClr val="000000"/>
                </a:solidFill>
              </a:rPr>
              <a:t>정립</a:t>
            </a:r>
            <a:endParaRPr lang="en-US" altLang="ko-KR" sz="1400" b="1" dirty="0" smtClean="0">
              <a:solidFill>
                <a:srgbClr val="000000"/>
              </a:solidFill>
            </a:endParaRPr>
          </a:p>
        </p:txBody>
      </p:sp>
      <p:sp>
        <p:nvSpPr>
          <p:cNvPr id="9" name="Pentagon 8"/>
          <p:cNvSpPr/>
          <p:nvPr/>
        </p:nvSpPr>
        <p:spPr>
          <a:xfrm>
            <a:off x="2601675" y="4276067"/>
            <a:ext cx="278645" cy="720000"/>
          </a:xfrm>
          <a:prstGeom prst="homePlate">
            <a:avLst>
              <a:gd name="adj" fmla="val 0"/>
            </a:avLst>
          </a:prstGeom>
          <a:solidFill>
            <a:srgbClr val="002060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36000" tIns="36000" rIns="36000" bIns="36000" rtlCol="0" anchor="ctr" anchorCtr="0"/>
          <a:lstStyle/>
          <a:p>
            <a:pPr algn="ctr"/>
            <a:r>
              <a:rPr lang="en-US" altLang="ko-KR" sz="14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  <p:sp>
        <p:nvSpPr>
          <p:cNvPr id="10" name="Pentagon 9"/>
          <p:cNvSpPr/>
          <p:nvPr/>
        </p:nvSpPr>
        <p:spPr>
          <a:xfrm>
            <a:off x="2854949" y="5373296"/>
            <a:ext cx="2062047" cy="720000"/>
          </a:xfrm>
          <a:prstGeom prst="homePlate">
            <a:avLst>
              <a:gd name="adj" fmla="val 0"/>
            </a:avLst>
          </a:prstGeom>
          <a:solidFill>
            <a:schemeClr val="accent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400" b="1" dirty="0" smtClean="0">
                <a:solidFill>
                  <a:srgbClr val="000000"/>
                </a:solidFill>
              </a:rPr>
              <a:t>Advanced Analytics</a:t>
            </a:r>
          </a:p>
          <a:p>
            <a:pPr algn="ctr"/>
            <a:r>
              <a:rPr lang="en-US" altLang="ko-KR" sz="1400" b="1" dirty="0" smtClean="0">
                <a:solidFill>
                  <a:srgbClr val="000000"/>
                </a:solidFill>
              </a:rPr>
              <a:t>Architecture </a:t>
            </a:r>
            <a:r>
              <a:rPr lang="ko-KR" altLang="en-US" sz="1400" b="1" dirty="0" smtClean="0">
                <a:solidFill>
                  <a:srgbClr val="000000"/>
                </a:solidFill>
              </a:rPr>
              <a:t>마련</a:t>
            </a:r>
            <a:endParaRPr lang="en-US" altLang="ko-KR" sz="1400" b="1" dirty="0">
              <a:solidFill>
                <a:srgbClr val="000000"/>
              </a:solidFill>
            </a:endParaRPr>
          </a:p>
        </p:txBody>
      </p:sp>
      <p:sp>
        <p:nvSpPr>
          <p:cNvPr id="11" name="Pentagon 10"/>
          <p:cNvSpPr/>
          <p:nvPr/>
        </p:nvSpPr>
        <p:spPr>
          <a:xfrm>
            <a:off x="2601675" y="5373296"/>
            <a:ext cx="278645" cy="720000"/>
          </a:xfrm>
          <a:prstGeom prst="homePlate">
            <a:avLst>
              <a:gd name="adj" fmla="val 0"/>
            </a:avLst>
          </a:prstGeom>
          <a:solidFill>
            <a:srgbClr val="002060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36000" tIns="36000" rIns="36000" bIns="36000" rtlCol="0" anchor="ctr" anchorCtr="0"/>
          <a:lstStyle/>
          <a:p>
            <a:pPr algn="ctr"/>
            <a:r>
              <a:rPr lang="en-US" altLang="ko-KR" sz="14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  <p:sp>
        <p:nvSpPr>
          <p:cNvPr id="12" name="TextBox 11"/>
          <p:cNvSpPr txBox="1"/>
          <p:nvPr/>
        </p:nvSpPr>
        <p:spPr bwMode="gray">
          <a:xfrm>
            <a:off x="6620369" y="2124850"/>
            <a:ext cx="2797126" cy="387795"/>
          </a:xfrm>
          <a:prstGeom prst="rect">
            <a:avLst/>
          </a:prstGeom>
          <a:noFill/>
        </p:spPr>
        <p:txBody>
          <a:bodyPr vert="horz" wrap="square" lIns="36000" tIns="36000" rIns="36000" bIns="36000" rtlCol="0" anchor="t">
            <a:no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통합 고객 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+ </a:t>
            </a:r>
            <a:r>
              <a:rPr lang="ko-KR" altLang="en-US" sz="1200" dirty="0" err="1" smtClean="0">
                <a:solidFill>
                  <a:prstClr val="black"/>
                </a:solidFill>
                <a:latin typeface="+mn-ea"/>
                <a:cs typeface="Arial" charset="0"/>
              </a:rPr>
              <a:t>멤버쉽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 관련 데이터 체계 정비</a:t>
            </a:r>
            <a:endParaRPr lang="en-US" altLang="ko-KR" sz="1200" dirty="0" smtClean="0">
              <a:solidFill>
                <a:prstClr val="black"/>
              </a:solidFill>
              <a:latin typeface="+mn-ea"/>
              <a:cs typeface="Arial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활용도 높은 통합고객 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DB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운영</a:t>
            </a:r>
            <a:endParaRPr lang="en-US" altLang="ko-KR" sz="1200" dirty="0" smtClean="0">
              <a:solidFill>
                <a:prstClr val="black"/>
              </a:solidFill>
              <a:latin typeface="+mn-ea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 bwMode="gray">
          <a:xfrm>
            <a:off x="6620369" y="3159332"/>
            <a:ext cx="2797126" cy="387795"/>
          </a:xfrm>
          <a:prstGeom prst="rect">
            <a:avLst/>
          </a:prstGeom>
          <a:noFill/>
        </p:spPr>
        <p:txBody>
          <a:bodyPr vert="horz" wrap="square" lIns="36000" tIns="36000" rIns="36000" bIns="36000" rtlCol="0" anchor="t">
            <a:no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온라인 운영 체계 및 고객</a:t>
            </a:r>
            <a:r>
              <a:rPr lang="en-US" altLang="ko-KR" sz="1200" dirty="0">
                <a:solidFill>
                  <a:prstClr val="black"/>
                </a:solidFill>
                <a:latin typeface="+mn-ea"/>
                <a:cs typeface="Arial" charset="0"/>
              </a:rPr>
              <a:t>-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상품 정보 체계 표준화 </a:t>
            </a:r>
            <a:endParaRPr lang="en-US" altLang="ko-KR" sz="1200" dirty="0" smtClean="0">
              <a:solidFill>
                <a:prstClr val="black"/>
              </a:solidFill>
              <a:latin typeface="+mn-ea"/>
              <a:cs typeface="Arial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온라인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-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오프라인 고객의 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Seamless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분석 가능</a:t>
            </a:r>
            <a:endParaRPr lang="en-US" altLang="ko-KR" sz="1200" dirty="0" smtClean="0">
              <a:solidFill>
                <a:prstClr val="black"/>
              </a:solidFill>
              <a:latin typeface="+mn-ea"/>
              <a:cs typeface="Arial" charset="0"/>
            </a:endParaRPr>
          </a:p>
        </p:txBody>
      </p:sp>
      <p:sp>
        <p:nvSpPr>
          <p:cNvPr id="14" name="Pentagon 13"/>
          <p:cNvSpPr/>
          <p:nvPr/>
        </p:nvSpPr>
        <p:spPr>
          <a:xfrm>
            <a:off x="308484" y="2092192"/>
            <a:ext cx="2127509" cy="720000"/>
          </a:xfrm>
          <a:prstGeom prst="homePlate">
            <a:avLst>
              <a:gd name="adj" fmla="val 27849"/>
            </a:avLst>
          </a:prstGeom>
          <a:solidFill>
            <a:schemeClr val="accent4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300" dirty="0" smtClean="0">
                <a:solidFill>
                  <a:srgbClr val="000000"/>
                </a:solidFill>
              </a:rPr>
              <a:t>통합고객 </a:t>
            </a:r>
            <a:r>
              <a:rPr lang="en-US" altLang="ko-KR" sz="1300" dirty="0" smtClean="0">
                <a:solidFill>
                  <a:srgbClr val="000000"/>
                </a:solidFill>
              </a:rPr>
              <a:t>DB</a:t>
            </a:r>
            <a:r>
              <a:rPr lang="ko-KR" altLang="en-US" sz="1300" dirty="0">
                <a:solidFill>
                  <a:srgbClr val="000000"/>
                </a:solidFill>
              </a:rPr>
              <a:t> </a:t>
            </a:r>
            <a:r>
              <a:rPr lang="ko-KR" altLang="en-US" sz="1300" dirty="0" smtClean="0">
                <a:solidFill>
                  <a:srgbClr val="000000"/>
                </a:solidFill>
              </a:rPr>
              <a:t>상 고객속성의</a:t>
            </a:r>
            <a:endParaRPr lang="en-US" altLang="ko-KR" sz="1300" dirty="0" smtClean="0">
              <a:solidFill>
                <a:srgbClr val="000000"/>
              </a:solidFill>
            </a:endParaRPr>
          </a:p>
          <a:p>
            <a:pPr algn="ctr"/>
            <a:r>
              <a:rPr lang="ko-KR" altLang="en-US" sz="1300" dirty="0" smtClean="0">
                <a:solidFill>
                  <a:srgbClr val="000000"/>
                </a:solidFill>
              </a:rPr>
              <a:t>다양한 </a:t>
            </a:r>
            <a:r>
              <a:rPr lang="en-US" altLang="ko-KR" sz="1300" dirty="0" smtClean="0">
                <a:solidFill>
                  <a:srgbClr val="000000"/>
                </a:solidFill>
              </a:rPr>
              <a:t>Issue </a:t>
            </a:r>
            <a:r>
              <a:rPr lang="ko-KR" altLang="en-US" sz="1300" dirty="0" smtClean="0">
                <a:solidFill>
                  <a:srgbClr val="000000"/>
                </a:solidFill>
              </a:rPr>
              <a:t>확인</a:t>
            </a:r>
          </a:p>
        </p:txBody>
      </p:sp>
      <p:sp>
        <p:nvSpPr>
          <p:cNvPr id="15" name="Pentagon 14"/>
          <p:cNvSpPr/>
          <p:nvPr/>
        </p:nvSpPr>
        <p:spPr>
          <a:xfrm>
            <a:off x="308484" y="3179945"/>
            <a:ext cx="2127509" cy="720000"/>
          </a:xfrm>
          <a:prstGeom prst="homePlate">
            <a:avLst>
              <a:gd name="adj" fmla="val 27849"/>
            </a:avLst>
          </a:prstGeom>
          <a:solidFill>
            <a:schemeClr val="accent4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300" dirty="0" smtClean="0">
                <a:solidFill>
                  <a:srgbClr val="000000"/>
                </a:solidFill>
              </a:rPr>
              <a:t>On-line </a:t>
            </a:r>
            <a:r>
              <a:rPr lang="ko-KR" altLang="en-US" sz="1300" dirty="0" smtClean="0">
                <a:solidFill>
                  <a:srgbClr val="000000"/>
                </a:solidFill>
              </a:rPr>
              <a:t>고객행동 정보 획득 및 분석 제약 </a:t>
            </a:r>
            <a:r>
              <a:rPr lang="en-US" altLang="ko-KR" sz="1300" dirty="0" smtClean="0">
                <a:solidFill>
                  <a:srgbClr val="000000"/>
                </a:solidFill>
              </a:rPr>
              <a:t>Issue </a:t>
            </a:r>
            <a:r>
              <a:rPr lang="ko-KR" altLang="en-US" sz="1300" dirty="0" smtClean="0">
                <a:solidFill>
                  <a:srgbClr val="000000"/>
                </a:solidFill>
              </a:rPr>
              <a:t>확인</a:t>
            </a:r>
          </a:p>
        </p:txBody>
      </p:sp>
      <p:sp>
        <p:nvSpPr>
          <p:cNvPr id="16" name="Pentagon 15"/>
          <p:cNvSpPr/>
          <p:nvPr/>
        </p:nvSpPr>
        <p:spPr>
          <a:xfrm>
            <a:off x="308484" y="4276067"/>
            <a:ext cx="2127509" cy="720000"/>
          </a:xfrm>
          <a:prstGeom prst="homePlate">
            <a:avLst>
              <a:gd name="adj" fmla="val 27849"/>
            </a:avLst>
          </a:prstGeom>
          <a:solidFill>
            <a:schemeClr val="accent4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300" dirty="0" smtClean="0">
                <a:solidFill>
                  <a:srgbClr val="000000"/>
                </a:solidFill>
              </a:rPr>
              <a:t>Data </a:t>
            </a:r>
            <a:r>
              <a:rPr lang="ko-KR" altLang="en-US" sz="1300" dirty="0" smtClean="0">
                <a:solidFill>
                  <a:srgbClr val="000000"/>
                </a:solidFill>
              </a:rPr>
              <a:t>표준화 및 모니터링</a:t>
            </a:r>
            <a:r>
              <a:rPr lang="en-US" altLang="ko-KR" sz="1300" dirty="0" smtClean="0">
                <a:solidFill>
                  <a:srgbClr val="000000"/>
                </a:solidFill>
              </a:rPr>
              <a:t>/</a:t>
            </a:r>
            <a:r>
              <a:rPr lang="ko-KR" altLang="en-US" sz="1300" dirty="0" smtClean="0">
                <a:solidFill>
                  <a:srgbClr val="000000"/>
                </a:solidFill>
              </a:rPr>
              <a:t>개선 </a:t>
            </a:r>
            <a:r>
              <a:rPr lang="ko-KR" altLang="en-US" sz="1300" dirty="0" smtClean="0">
                <a:solidFill>
                  <a:srgbClr val="000000"/>
                </a:solidFill>
              </a:rPr>
              <a:t>주체 </a:t>
            </a:r>
            <a:r>
              <a:rPr lang="ko-KR" altLang="en-US" sz="1300" dirty="0" smtClean="0">
                <a:solidFill>
                  <a:srgbClr val="000000"/>
                </a:solidFill>
              </a:rPr>
              <a:t>불명확 </a:t>
            </a:r>
            <a:r>
              <a:rPr lang="en-US" altLang="ko-KR" sz="1300" dirty="0" smtClean="0">
                <a:solidFill>
                  <a:srgbClr val="000000"/>
                </a:solidFill>
              </a:rPr>
              <a:t>Issue </a:t>
            </a:r>
            <a:r>
              <a:rPr lang="ko-KR" altLang="en-US" sz="1300" dirty="0" smtClean="0">
                <a:solidFill>
                  <a:srgbClr val="000000"/>
                </a:solidFill>
              </a:rPr>
              <a:t>확인</a:t>
            </a:r>
          </a:p>
        </p:txBody>
      </p:sp>
      <p:sp>
        <p:nvSpPr>
          <p:cNvPr id="17" name="Pentagon 16"/>
          <p:cNvSpPr/>
          <p:nvPr/>
        </p:nvSpPr>
        <p:spPr>
          <a:xfrm>
            <a:off x="308484" y="5373296"/>
            <a:ext cx="2127509" cy="720000"/>
          </a:xfrm>
          <a:prstGeom prst="homePlate">
            <a:avLst>
              <a:gd name="adj" fmla="val 27849"/>
            </a:avLst>
          </a:prstGeom>
          <a:solidFill>
            <a:schemeClr val="accent4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300" dirty="0" smtClean="0">
                <a:solidFill>
                  <a:srgbClr val="000000"/>
                </a:solidFill>
              </a:rPr>
              <a:t>Analytics Needs</a:t>
            </a:r>
            <a:r>
              <a:rPr lang="ko-KR" altLang="en-US" sz="1300" dirty="0" smtClean="0">
                <a:solidFill>
                  <a:srgbClr val="000000"/>
                </a:solidFill>
              </a:rPr>
              <a:t>에</a:t>
            </a:r>
            <a:r>
              <a:rPr lang="en-US" altLang="ko-KR" sz="1300" dirty="0" smtClean="0">
                <a:solidFill>
                  <a:srgbClr val="000000"/>
                </a:solidFill>
              </a:rPr>
              <a:t> </a:t>
            </a:r>
            <a:r>
              <a:rPr lang="ko-KR" altLang="en-US" sz="1300" dirty="0" smtClean="0">
                <a:solidFill>
                  <a:srgbClr val="000000"/>
                </a:solidFill>
              </a:rPr>
              <a:t>대한 선제적인 대응 필요</a:t>
            </a:r>
            <a:endParaRPr lang="en-US" altLang="ko-KR" sz="1300" dirty="0" smtClean="0">
              <a:solidFill>
                <a:srgbClr val="000000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2576736" y="1865535"/>
            <a:ext cx="3816424" cy="0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 bwMode="gray">
          <a:xfrm>
            <a:off x="2938671" y="1558135"/>
            <a:ext cx="2806417" cy="264869"/>
          </a:xfrm>
          <a:prstGeom prst="rect">
            <a:avLst/>
          </a:prstGeom>
          <a:noFill/>
        </p:spPr>
        <p:txBody>
          <a:bodyPr vert="horz" wrap="square" lIns="36000" tIns="36000" rIns="36000" bIns="36000" rtlCol="0" anchor="ctr">
            <a:noAutofit/>
          </a:bodyPr>
          <a:lstStyle/>
          <a:p>
            <a:pPr algn="ctr"/>
            <a:r>
              <a:rPr lang="ko-KR" altLang="en-US" sz="1400" b="1" dirty="0" smtClean="0">
                <a:latin typeface="+mj-ea"/>
                <a:ea typeface="+mj-ea"/>
                <a:cs typeface="Arial" charset="0"/>
              </a:rPr>
              <a:t>향후 설계 방향</a:t>
            </a:r>
            <a:endParaRPr lang="en-US" altLang="ko-KR" sz="1400" b="1" dirty="0" smtClean="0">
              <a:latin typeface="+mj-ea"/>
              <a:ea typeface="+mj-ea"/>
              <a:cs typeface="Arial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350300" y="1865535"/>
            <a:ext cx="2043877" cy="0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 bwMode="gray">
          <a:xfrm>
            <a:off x="500956" y="1558135"/>
            <a:ext cx="1742565" cy="264869"/>
          </a:xfrm>
          <a:prstGeom prst="rect">
            <a:avLst/>
          </a:prstGeom>
          <a:noFill/>
        </p:spPr>
        <p:txBody>
          <a:bodyPr vert="horz" wrap="square" lIns="36000" tIns="36000" rIns="36000" bIns="36000" rtlCol="0" anchor="ctr">
            <a:noAutofit/>
          </a:bodyPr>
          <a:lstStyle/>
          <a:p>
            <a:pPr algn="ctr"/>
            <a:r>
              <a:rPr lang="en-US" altLang="ko-KR" sz="1400" b="1" dirty="0" smtClean="0">
                <a:latin typeface="+mj-ea"/>
                <a:ea typeface="+mj-ea"/>
                <a:cs typeface="Arial" charset="0"/>
              </a:rPr>
              <a:t>Key Issue</a:t>
            </a:r>
          </a:p>
        </p:txBody>
      </p:sp>
      <p:sp>
        <p:nvSpPr>
          <p:cNvPr id="22" name="TextBox 21"/>
          <p:cNvSpPr txBox="1"/>
          <p:nvPr/>
        </p:nvSpPr>
        <p:spPr bwMode="gray">
          <a:xfrm>
            <a:off x="4937788" y="2319758"/>
            <a:ext cx="1428923" cy="264869"/>
          </a:xfrm>
          <a:prstGeom prst="rect">
            <a:avLst/>
          </a:prstGeom>
          <a:noFill/>
        </p:spPr>
        <p:txBody>
          <a:bodyPr vert="horz" wrap="square" lIns="36000" tIns="36000" rIns="36000" bIns="36000" rtlCol="0" anchor="ctr">
            <a:noAutofit/>
          </a:bodyPr>
          <a:lstStyle/>
          <a:p>
            <a:pPr algn="ctr"/>
            <a:r>
              <a:rPr lang="en-US" altLang="ko-KR" sz="1400" b="1" dirty="0" smtClean="0">
                <a:solidFill>
                  <a:srgbClr val="C00000"/>
                </a:solidFill>
                <a:latin typeface="+mj-ea"/>
                <a:ea typeface="+mj-ea"/>
                <a:cs typeface="Arial" charset="0"/>
              </a:rPr>
              <a:t>“</a:t>
            </a:r>
            <a:r>
              <a:rPr lang="ko-KR" altLang="en-US" sz="1400" b="1" dirty="0" smtClean="0">
                <a:solidFill>
                  <a:srgbClr val="C00000"/>
                </a:solidFill>
                <a:latin typeface="+mj-ea"/>
                <a:ea typeface="+mj-ea"/>
                <a:cs typeface="Arial" charset="0"/>
              </a:rPr>
              <a:t>고객中心</a:t>
            </a:r>
            <a:r>
              <a:rPr lang="en-US" altLang="ko-KR" sz="1400" b="1" dirty="0" smtClean="0">
                <a:solidFill>
                  <a:srgbClr val="C00000"/>
                </a:solidFill>
                <a:latin typeface="+mj-ea"/>
                <a:ea typeface="+mj-ea"/>
                <a:cs typeface="Arial" charset="0"/>
              </a:rPr>
              <a:t>”</a:t>
            </a:r>
          </a:p>
        </p:txBody>
      </p:sp>
      <p:sp>
        <p:nvSpPr>
          <p:cNvPr id="23" name="TextBox 22"/>
          <p:cNvSpPr txBox="1"/>
          <p:nvPr/>
        </p:nvSpPr>
        <p:spPr bwMode="gray">
          <a:xfrm>
            <a:off x="4937788" y="3407511"/>
            <a:ext cx="1428923" cy="264869"/>
          </a:xfrm>
          <a:prstGeom prst="rect">
            <a:avLst/>
          </a:prstGeom>
          <a:noFill/>
        </p:spPr>
        <p:txBody>
          <a:bodyPr vert="horz" wrap="square" lIns="36000" tIns="36000" rIns="36000" bIns="36000" rtlCol="0" anchor="ctr">
            <a:noAutofit/>
          </a:bodyPr>
          <a:lstStyle/>
          <a:p>
            <a:pPr algn="ctr"/>
            <a:r>
              <a:rPr lang="en-US" altLang="ko-KR" sz="1400" b="1" dirty="0" smtClean="0">
                <a:solidFill>
                  <a:srgbClr val="C00000"/>
                </a:solidFill>
                <a:latin typeface="+mj-ea"/>
                <a:ea typeface="+mj-ea"/>
                <a:cs typeface="Arial" charset="0"/>
              </a:rPr>
              <a:t>“e-commerce </a:t>
            </a:r>
            <a:r>
              <a:rPr lang="ko-KR" altLang="en-US" sz="1400" b="1" dirty="0" smtClean="0">
                <a:solidFill>
                  <a:srgbClr val="C00000"/>
                </a:solidFill>
                <a:latin typeface="+mj-ea"/>
                <a:ea typeface="+mj-ea"/>
                <a:cs typeface="Arial" charset="0"/>
              </a:rPr>
              <a:t>擴大</a:t>
            </a:r>
            <a:r>
              <a:rPr lang="en-US" altLang="ko-KR" sz="1400" b="1" dirty="0" smtClean="0">
                <a:solidFill>
                  <a:srgbClr val="C00000"/>
                </a:solidFill>
                <a:latin typeface="+mj-ea"/>
                <a:ea typeface="+mj-ea"/>
                <a:cs typeface="Arial" charset="0"/>
              </a:rPr>
              <a:t>”</a:t>
            </a:r>
          </a:p>
        </p:txBody>
      </p:sp>
      <p:sp>
        <p:nvSpPr>
          <p:cNvPr id="24" name="TextBox 23"/>
          <p:cNvSpPr txBox="1"/>
          <p:nvPr/>
        </p:nvSpPr>
        <p:spPr bwMode="gray">
          <a:xfrm>
            <a:off x="4964237" y="4494382"/>
            <a:ext cx="1428923" cy="264869"/>
          </a:xfrm>
          <a:prstGeom prst="rect">
            <a:avLst/>
          </a:prstGeom>
          <a:noFill/>
        </p:spPr>
        <p:txBody>
          <a:bodyPr vert="horz" wrap="square" lIns="36000" tIns="36000" rIns="36000" bIns="36000" rtlCol="0" anchor="ctr">
            <a:noAutofit/>
          </a:bodyPr>
          <a:lstStyle/>
          <a:p>
            <a:pPr algn="ctr"/>
            <a:r>
              <a:rPr lang="en-US" altLang="ko-KR" sz="1400" b="1" dirty="0" smtClean="0">
                <a:solidFill>
                  <a:srgbClr val="C00000"/>
                </a:solidFill>
                <a:latin typeface="+mj-ea"/>
                <a:ea typeface="+mj-ea"/>
                <a:cs typeface="Arial" charset="0"/>
              </a:rPr>
              <a:t>“Data</a:t>
            </a:r>
            <a:r>
              <a:rPr lang="ko-KR" altLang="en-US" sz="1400" b="1" dirty="0" smtClean="0">
                <a:solidFill>
                  <a:srgbClr val="C00000"/>
                </a:solidFill>
                <a:latin typeface="+mj-ea"/>
                <a:ea typeface="+mj-ea"/>
                <a:cs typeface="Arial" charset="0"/>
              </a:rPr>
              <a:t>中心</a:t>
            </a:r>
            <a:r>
              <a:rPr lang="en-US" altLang="ko-KR" sz="1400" b="1" dirty="0" smtClean="0">
                <a:solidFill>
                  <a:srgbClr val="C00000"/>
                </a:solidFill>
                <a:latin typeface="+mj-ea"/>
                <a:ea typeface="+mj-ea"/>
                <a:cs typeface="Arial" charset="0"/>
              </a:rPr>
              <a:t>, </a:t>
            </a:r>
            <a:r>
              <a:rPr lang="ko-KR" altLang="en-US" sz="1400" b="1" dirty="0" smtClean="0">
                <a:solidFill>
                  <a:srgbClr val="C00000"/>
                </a:solidFill>
                <a:latin typeface="+mj-ea"/>
                <a:ea typeface="+mj-ea"/>
                <a:cs typeface="Arial" charset="0"/>
              </a:rPr>
              <a:t>명확한 </a:t>
            </a:r>
            <a:r>
              <a:rPr lang="en-US" altLang="ko-KR" sz="1400" b="1" dirty="0" smtClean="0">
                <a:solidFill>
                  <a:srgbClr val="C00000"/>
                </a:solidFill>
                <a:latin typeface="+mj-ea"/>
                <a:ea typeface="+mj-ea"/>
                <a:cs typeface="Arial" charset="0"/>
              </a:rPr>
              <a:t>Ownership”</a:t>
            </a:r>
            <a:endParaRPr lang="en-US" altLang="ko-KR" sz="1400" b="1" dirty="0" smtClean="0">
              <a:solidFill>
                <a:srgbClr val="C00000"/>
              </a:solidFill>
              <a:latin typeface="+mj-ea"/>
              <a:ea typeface="+mj-ea"/>
              <a:cs typeface="Arial" charset="0"/>
            </a:endParaRPr>
          </a:p>
        </p:txBody>
      </p:sp>
      <p:sp>
        <p:nvSpPr>
          <p:cNvPr id="25" name="TextBox 24"/>
          <p:cNvSpPr txBox="1"/>
          <p:nvPr/>
        </p:nvSpPr>
        <p:spPr bwMode="gray">
          <a:xfrm>
            <a:off x="4937788" y="5600862"/>
            <a:ext cx="1428923" cy="264869"/>
          </a:xfrm>
          <a:prstGeom prst="rect">
            <a:avLst/>
          </a:prstGeom>
          <a:noFill/>
        </p:spPr>
        <p:txBody>
          <a:bodyPr vert="horz" wrap="square" lIns="36000" tIns="36000" rIns="36000" bIns="36000" rtlCol="0" anchor="ctr">
            <a:noAutofit/>
          </a:bodyPr>
          <a:lstStyle/>
          <a:p>
            <a:pPr algn="ctr"/>
            <a:r>
              <a:rPr lang="en-US" altLang="ko-KR" sz="1400" b="1" dirty="0" smtClean="0">
                <a:solidFill>
                  <a:srgbClr val="C00000"/>
                </a:solidFill>
                <a:latin typeface="+mj-ea"/>
                <a:ea typeface="+mj-ea"/>
                <a:cs typeface="Arial" charset="0"/>
              </a:rPr>
              <a:t>“</a:t>
            </a:r>
            <a:r>
              <a:rPr lang="en-US" altLang="ko-KR" sz="1400" b="1" dirty="0" smtClean="0">
                <a:solidFill>
                  <a:srgbClr val="C00000"/>
                </a:solidFill>
                <a:latin typeface="+mj-ea"/>
                <a:ea typeface="+mj-ea"/>
                <a:cs typeface="Arial" charset="0"/>
              </a:rPr>
              <a:t>Platform</a:t>
            </a:r>
          </a:p>
          <a:p>
            <a:pPr algn="ctr"/>
            <a:r>
              <a:rPr lang="ko-KR" altLang="en-US" sz="1400" b="1" dirty="0" smtClean="0">
                <a:solidFill>
                  <a:srgbClr val="C00000"/>
                </a:solidFill>
                <a:latin typeface="+mj-ea"/>
                <a:ea typeface="+mj-ea"/>
                <a:cs typeface="Arial" charset="0"/>
              </a:rPr>
              <a:t>基盤</a:t>
            </a:r>
            <a:r>
              <a:rPr lang="en-US" altLang="ko-KR" sz="1400" b="1" dirty="0" smtClean="0">
                <a:solidFill>
                  <a:srgbClr val="C00000"/>
                </a:solidFill>
                <a:latin typeface="+mj-ea"/>
                <a:ea typeface="+mj-ea"/>
                <a:cs typeface="Arial" charset="0"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6620369" y="1870364"/>
            <a:ext cx="2869135" cy="0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 bwMode="gray">
          <a:xfrm>
            <a:off x="6895259" y="1562964"/>
            <a:ext cx="2319354" cy="264869"/>
          </a:xfrm>
          <a:prstGeom prst="rect">
            <a:avLst/>
          </a:prstGeom>
          <a:noFill/>
        </p:spPr>
        <p:txBody>
          <a:bodyPr vert="horz" wrap="square" lIns="36000" tIns="36000" rIns="36000" bIns="36000" rtlCol="0" anchor="ctr">
            <a:noAutofit/>
          </a:bodyPr>
          <a:lstStyle/>
          <a:p>
            <a:pPr algn="ctr"/>
            <a:r>
              <a:rPr lang="ko-KR" altLang="en-US" sz="1400" b="1" dirty="0" smtClean="0">
                <a:latin typeface="+mj-ea"/>
                <a:ea typeface="+mj-ea"/>
                <a:cs typeface="Arial" charset="0"/>
              </a:rPr>
              <a:t>얻고자 하는 </a:t>
            </a:r>
            <a:r>
              <a:rPr lang="en-US" altLang="ko-KR" sz="1400" b="1" dirty="0" smtClean="0">
                <a:latin typeface="+mj-ea"/>
                <a:ea typeface="+mj-ea"/>
                <a:cs typeface="Arial" charset="0"/>
              </a:rPr>
              <a:t>End Image</a:t>
            </a:r>
          </a:p>
        </p:txBody>
      </p:sp>
      <p:sp>
        <p:nvSpPr>
          <p:cNvPr id="28" name="TextBox 27"/>
          <p:cNvSpPr txBox="1"/>
          <p:nvPr/>
        </p:nvSpPr>
        <p:spPr bwMode="gray">
          <a:xfrm>
            <a:off x="6620368" y="4194676"/>
            <a:ext cx="2797127" cy="387795"/>
          </a:xfrm>
          <a:prstGeom prst="rect">
            <a:avLst/>
          </a:prstGeom>
          <a:noFill/>
        </p:spPr>
        <p:txBody>
          <a:bodyPr vert="horz" wrap="square" lIns="36000" tIns="36000" rIns="36000" bIns="36000" rtlCol="0" anchor="t">
            <a:no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데이터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표준화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모니터링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개선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 </a:t>
            </a:r>
            <a:r>
              <a:rPr lang="ko-KR" altLang="en-US" sz="1200" dirty="0">
                <a:solidFill>
                  <a:prstClr val="black"/>
                </a:solidFill>
                <a:latin typeface="+mn-ea"/>
                <a:cs typeface="Arial" charset="0"/>
              </a:rPr>
              <a:t>주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체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명확화 </a:t>
            </a:r>
            <a:endParaRPr lang="en-US" altLang="ko-KR" sz="1200" dirty="0">
              <a:solidFill>
                <a:prstClr val="black"/>
              </a:solidFill>
              <a:latin typeface="+mn-ea"/>
              <a:cs typeface="Arial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데이터 식별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분류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속성체계의 비즈니스 연계 관리 강화</a:t>
            </a:r>
            <a:endParaRPr lang="en-US" altLang="ko-KR" sz="1200" dirty="0">
              <a:solidFill>
                <a:prstClr val="black"/>
              </a:solidFill>
              <a:latin typeface="+mn-ea"/>
              <a:cs typeface="Arial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분석고도화를 위한 근본적 개선 가능</a:t>
            </a:r>
            <a:endParaRPr lang="en-US" altLang="ko-KR" sz="1200" dirty="0" smtClean="0">
              <a:solidFill>
                <a:prstClr val="black"/>
              </a:solidFill>
              <a:latin typeface="+mn-ea"/>
              <a:cs typeface="Arial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 dirty="0" smtClean="0">
              <a:solidFill>
                <a:prstClr val="black"/>
              </a:solidFill>
              <a:latin typeface="+mn-ea"/>
              <a:cs typeface="Arial" charset="0"/>
            </a:endParaRPr>
          </a:p>
        </p:txBody>
      </p:sp>
      <p:sp>
        <p:nvSpPr>
          <p:cNvPr id="29" name="TextBox 28"/>
          <p:cNvSpPr txBox="1"/>
          <p:nvPr/>
        </p:nvSpPr>
        <p:spPr bwMode="gray">
          <a:xfrm>
            <a:off x="6620369" y="5328392"/>
            <a:ext cx="2797126" cy="387795"/>
          </a:xfrm>
          <a:prstGeom prst="rect">
            <a:avLst/>
          </a:prstGeom>
          <a:noFill/>
        </p:spPr>
        <p:txBody>
          <a:bodyPr vert="horz" wrap="square" lIns="36000" tIns="36000" rIns="36000" bIns="36000" rtlCol="0" anchor="t">
            <a:no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선제적인 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Analytics  To-Be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아키텍처 확보</a:t>
            </a:r>
            <a:endParaRPr lang="en-US" altLang="ko-KR" sz="1200" dirty="0" smtClean="0">
              <a:solidFill>
                <a:prstClr val="black"/>
              </a:solidFill>
              <a:latin typeface="+mn-ea"/>
              <a:cs typeface="Arial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현업의 요구에 신속하게 분석기반 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IT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서비스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제공</a:t>
            </a:r>
            <a:endParaRPr lang="en-US" altLang="ko-KR" sz="1200" dirty="0" smtClean="0">
              <a:solidFill>
                <a:prstClr val="black"/>
              </a:solidFill>
              <a:latin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69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>
            <a:off x="1092188" y="5744443"/>
            <a:ext cx="3996444" cy="0"/>
          </a:xfrm>
          <a:prstGeom prst="straightConnector1">
            <a:avLst/>
          </a:prstGeom>
          <a:ln w="952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br>
              <a:rPr lang="en-US" altLang="ko-KR" dirty="0" smtClean="0"/>
            </a:br>
            <a:r>
              <a:rPr lang="ko-KR" altLang="en-US" dirty="0" smtClean="0"/>
              <a:t>다시 돌아와서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데이터 </a:t>
            </a:r>
            <a:r>
              <a:rPr lang="ko-KR" altLang="en-US" dirty="0" err="1" smtClean="0"/>
              <a:t>거버너스</a:t>
            </a:r>
            <a:r>
              <a:rPr lang="ko-KR" altLang="en-US" dirty="0" smtClean="0"/>
              <a:t> 체계를 확립 하는데 있어 정책 및 기준수립</a:t>
            </a:r>
            <a:r>
              <a:rPr lang="en-US" altLang="ko-KR" dirty="0" smtClean="0"/>
              <a:t>/</a:t>
            </a:r>
            <a:r>
              <a:rPr lang="ko-KR" altLang="en-US" dirty="0" smtClean="0"/>
              <a:t>적용은 진행되고 있으나</a:t>
            </a:r>
            <a:r>
              <a:rPr lang="en-US" altLang="ko-KR" dirty="0"/>
              <a:t> </a:t>
            </a:r>
            <a:r>
              <a:rPr lang="ko-KR" altLang="en-US" dirty="0" smtClean="0"/>
              <a:t>개선이 필요하고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 관점에서 모니터링 및 개선 영역은 인력</a:t>
            </a:r>
            <a:r>
              <a:rPr lang="en-US" altLang="ko-KR" dirty="0" smtClean="0"/>
              <a:t>/</a:t>
            </a:r>
            <a:r>
              <a:rPr lang="ko-KR" altLang="en-US" dirty="0" smtClean="0"/>
              <a:t>조직이 부재한 상황임</a:t>
            </a:r>
            <a:endParaRPr lang="ko-KR" altLang="en-US" dirty="0"/>
          </a:p>
        </p:txBody>
      </p:sp>
      <p:sp>
        <p:nvSpPr>
          <p:cNvPr id="5" name="Pentagon 4"/>
          <p:cNvSpPr/>
          <p:nvPr/>
        </p:nvSpPr>
        <p:spPr>
          <a:xfrm>
            <a:off x="992560" y="2005199"/>
            <a:ext cx="1985802" cy="869772"/>
          </a:xfrm>
          <a:prstGeom prst="homePlate">
            <a:avLst>
              <a:gd name="adj" fmla="val 24406"/>
            </a:avLst>
          </a:prstGeom>
          <a:solidFill>
            <a:schemeClr val="accent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400" dirty="0" smtClean="0">
                <a:solidFill>
                  <a:srgbClr val="000000"/>
                </a:solidFill>
                <a:latin typeface="+mn-ea"/>
              </a:rPr>
              <a:t>데이터 운영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</a:rPr>
              <a:t>/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</a:rPr>
              <a:t>수집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</a:rPr>
              <a:t>/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</a:rPr>
              <a:t>분석을 위한 </a:t>
            </a:r>
            <a:r>
              <a:rPr lang="en-US" altLang="ko-KR" sz="1400" b="1" dirty="0" smtClean="0">
                <a:solidFill>
                  <a:srgbClr val="000000"/>
                </a:solidFill>
                <a:latin typeface="+mn-ea"/>
              </a:rPr>
              <a:t>“</a:t>
            </a:r>
            <a:r>
              <a:rPr lang="ko-KR" altLang="en-US" sz="1400" b="1" dirty="0" smtClean="0">
                <a:solidFill>
                  <a:srgbClr val="000000"/>
                </a:solidFill>
                <a:latin typeface="+mn-ea"/>
              </a:rPr>
              <a:t>정책</a:t>
            </a:r>
            <a:r>
              <a:rPr lang="ko-KR" altLang="en-US" sz="1400" b="1" dirty="0" smtClean="0">
                <a:solidFill>
                  <a:srgbClr val="000000"/>
                </a:solidFill>
                <a:latin typeface="+mn-ea"/>
              </a:rPr>
              <a:t>과 </a:t>
            </a:r>
            <a:r>
              <a:rPr lang="ko-KR" altLang="en-US" sz="1400" b="1" dirty="0" smtClean="0">
                <a:solidFill>
                  <a:srgbClr val="000000"/>
                </a:solidFill>
                <a:latin typeface="+mn-ea"/>
              </a:rPr>
              <a:t>기준 수립</a:t>
            </a:r>
            <a:r>
              <a:rPr lang="en-US" altLang="ko-KR" sz="1400" b="1" dirty="0" smtClean="0">
                <a:solidFill>
                  <a:srgbClr val="000000"/>
                </a:solidFill>
                <a:latin typeface="+mn-ea"/>
              </a:rPr>
              <a:t>”</a:t>
            </a:r>
            <a:endParaRPr lang="ko-KR" altLang="en-US" sz="1400" b="1" dirty="0" smtClea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3150940" y="2005199"/>
            <a:ext cx="1985802" cy="869772"/>
          </a:xfrm>
          <a:prstGeom prst="homePlate">
            <a:avLst>
              <a:gd name="adj" fmla="val 24406"/>
            </a:avLst>
          </a:prstGeom>
          <a:solidFill>
            <a:schemeClr val="accent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400" dirty="0" smtClean="0">
                <a:solidFill>
                  <a:srgbClr val="000000"/>
                </a:solidFill>
                <a:latin typeface="+mn-ea"/>
              </a:rPr>
              <a:t>데이터 정책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</a:rPr>
              <a:t>/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</a:rPr>
              <a:t>기준의</a:t>
            </a:r>
            <a:endParaRPr lang="en-US" altLang="ko-KR" sz="1400" dirty="0" smtClean="0"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en-US" altLang="ko-KR" sz="1400" b="1" dirty="0" smtClean="0">
                <a:solidFill>
                  <a:srgbClr val="000000"/>
                </a:solidFill>
                <a:latin typeface="+mn-ea"/>
              </a:rPr>
              <a:t>“</a:t>
            </a:r>
            <a:r>
              <a:rPr lang="ko-KR" altLang="en-US" sz="1400" b="1" dirty="0" smtClean="0">
                <a:solidFill>
                  <a:srgbClr val="000000"/>
                </a:solidFill>
                <a:latin typeface="+mn-ea"/>
              </a:rPr>
              <a:t>적용</a:t>
            </a:r>
            <a:r>
              <a:rPr lang="en-US" altLang="ko-KR" sz="1400" b="1" dirty="0" smtClean="0">
                <a:solidFill>
                  <a:srgbClr val="000000"/>
                </a:solidFill>
                <a:latin typeface="+mn-ea"/>
              </a:rPr>
              <a:t>”</a:t>
            </a:r>
            <a:endParaRPr lang="en-US" altLang="ko-KR" sz="1400" b="1" dirty="0" smtClea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5309319" y="2005199"/>
            <a:ext cx="1985802" cy="869772"/>
          </a:xfrm>
          <a:prstGeom prst="homePlate">
            <a:avLst>
              <a:gd name="adj" fmla="val 24406"/>
            </a:avLst>
          </a:prstGeom>
          <a:solidFill>
            <a:schemeClr val="bg1">
              <a:lumMod val="40000"/>
              <a:lumOff val="60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400" dirty="0" smtClean="0">
                <a:solidFill>
                  <a:srgbClr val="000000"/>
                </a:solidFill>
                <a:latin typeface="+mn-ea"/>
              </a:rPr>
              <a:t>데이터 정책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</a:rPr>
              <a:t>/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</a:rPr>
              <a:t>기준의</a:t>
            </a:r>
            <a:endParaRPr lang="en-US" altLang="ko-KR" sz="1400" dirty="0" smtClean="0"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400" dirty="0" smtClean="0">
                <a:solidFill>
                  <a:srgbClr val="000000"/>
                </a:solidFill>
                <a:latin typeface="+mn-ea"/>
              </a:rPr>
              <a:t>준용 여부</a:t>
            </a:r>
            <a:r>
              <a:rPr lang="en-US" altLang="ko-KR" sz="1400" b="1" dirty="0" smtClean="0">
                <a:solidFill>
                  <a:srgbClr val="000000"/>
                </a:solidFill>
                <a:latin typeface="+mn-ea"/>
              </a:rPr>
              <a:t>“</a:t>
            </a:r>
            <a:r>
              <a:rPr lang="ko-KR" altLang="en-US" sz="1400" b="1" dirty="0" smtClean="0">
                <a:solidFill>
                  <a:srgbClr val="000000"/>
                </a:solidFill>
                <a:latin typeface="+mn-ea"/>
              </a:rPr>
              <a:t>모니터링</a:t>
            </a:r>
            <a:r>
              <a:rPr lang="en-US" altLang="ko-KR" sz="1400" b="1" dirty="0" smtClean="0">
                <a:solidFill>
                  <a:srgbClr val="000000"/>
                </a:solidFill>
                <a:latin typeface="+mn-ea"/>
              </a:rPr>
              <a:t>”</a:t>
            </a:r>
            <a:endParaRPr lang="en-US" altLang="ko-KR" sz="1400" b="1" dirty="0" smtClea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7467698" y="2005199"/>
            <a:ext cx="1985802" cy="869772"/>
          </a:xfrm>
          <a:prstGeom prst="homePlate">
            <a:avLst>
              <a:gd name="adj" fmla="val 24406"/>
            </a:avLst>
          </a:prstGeom>
          <a:solidFill>
            <a:schemeClr val="bg1">
              <a:lumMod val="40000"/>
              <a:lumOff val="60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400" dirty="0" smtClean="0">
                <a:solidFill>
                  <a:srgbClr val="000000"/>
                </a:solidFill>
                <a:latin typeface="+mn-ea"/>
              </a:rPr>
              <a:t>데이터 운영의 오류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</a:rPr>
              <a:t>/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</a:rPr>
              <a:t>문제점에 대한 신속한</a:t>
            </a:r>
            <a:r>
              <a:rPr lang="ko-KR" altLang="en-US" sz="1400" b="1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b="1" dirty="0" smtClean="0">
                <a:solidFill>
                  <a:srgbClr val="000000"/>
                </a:solidFill>
                <a:latin typeface="+mn-ea"/>
              </a:rPr>
              <a:t>“</a:t>
            </a:r>
            <a:r>
              <a:rPr lang="ko-KR" altLang="en-US" sz="1400" b="1" dirty="0" smtClean="0">
                <a:solidFill>
                  <a:srgbClr val="000000"/>
                </a:solidFill>
                <a:latin typeface="+mn-ea"/>
              </a:rPr>
              <a:t>개선</a:t>
            </a:r>
            <a:r>
              <a:rPr lang="en-US" altLang="ko-KR" sz="1400" b="1" dirty="0" smtClean="0">
                <a:solidFill>
                  <a:srgbClr val="000000"/>
                </a:solidFill>
                <a:latin typeface="+mn-ea"/>
              </a:rPr>
              <a:t>”</a:t>
            </a:r>
            <a:endParaRPr lang="en-US" altLang="ko-KR" sz="1400" b="1" dirty="0" smtClea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1024842" y="2961406"/>
            <a:ext cx="1781097" cy="914400"/>
          </a:xfrm>
          <a:prstGeom prst="rect">
            <a:avLst/>
          </a:prstGeom>
          <a:noFill/>
        </p:spPr>
        <p:txBody>
          <a:bodyPr vert="horz" wrap="square" lIns="36000" tIns="36000" rIns="36000" bIns="36000" rtlCol="0" anchor="t">
            <a:noAutofit/>
          </a:bodyPr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분석의 주제영역 선제적으로 정의하여야 함</a:t>
            </a:r>
            <a:endParaRPr lang="en-US" altLang="ko-KR" sz="1200" dirty="0">
              <a:solidFill>
                <a:prstClr val="black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데이터 생성</a:t>
            </a:r>
            <a:r>
              <a:rPr lang="en-US" altLang="ko-KR" sz="12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수집을 위한 정책</a:t>
            </a:r>
            <a:r>
              <a:rPr lang="en-US" altLang="ko-KR" sz="12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기준 확보</a:t>
            </a:r>
            <a:endParaRPr lang="ko-KR" altLang="en-US" sz="1200" dirty="0" smtClean="0">
              <a:solidFill>
                <a:prstClr val="black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 bwMode="gray">
          <a:xfrm>
            <a:off x="3163686" y="2963007"/>
            <a:ext cx="1781097" cy="914400"/>
          </a:xfrm>
          <a:prstGeom prst="rect">
            <a:avLst/>
          </a:prstGeom>
          <a:noFill/>
        </p:spPr>
        <p:txBody>
          <a:bodyPr vert="horz" wrap="square" lIns="36000" tIns="36000" rIns="36000" bIns="36000" rtlCol="0" anchor="t">
            <a:noAutofit/>
          </a:bodyPr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비즈니스 요건 및 분석 요건에 따른 데이터 발생</a:t>
            </a:r>
            <a:r>
              <a:rPr lang="en-US" altLang="ko-KR" sz="12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수집</a:t>
            </a:r>
            <a:r>
              <a:rPr lang="en-US" altLang="ko-KR" sz="12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저장 정책의 적용하여야 함</a:t>
            </a:r>
            <a:endParaRPr lang="en-US" altLang="ko-KR" sz="1200" dirty="0" smtClean="0">
              <a:solidFill>
                <a:prstClr val="black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en-US" altLang="ko-KR" sz="1200" dirty="0" smtClean="0">
              <a:solidFill>
                <a:prstClr val="black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12" name="Down Arrow 11"/>
          <p:cNvSpPr/>
          <p:nvPr/>
        </p:nvSpPr>
        <p:spPr>
          <a:xfrm rot="20021525">
            <a:off x="2387500" y="4434478"/>
            <a:ext cx="740603" cy="284526"/>
          </a:xfrm>
          <a:prstGeom prst="downArrow">
            <a:avLst>
              <a:gd name="adj1" fmla="val 50000"/>
              <a:gd name="adj2" fmla="val 39453"/>
            </a:avLst>
          </a:prstGeom>
          <a:solidFill>
            <a:schemeClr val="bg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3898887" y="4005064"/>
            <a:ext cx="740603" cy="284526"/>
          </a:xfrm>
          <a:prstGeom prst="downArrow">
            <a:avLst>
              <a:gd name="adj1" fmla="val 50000"/>
              <a:gd name="adj2" fmla="val 39453"/>
            </a:avLst>
          </a:prstGeom>
          <a:solidFill>
            <a:schemeClr val="bg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5780908" y="4005064"/>
            <a:ext cx="740603" cy="284526"/>
          </a:xfrm>
          <a:prstGeom prst="downArrow">
            <a:avLst>
              <a:gd name="adj1" fmla="val 50000"/>
              <a:gd name="adj2" fmla="val 39453"/>
            </a:avLst>
          </a:prstGeom>
          <a:solidFill>
            <a:schemeClr val="bg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15" name="Down Arrow 14"/>
          <p:cNvSpPr/>
          <p:nvPr/>
        </p:nvSpPr>
        <p:spPr>
          <a:xfrm rot="1624300">
            <a:off x="7284567" y="4453206"/>
            <a:ext cx="740603" cy="284526"/>
          </a:xfrm>
          <a:prstGeom prst="downArrow">
            <a:avLst>
              <a:gd name="adj1" fmla="val 50000"/>
              <a:gd name="adj2" fmla="val 39453"/>
            </a:avLst>
          </a:prstGeom>
          <a:solidFill>
            <a:schemeClr val="bg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 bwMode="gray">
          <a:xfrm>
            <a:off x="5313040" y="2963007"/>
            <a:ext cx="1781097" cy="914400"/>
          </a:xfrm>
          <a:prstGeom prst="rect">
            <a:avLst/>
          </a:prstGeom>
          <a:noFill/>
        </p:spPr>
        <p:txBody>
          <a:bodyPr vert="horz" wrap="square" lIns="36000" tIns="36000" rIns="36000" bIns="36000" rtlCol="0" anchor="t">
            <a:noAutofit/>
          </a:bodyPr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정책</a:t>
            </a:r>
            <a:r>
              <a:rPr lang="en-US" altLang="ko-KR" sz="12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기준이 적용된 데이터의 정합성 및 품질이 유지되고 있는지 지속적으로 확인할 수 있어야 함</a:t>
            </a:r>
            <a:endParaRPr lang="en-US" altLang="ko-KR" sz="1200" dirty="0" smtClean="0">
              <a:solidFill>
                <a:prstClr val="black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17" name="TextBox 16"/>
          <p:cNvSpPr txBox="1"/>
          <p:nvPr/>
        </p:nvSpPr>
        <p:spPr bwMode="gray">
          <a:xfrm>
            <a:off x="7467698" y="2963007"/>
            <a:ext cx="1781097" cy="914400"/>
          </a:xfrm>
          <a:prstGeom prst="rect">
            <a:avLst/>
          </a:prstGeom>
          <a:noFill/>
        </p:spPr>
        <p:txBody>
          <a:bodyPr vert="horz" wrap="square" lIns="36000" tIns="36000" rIns="36000" bIns="36000" rtlCol="0" anchor="t">
            <a:noAutofit/>
          </a:bodyPr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데이터의 정합성 오류에 대한 원인을 파악</a:t>
            </a:r>
            <a:r>
              <a:rPr lang="en-US" altLang="ko-KR" sz="12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개선함</a:t>
            </a:r>
            <a:endParaRPr lang="en-US" altLang="ko-KR" sz="1200" dirty="0" smtClean="0">
              <a:solidFill>
                <a:prstClr val="black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정책</a:t>
            </a:r>
            <a:r>
              <a:rPr lang="en-US" altLang="ko-KR" sz="12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기준을 개정할 수 있도록 피드백 할 수 있어야 함</a:t>
            </a:r>
            <a:endParaRPr lang="en-US" altLang="ko-KR" sz="1200" dirty="0" smtClean="0">
              <a:solidFill>
                <a:prstClr val="black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</p:txBody>
      </p:sp>
      <p:cxnSp>
        <p:nvCxnSpPr>
          <p:cNvPr id="19" name="Elbow Connector 18"/>
          <p:cNvCxnSpPr>
            <a:stCxn id="8" idx="0"/>
            <a:endCxn id="5" idx="0"/>
          </p:cNvCxnSpPr>
          <p:nvPr/>
        </p:nvCxnSpPr>
        <p:spPr>
          <a:xfrm rot="16200000" flipV="1">
            <a:off x="5116892" y="-1232370"/>
            <a:ext cx="12700" cy="6475138"/>
          </a:xfrm>
          <a:prstGeom prst="bentConnector3">
            <a:avLst>
              <a:gd name="adj1" fmla="val 180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 bwMode="gray">
          <a:xfrm>
            <a:off x="4305193" y="1628800"/>
            <a:ext cx="1619915" cy="26486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72000" tIns="36000" rIns="72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ko-KR" altLang="en-US" sz="14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피드백</a:t>
            </a:r>
            <a:endParaRPr lang="ko-KR" altLang="en-US" sz="1400" dirty="0" smtClean="0">
              <a:solidFill>
                <a:prstClr val="black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21" name="TextBox 20"/>
          <p:cNvSpPr txBox="1"/>
          <p:nvPr/>
        </p:nvSpPr>
        <p:spPr bwMode="gray">
          <a:xfrm>
            <a:off x="3230157" y="4246206"/>
            <a:ext cx="3811075" cy="637832"/>
          </a:xfrm>
          <a:prstGeom prst="rect">
            <a:avLst/>
          </a:prstGeom>
          <a:noFill/>
        </p:spPr>
        <p:txBody>
          <a:bodyPr vert="horz" wrap="square" lIns="72000" tIns="36000" rIns="72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ko-KR" altLang="en-US" sz="1600" b="1" dirty="0" smtClean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  <a:t>각 단계별로 </a:t>
            </a:r>
            <a:r>
              <a:rPr lang="en-US" altLang="ko-KR" sz="1600" b="1" dirty="0" smtClean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  <a:t>“</a:t>
            </a:r>
            <a:r>
              <a:rPr lang="ko-KR" altLang="en-US" sz="1600" b="1" dirty="0" smtClean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  <a:t>누가 하는 것인가</a:t>
            </a:r>
            <a:r>
              <a:rPr lang="en-US" altLang="ko-KR" sz="1600" b="1" dirty="0" smtClean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  <a:t>?”</a:t>
            </a:r>
            <a:r>
              <a:rPr lang="ko-KR" altLang="en-US" sz="1600" b="1" dirty="0" smtClean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  <a:t>의 정의가 우선 필요</a:t>
            </a:r>
            <a:endParaRPr lang="ko-KR" altLang="en-US" sz="1600" b="1" dirty="0" smtClean="0">
              <a:solidFill>
                <a:prstClr val="black"/>
              </a:solidFill>
              <a:latin typeface="+mj-ea"/>
              <a:ea typeface="+mj-ea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 bwMode="gray">
          <a:xfrm>
            <a:off x="1571897" y="5464704"/>
            <a:ext cx="3096344" cy="56777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72000" tIns="36000" rIns="72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ko-KR" altLang="en-US" sz="1400" b="1" dirty="0" smtClean="0">
                <a:solidFill>
                  <a:srgbClr val="C00000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통합고객</a:t>
            </a:r>
            <a:r>
              <a:rPr lang="en-US" altLang="ko-KR" sz="1400" b="1" dirty="0" smtClean="0">
                <a:solidFill>
                  <a:srgbClr val="C00000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/</a:t>
            </a:r>
            <a:r>
              <a:rPr lang="ko-KR" altLang="en-US" sz="1400" b="1" dirty="0" smtClean="0">
                <a:solidFill>
                  <a:srgbClr val="C00000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온라인 영역의 개선 필요</a:t>
            </a:r>
            <a:endParaRPr lang="en-US" altLang="ko-KR" sz="1400" b="1" dirty="0" smtClean="0">
              <a:solidFill>
                <a:srgbClr val="C00000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altLang="ko-KR" sz="1400" b="1" dirty="0" smtClean="0">
                <a:solidFill>
                  <a:srgbClr val="C00000"/>
                </a:solidFill>
                <a:latin typeface="+mj-lt"/>
                <a:ea typeface="맑은 고딕" panose="020B0503020000020004" pitchFamily="50" charset="-127"/>
                <a:cs typeface="Arial" charset="0"/>
                <a:sym typeface="Wingdings" panose="05000000000000000000" pitchFamily="2" charset="2"/>
              </a:rPr>
              <a:t> </a:t>
            </a:r>
            <a:r>
              <a:rPr lang="ko-KR" altLang="en-US" sz="1400" b="1" dirty="0" smtClean="0">
                <a:solidFill>
                  <a:srgbClr val="C00000"/>
                </a:solidFill>
                <a:latin typeface="+mj-lt"/>
                <a:ea typeface="맑은 고딕" panose="020B0503020000020004" pitchFamily="50" charset="-127"/>
                <a:cs typeface="Arial" charset="0"/>
                <a:sym typeface="Wingdings" panose="05000000000000000000" pitchFamily="2" charset="2"/>
              </a:rPr>
              <a:t>일부 거버넌스 회색지대 존재</a:t>
            </a:r>
            <a:endParaRPr lang="en-US" altLang="ko-KR" sz="1400" b="1" dirty="0" smtClean="0">
              <a:solidFill>
                <a:srgbClr val="C00000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5241032" y="5744443"/>
            <a:ext cx="3996444" cy="0"/>
          </a:xfrm>
          <a:prstGeom prst="straightConnector1">
            <a:avLst/>
          </a:prstGeom>
          <a:ln w="952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 bwMode="gray">
          <a:xfrm>
            <a:off x="5691082" y="5459498"/>
            <a:ext cx="3096344" cy="56777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72000" tIns="36000" rIns="72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ko-KR" altLang="en-US" sz="1400" b="1" dirty="0" smtClean="0">
                <a:solidFill>
                  <a:srgbClr val="C00000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매우 취약 </a:t>
            </a:r>
            <a:r>
              <a:rPr lang="en-US" altLang="ko-KR" sz="1400" b="1" dirty="0" smtClean="0">
                <a:solidFill>
                  <a:srgbClr val="C00000"/>
                </a:solidFill>
                <a:latin typeface="+mj-lt"/>
                <a:ea typeface="맑은 고딕" panose="020B0503020000020004" pitchFamily="50" charset="-127"/>
                <a:cs typeface="Arial" charset="0"/>
                <a:sym typeface="Wingdings" panose="05000000000000000000" pitchFamily="2" charset="2"/>
              </a:rPr>
              <a:t></a:t>
            </a:r>
            <a:r>
              <a:rPr lang="en-US" altLang="ko-KR" sz="1400" b="1" dirty="0" smtClean="0">
                <a:solidFill>
                  <a:srgbClr val="C00000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 </a:t>
            </a:r>
            <a:r>
              <a:rPr lang="ko-KR" altLang="en-US" sz="1400" b="1" dirty="0" smtClean="0">
                <a:solidFill>
                  <a:srgbClr val="C00000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관련 인력 및 조직 부재</a:t>
            </a:r>
            <a:endParaRPr lang="en-US" altLang="ko-KR" sz="1400" b="1" dirty="0" smtClean="0">
              <a:solidFill>
                <a:srgbClr val="C00000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47277" y="1988841"/>
            <a:ext cx="673275" cy="2688958"/>
          </a:xfrm>
          <a:prstGeom prst="rect">
            <a:avLst/>
          </a:prstGeom>
          <a:solidFill>
            <a:srgbClr val="002060"/>
          </a:solidFill>
          <a:ln w="9525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ctr"/>
            <a:r>
              <a:rPr lang="ko-KR" altLang="en-US" sz="14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  <a:endParaRPr lang="en-US" altLang="ko-KR" sz="14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거버넌스 </a:t>
            </a:r>
            <a:r>
              <a:rPr lang="ko-KR" altLang="en-US" sz="1400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흐름</a:t>
            </a:r>
            <a:endParaRPr lang="ko-KR" altLang="en-US" sz="14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47277" y="5409220"/>
            <a:ext cx="673275" cy="1008112"/>
          </a:xfrm>
          <a:prstGeom prst="rect">
            <a:avLst/>
          </a:prstGeom>
          <a:solidFill>
            <a:srgbClr val="002060"/>
          </a:solidFill>
          <a:ln w="9525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pPr algn="ctr"/>
            <a:r>
              <a:rPr lang="en-US" altLang="ko-KR" sz="14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 </a:t>
            </a:r>
            <a:r>
              <a:rPr lang="ko-KR" altLang="en-US" sz="14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47277" y="4797152"/>
            <a:ext cx="673275" cy="479197"/>
          </a:xfrm>
          <a:prstGeom prst="rect">
            <a:avLst/>
          </a:prstGeom>
          <a:solidFill>
            <a:srgbClr val="002060"/>
          </a:solidFill>
          <a:ln w="9525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pPr algn="ctr"/>
            <a:r>
              <a:rPr lang="ko-KR" altLang="en-US" sz="1400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주체</a:t>
            </a:r>
            <a:r>
              <a:rPr lang="en-US" altLang="ko-KR" sz="1400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400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100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00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가설적</a:t>
            </a:r>
            <a:r>
              <a:rPr lang="en-US" altLang="ko-KR" sz="1100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 bwMode="gray">
          <a:xfrm>
            <a:off x="1496616" y="4911075"/>
            <a:ext cx="687003" cy="26486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72000" tIns="36000" rIns="72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ko-KR" altLang="en-US" sz="1400" b="1" i="1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현업</a:t>
            </a:r>
            <a:endParaRPr lang="ko-KR" altLang="en-US" sz="1400" b="1" i="1" dirty="0" smtClean="0">
              <a:solidFill>
                <a:prstClr val="black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31" name="TextBox 30"/>
          <p:cNvSpPr txBox="1"/>
          <p:nvPr/>
        </p:nvSpPr>
        <p:spPr bwMode="gray">
          <a:xfrm>
            <a:off x="3761941" y="4911075"/>
            <a:ext cx="687003" cy="26486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72000" tIns="36000" rIns="72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altLang="ko-KR" sz="1400" b="1" i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IT</a:t>
            </a:r>
            <a:endParaRPr lang="ko-KR" altLang="en-US" sz="1400" b="1" i="1" dirty="0" smtClean="0">
              <a:solidFill>
                <a:prstClr val="black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32" name="TextBox 31"/>
          <p:cNvSpPr txBox="1"/>
          <p:nvPr/>
        </p:nvSpPr>
        <p:spPr bwMode="gray">
          <a:xfrm>
            <a:off x="5673080" y="4911075"/>
            <a:ext cx="914400" cy="26486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72000" tIns="36000" rIns="72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ko-KR" altLang="en-US" sz="1400" b="1" i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현업</a:t>
            </a:r>
            <a:endParaRPr lang="ko-KR" altLang="en-US" sz="1400" b="1" i="1" dirty="0" smtClean="0">
              <a:solidFill>
                <a:prstClr val="black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33" name="TextBox 32"/>
          <p:cNvSpPr txBox="1"/>
          <p:nvPr/>
        </p:nvSpPr>
        <p:spPr bwMode="gray">
          <a:xfrm>
            <a:off x="7814232" y="4911075"/>
            <a:ext cx="914400" cy="26486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72000" tIns="36000" rIns="72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altLang="ko-KR" sz="1400" b="1" i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IT</a:t>
            </a:r>
            <a:endParaRPr lang="ko-KR" altLang="en-US" sz="1400" b="1" i="1" dirty="0" smtClean="0">
              <a:solidFill>
                <a:prstClr val="black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1092188" y="6273316"/>
            <a:ext cx="8145288" cy="0"/>
          </a:xfrm>
          <a:prstGeom prst="straightConnector1">
            <a:avLst/>
          </a:prstGeom>
          <a:ln w="952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 bwMode="gray">
          <a:xfrm>
            <a:off x="2719069" y="6125976"/>
            <a:ext cx="4986693" cy="291356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72000" tIns="36000" rIns="72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ko-KR" altLang="en-US" sz="1400" b="1" dirty="0" smtClean="0">
                <a:solidFill>
                  <a:srgbClr val="C00000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전사 관점의 정책</a:t>
            </a:r>
            <a:r>
              <a:rPr lang="en-US" altLang="ko-KR" sz="1400" b="1" dirty="0" smtClean="0">
                <a:solidFill>
                  <a:srgbClr val="C00000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/</a:t>
            </a:r>
            <a:r>
              <a:rPr lang="ko-KR" altLang="en-US" sz="1400" b="1" dirty="0" smtClean="0">
                <a:solidFill>
                  <a:srgbClr val="C00000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기준 표준화 및 모니터링</a:t>
            </a:r>
            <a:r>
              <a:rPr lang="en-US" altLang="ko-KR" sz="1400" b="1" dirty="0" smtClean="0">
                <a:solidFill>
                  <a:srgbClr val="C00000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/</a:t>
            </a:r>
            <a:r>
              <a:rPr lang="ko-KR" altLang="en-US" sz="1400" b="1" dirty="0" smtClean="0">
                <a:solidFill>
                  <a:srgbClr val="C00000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개선 주체 불명확</a:t>
            </a:r>
            <a:endParaRPr lang="en-US" altLang="ko-KR" sz="1400" b="1" dirty="0" smtClean="0">
              <a:solidFill>
                <a:srgbClr val="C00000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95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 bwMode="gray">
          <a:xfrm>
            <a:off x="2432720" y="2852936"/>
            <a:ext cx="5083991" cy="755703"/>
          </a:xfrm>
          <a:prstGeom prst="rect">
            <a:avLst/>
          </a:prstGeom>
          <a:noFill/>
        </p:spPr>
        <p:txBody>
          <a:bodyPr vert="horz" wrap="square" lIns="36000" tIns="36000" rIns="36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altLang="ko-KR" sz="44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Appendix</a:t>
            </a:r>
            <a:endParaRPr lang="ko-KR" altLang="en-US" sz="4400" dirty="0" smtClean="0">
              <a:solidFill>
                <a:prstClr val="black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71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[Back Up] </a:t>
            </a:r>
            <a:r>
              <a:rPr lang="ko-KR" altLang="en-US" dirty="0">
                <a:latin typeface="+mn-ea"/>
              </a:rPr>
              <a:t>고객 데이터 분석 </a:t>
            </a:r>
            <a:r>
              <a:rPr lang="en-US" altLang="ko-KR" dirty="0">
                <a:latin typeface="+mn-ea"/>
              </a:rPr>
              <a:t>– </a:t>
            </a:r>
            <a:r>
              <a:rPr lang="ko-KR" altLang="en-US" dirty="0" smtClean="0"/>
              <a:t>데이터 </a:t>
            </a:r>
            <a:r>
              <a:rPr lang="ko-KR" altLang="en-US" dirty="0" smtClean="0"/>
              <a:t>표준화 고려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다양한 채널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경로</a:t>
            </a:r>
            <a:r>
              <a:rPr lang="en-US" altLang="ko-KR" dirty="0">
                <a:latin typeface="+mn-ea"/>
                <a:ea typeface="+mn-ea"/>
              </a:rPr>
              <a:t>)</a:t>
            </a:r>
            <a:r>
              <a:rPr lang="ko-KR" altLang="en-US" dirty="0">
                <a:latin typeface="+mn-ea"/>
                <a:ea typeface="+mn-ea"/>
              </a:rPr>
              <a:t>상의 고객 테이블에 대한 </a:t>
            </a:r>
            <a:r>
              <a:rPr lang="ko-KR" altLang="en-US" dirty="0" smtClean="0">
                <a:latin typeface="+mn-ea"/>
                <a:ea typeface="+mn-ea"/>
              </a:rPr>
              <a:t>표준정의가 우선 수행되어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전사 데이터 표준체계를 확립하여야 함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51" name="TextBox 50"/>
          <p:cNvSpPr txBox="1"/>
          <p:nvPr/>
        </p:nvSpPr>
        <p:spPr bwMode="gray">
          <a:xfrm>
            <a:off x="6393160" y="2492896"/>
            <a:ext cx="3105110" cy="1155786"/>
          </a:xfrm>
          <a:prstGeom prst="rect">
            <a:avLst/>
          </a:prstGeom>
          <a:noFill/>
        </p:spPr>
        <p:txBody>
          <a:bodyPr vert="horz" wrap="square" lIns="72000" tIns="36000" rIns="72000" bIns="36000" rtlCol="0" anchor="t">
            <a:noAutofit/>
          </a:bodyPr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300" dirty="0" smtClean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  <a:t>동의한 의미의 데이터를 다른 명칭으로 중복관리하거나 시스템별 데이터불일치 발생</a:t>
            </a:r>
            <a:endParaRPr lang="en-US" altLang="ko-KR" sz="1300" dirty="0" smtClean="0">
              <a:solidFill>
                <a:prstClr val="black"/>
              </a:solidFill>
              <a:latin typeface="+mj-ea"/>
              <a:ea typeface="+mj-ea"/>
              <a:cs typeface="Arial" charset="0"/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300" dirty="0" smtClean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  <a:t>데이터 의미 파악 지연으로 필요 정보 파악에 대한 정보 제공 적시성 결여</a:t>
            </a:r>
            <a:endParaRPr lang="en-US" altLang="ko-KR" sz="1300" dirty="0" smtClean="0">
              <a:solidFill>
                <a:prstClr val="black"/>
              </a:solidFill>
              <a:latin typeface="+mj-ea"/>
              <a:ea typeface="+mj-ea"/>
              <a:cs typeface="Arial" charset="0"/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300" dirty="0" smtClean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  <a:t>정보시스템 변경</a:t>
            </a:r>
            <a:r>
              <a:rPr lang="en-US" altLang="ko-KR" sz="1300" dirty="0" smtClean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  <a:t>, </a:t>
            </a:r>
            <a:r>
              <a:rPr lang="ko-KR" altLang="en-US" sz="1300" dirty="0" smtClean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  <a:t>통합 및 유지보수 불편 예상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344488" y="1772816"/>
            <a:ext cx="9289032" cy="0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ounded Rectangle 56"/>
          <p:cNvSpPr/>
          <p:nvPr/>
        </p:nvSpPr>
        <p:spPr>
          <a:xfrm>
            <a:off x="2831807" y="1456541"/>
            <a:ext cx="4314395" cy="270504"/>
          </a:xfrm>
          <a:prstGeom prst="roundRect">
            <a:avLst>
              <a:gd name="adj" fmla="val 35460"/>
            </a:avLst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400" b="1" dirty="0" smtClean="0">
                <a:solidFill>
                  <a:srgbClr val="000000"/>
                </a:solidFill>
              </a:rPr>
              <a:t>고객 데이터 필드 명 등 표준화 현황</a:t>
            </a:r>
          </a:p>
        </p:txBody>
      </p:sp>
      <p:sp>
        <p:nvSpPr>
          <p:cNvPr id="62" name="Rectangle 64"/>
          <p:cNvSpPr>
            <a:spLocks noChangeArrowheads="1"/>
          </p:cNvSpPr>
          <p:nvPr/>
        </p:nvSpPr>
        <p:spPr bwMode="auto">
          <a:xfrm>
            <a:off x="6343567" y="4618624"/>
            <a:ext cx="3300822" cy="346825"/>
          </a:xfrm>
          <a:prstGeom prst="rect">
            <a:avLst/>
          </a:prstGeom>
          <a:solidFill>
            <a:srgbClr val="0070C0"/>
          </a:solidFill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lIns="72000" tIns="0" rIns="72000" bIns="0" rtlCol="0" anchor="ctr"/>
          <a:lstStyle/>
          <a:p>
            <a:pPr algn="ctr" eaLnBrk="0"/>
            <a:r>
              <a:rPr lang="ko-KR" altLang="en-US" sz="1400" b="1" kern="0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시사점</a:t>
            </a:r>
            <a:endParaRPr lang="ko-KR" altLang="en-US" sz="1400" b="1" kern="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3" name="TextBox 62"/>
          <p:cNvSpPr txBox="1"/>
          <p:nvPr/>
        </p:nvSpPr>
        <p:spPr bwMode="gray">
          <a:xfrm>
            <a:off x="6393160" y="5117530"/>
            <a:ext cx="2822827" cy="1155786"/>
          </a:xfrm>
          <a:prstGeom prst="rect">
            <a:avLst/>
          </a:prstGeom>
          <a:noFill/>
        </p:spPr>
        <p:txBody>
          <a:bodyPr vert="horz" wrap="square" lIns="72000" tIns="36000" rIns="72000" bIns="36000" rtlCol="0" anchor="t">
            <a:noAutofit/>
          </a:bodyPr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전사 데이터 표준체계 정비</a:t>
            </a:r>
            <a:r>
              <a:rPr lang="en-US" altLang="ko-KR" sz="14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/>
            </a:r>
            <a:br>
              <a:rPr lang="en-US" altLang="ko-KR" sz="14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</a:br>
            <a:r>
              <a:rPr lang="en-US" altLang="ko-KR" sz="14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- </a:t>
            </a:r>
            <a:r>
              <a:rPr lang="ko-KR" altLang="en-US" sz="14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표준단어</a:t>
            </a:r>
            <a:r>
              <a:rPr lang="en-US" altLang="ko-KR" sz="14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/</a:t>
            </a:r>
            <a:r>
              <a:rPr lang="ko-KR" altLang="en-US" sz="14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용어 사전 정비</a:t>
            </a:r>
            <a:r>
              <a:rPr lang="en-US" altLang="ko-KR" sz="14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/>
            </a:r>
            <a:br>
              <a:rPr lang="en-US" altLang="ko-KR" sz="14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</a:br>
            <a:r>
              <a:rPr lang="en-US" altLang="ko-KR" sz="14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- </a:t>
            </a:r>
            <a:r>
              <a:rPr lang="ko-KR" altLang="en-US" sz="14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경로 간 차이 </a:t>
            </a:r>
            <a:r>
              <a:rPr lang="en-US" altLang="ko-KR" sz="14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  <a:sym typeface="Wingdings" panose="05000000000000000000" pitchFamily="2" charset="2"/>
              </a:rPr>
              <a:t> </a:t>
            </a:r>
            <a:r>
              <a:rPr lang="ko-KR" altLang="en-US" sz="14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  <a:sym typeface="Wingdings" panose="05000000000000000000" pitchFamily="2" charset="2"/>
              </a:rPr>
              <a:t>표준화</a:t>
            </a:r>
            <a:r>
              <a:rPr lang="ko-KR" altLang="en-US" sz="14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 </a:t>
            </a:r>
          </a:p>
        </p:txBody>
      </p:sp>
      <p:sp>
        <p:nvSpPr>
          <p:cNvPr id="64" name="Down Arrow 63"/>
          <p:cNvSpPr/>
          <p:nvPr/>
        </p:nvSpPr>
        <p:spPr>
          <a:xfrm>
            <a:off x="7159340" y="4212011"/>
            <a:ext cx="1669276" cy="277787"/>
          </a:xfrm>
          <a:prstGeom prst="downArrow">
            <a:avLst>
              <a:gd name="adj1" fmla="val 58107"/>
              <a:gd name="adj2" fmla="val 50000"/>
            </a:avLst>
          </a:prstGeom>
          <a:solidFill>
            <a:schemeClr val="bg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6343567" y="2077858"/>
            <a:ext cx="3300822" cy="346825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27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miter lim="800000"/>
          </a:ln>
          <a:effectLst/>
        </p:spPr>
        <p:txBody>
          <a:bodyPr lIns="72000" tIns="0" rIns="72000" bIns="0" rtlCol="0" anchor="ctr"/>
          <a:lstStyle/>
          <a:p>
            <a:pPr algn="ctr" eaLnBrk="0"/>
            <a:r>
              <a:rPr lang="ko-KR" altLang="en-US" sz="1400" b="1" kern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예상이슈</a:t>
            </a:r>
            <a:endParaRPr lang="ko-KR" altLang="en-US" sz="1400" b="1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 bwMode="gray">
          <a:xfrm>
            <a:off x="578292" y="2201552"/>
            <a:ext cx="1800200" cy="251002"/>
          </a:xfrm>
          <a:prstGeom prst="rect">
            <a:avLst/>
          </a:prstGeom>
          <a:noFill/>
        </p:spPr>
        <p:txBody>
          <a:bodyPr vert="horz" wrap="square" lIns="72000" tIns="36000" rIns="72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ko-KR" altLang="en-US" sz="800" dirty="0" smtClean="0">
              <a:solidFill>
                <a:prstClr val="black"/>
              </a:solidFill>
              <a:latin typeface="+mn-ea"/>
              <a:cs typeface="Arial" charset="0"/>
            </a:endParaRPr>
          </a:p>
        </p:txBody>
      </p:sp>
      <p:graphicFrame>
        <p:nvGraphicFramePr>
          <p:cNvPr id="40" name="Table 39"/>
          <p:cNvGraphicFramePr>
            <a:graphicFrameLocks noGrp="1"/>
          </p:cNvGraphicFramePr>
          <p:nvPr>
            <p:extLst/>
          </p:nvPr>
        </p:nvGraphicFramePr>
        <p:xfrm>
          <a:off x="354613" y="2184217"/>
          <a:ext cx="3428036" cy="836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6876"/>
                <a:gridCol w="974284"/>
                <a:gridCol w="1226876"/>
              </a:tblGrid>
              <a:tr h="1620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 smtClean="0">
                          <a:effectLst/>
                          <a:latin typeface="+mn-ea"/>
                          <a:ea typeface="+mn-ea"/>
                        </a:rPr>
                        <a:t>칼럼명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 smtClean="0">
                          <a:effectLst/>
                          <a:latin typeface="+mn-ea"/>
                          <a:ea typeface="+mn-ea"/>
                        </a:rPr>
                        <a:t>컬럼</a:t>
                      </a:r>
                      <a:r>
                        <a:rPr lang="en-US" altLang="ko-KR" sz="900" b="1" u="none" strike="noStrike" dirty="0" smtClean="0"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 smtClean="0">
                          <a:effectLst/>
                          <a:latin typeface="+mn-ea"/>
                          <a:ea typeface="+mn-ea"/>
                        </a:rPr>
                        <a:t>TYPE(LEN)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0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휴대전화번호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MBLNO1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VARCHAR(4)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20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휴대전화번호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MBLNO2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VARCHAR(4)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20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휴대전화번호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MBLNO3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VARCHAR(4)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2" name="TextBox 41"/>
          <p:cNvSpPr txBox="1"/>
          <p:nvPr/>
        </p:nvSpPr>
        <p:spPr bwMode="gray">
          <a:xfrm>
            <a:off x="344488" y="1985528"/>
            <a:ext cx="1219970" cy="195224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/>
            </a:solidFill>
          </a:ln>
        </p:spPr>
        <p:txBody>
          <a:bodyPr vert="horz" wrap="square" lIns="72000" tIns="36000" rIns="72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ko-KR" altLang="en-US" sz="1000" dirty="0">
                <a:solidFill>
                  <a:schemeClr val="tx2"/>
                </a:solidFill>
                <a:latin typeface="+mn-ea"/>
              </a:rPr>
              <a:t>고객통합</a:t>
            </a:r>
            <a:r>
              <a:rPr lang="en-US" altLang="ko-KR" sz="1000" dirty="0">
                <a:solidFill>
                  <a:schemeClr val="tx2"/>
                </a:solidFill>
                <a:latin typeface="+mn-ea"/>
              </a:rPr>
              <a:t>_</a:t>
            </a:r>
            <a:r>
              <a:rPr lang="ko-KR" altLang="en-US" sz="1000" dirty="0" smtClean="0">
                <a:solidFill>
                  <a:schemeClr val="tx2"/>
                </a:solidFill>
                <a:latin typeface="+mn-ea"/>
              </a:rPr>
              <a:t>포인트</a:t>
            </a:r>
            <a:endParaRPr lang="ko-KR" altLang="en-US" sz="1000" dirty="0" smtClean="0">
              <a:solidFill>
                <a:schemeClr val="tx2"/>
              </a:solidFill>
              <a:latin typeface="+mn-ea"/>
              <a:cs typeface="Arial" charset="0"/>
            </a:endParaRPr>
          </a:p>
        </p:txBody>
      </p:sp>
      <p:sp>
        <p:nvSpPr>
          <p:cNvPr id="45" name="TextBox 44"/>
          <p:cNvSpPr txBox="1"/>
          <p:nvPr/>
        </p:nvSpPr>
        <p:spPr bwMode="gray">
          <a:xfrm>
            <a:off x="585947" y="3285340"/>
            <a:ext cx="1800200" cy="251002"/>
          </a:xfrm>
          <a:prstGeom prst="rect">
            <a:avLst/>
          </a:prstGeom>
          <a:noFill/>
        </p:spPr>
        <p:txBody>
          <a:bodyPr vert="horz" wrap="square" lIns="72000" tIns="36000" rIns="72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ko-KR" altLang="en-US" sz="800" dirty="0" smtClean="0">
              <a:solidFill>
                <a:prstClr val="black"/>
              </a:solidFill>
              <a:latin typeface="+mn-ea"/>
              <a:cs typeface="Arial" charset="0"/>
            </a:endParaRPr>
          </a:p>
        </p:txBody>
      </p:sp>
      <p:graphicFrame>
        <p:nvGraphicFramePr>
          <p:cNvPr id="52" name="Table 51"/>
          <p:cNvGraphicFramePr>
            <a:graphicFrameLocks noGrp="1"/>
          </p:cNvGraphicFramePr>
          <p:nvPr>
            <p:extLst/>
          </p:nvPr>
        </p:nvGraphicFramePr>
        <p:xfrm>
          <a:off x="362268" y="3260384"/>
          <a:ext cx="3420381" cy="418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4136"/>
                <a:gridCol w="972109"/>
                <a:gridCol w="1224136"/>
              </a:tblGrid>
              <a:tr h="1620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 smtClean="0">
                          <a:effectLst/>
                          <a:latin typeface="+mn-ea"/>
                          <a:ea typeface="+mn-ea"/>
                        </a:rPr>
                        <a:t>칼럼명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 smtClean="0">
                          <a:effectLst/>
                          <a:latin typeface="+mn-ea"/>
                          <a:ea typeface="+mn-ea"/>
                        </a:rPr>
                        <a:t>컬럼</a:t>
                      </a:r>
                      <a:r>
                        <a:rPr lang="en-US" altLang="ko-KR" sz="900" b="1" u="none" strike="noStrike" dirty="0" smtClean="0"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 smtClean="0">
                          <a:effectLst/>
                          <a:latin typeface="+mn-ea"/>
                          <a:ea typeface="+mn-ea"/>
                        </a:rPr>
                        <a:t>TYPE(LEN)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0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휴대전화번호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MOBILENO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VARCHAR(30)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3" name="TextBox 52"/>
          <p:cNvSpPr txBox="1"/>
          <p:nvPr/>
        </p:nvSpPr>
        <p:spPr bwMode="gray">
          <a:xfrm>
            <a:off x="344488" y="3056172"/>
            <a:ext cx="1219970" cy="195224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/>
            </a:solidFill>
          </a:ln>
        </p:spPr>
        <p:txBody>
          <a:bodyPr vert="horz" wrap="square" lIns="72000" tIns="36000" rIns="72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ko-KR" altLang="en-US" sz="1000" dirty="0" smtClean="0">
                <a:solidFill>
                  <a:schemeClr val="tx2"/>
                </a:solidFill>
                <a:latin typeface="+mn-ea"/>
              </a:rPr>
              <a:t>글로벌아닉구딸</a:t>
            </a:r>
            <a:endParaRPr lang="ko-KR" altLang="en-US" sz="1000" dirty="0" smtClean="0">
              <a:solidFill>
                <a:schemeClr val="tx2"/>
              </a:solidFill>
              <a:latin typeface="+mn-ea"/>
              <a:cs typeface="Arial" charset="0"/>
            </a:endParaRPr>
          </a:p>
        </p:txBody>
      </p:sp>
      <p:sp>
        <p:nvSpPr>
          <p:cNvPr id="55" name="TextBox 54"/>
          <p:cNvSpPr txBox="1"/>
          <p:nvPr/>
        </p:nvSpPr>
        <p:spPr bwMode="gray">
          <a:xfrm>
            <a:off x="585947" y="3982156"/>
            <a:ext cx="1800200" cy="251002"/>
          </a:xfrm>
          <a:prstGeom prst="rect">
            <a:avLst/>
          </a:prstGeom>
          <a:noFill/>
        </p:spPr>
        <p:txBody>
          <a:bodyPr vert="horz" wrap="square" lIns="72000" tIns="36000" rIns="72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ko-KR" altLang="en-US" sz="800" dirty="0" smtClean="0">
              <a:solidFill>
                <a:prstClr val="black"/>
              </a:solidFill>
              <a:latin typeface="+mn-ea"/>
              <a:cs typeface="Arial" charset="0"/>
            </a:endParaRPr>
          </a:p>
        </p:txBody>
      </p:sp>
      <p:graphicFrame>
        <p:nvGraphicFramePr>
          <p:cNvPr id="56" name="Table 55"/>
          <p:cNvGraphicFramePr>
            <a:graphicFrameLocks noGrp="1"/>
          </p:cNvGraphicFramePr>
          <p:nvPr>
            <p:extLst/>
          </p:nvPr>
        </p:nvGraphicFramePr>
        <p:xfrm>
          <a:off x="362268" y="3957200"/>
          <a:ext cx="3420381" cy="836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4136"/>
                <a:gridCol w="972109"/>
                <a:gridCol w="1224136"/>
              </a:tblGrid>
              <a:tr h="1620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 smtClean="0">
                          <a:effectLst/>
                          <a:latin typeface="+mn-ea"/>
                          <a:ea typeface="+mn-ea"/>
                        </a:rPr>
                        <a:t>칼럼명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 smtClean="0">
                          <a:effectLst/>
                          <a:latin typeface="+mn-ea"/>
                          <a:ea typeface="+mn-ea"/>
                        </a:rPr>
                        <a:t>컬럼</a:t>
                      </a:r>
                      <a:r>
                        <a:rPr lang="en-US" altLang="ko-KR" sz="900" b="1" u="none" strike="noStrike" dirty="0" smtClean="0"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 smtClean="0">
                          <a:effectLst/>
                          <a:latin typeface="+mn-ea"/>
                          <a:ea typeface="+mn-ea"/>
                        </a:rPr>
                        <a:t>TYPE(LEN)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0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휴대전화번호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MOBILEPHONE1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VARCHAR(4)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20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휴대전화번호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MOBILEPHONE2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VARCHAR(4)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20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휴대전화번호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MOBILEPHONE3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VARCHAR(4)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8" name="TextBox 57"/>
          <p:cNvSpPr txBox="1"/>
          <p:nvPr/>
        </p:nvSpPr>
        <p:spPr bwMode="gray">
          <a:xfrm>
            <a:off x="344488" y="3745368"/>
            <a:ext cx="1219970" cy="195224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/>
            </a:solidFill>
          </a:ln>
        </p:spPr>
        <p:txBody>
          <a:bodyPr vert="horz" wrap="square" lIns="72000" tIns="36000" rIns="72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ko-KR" altLang="en-US" sz="1000" dirty="0" smtClean="0">
                <a:solidFill>
                  <a:schemeClr val="tx2"/>
                </a:solidFill>
                <a:latin typeface="+mn-ea"/>
              </a:rPr>
              <a:t>방판</a:t>
            </a:r>
            <a:endParaRPr lang="ko-KR" altLang="en-US" sz="1000" dirty="0" smtClean="0">
              <a:solidFill>
                <a:schemeClr val="tx2"/>
              </a:solidFill>
              <a:latin typeface="+mn-ea"/>
              <a:cs typeface="Arial" charset="0"/>
            </a:endParaRPr>
          </a:p>
        </p:txBody>
      </p:sp>
      <p:sp>
        <p:nvSpPr>
          <p:cNvPr id="59" name="Rectangle 58"/>
          <p:cNvSpPr/>
          <p:nvPr/>
        </p:nvSpPr>
        <p:spPr bwMode="gray">
          <a:xfrm>
            <a:off x="4108541" y="3758719"/>
            <a:ext cx="1786062" cy="720000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ko-KR" altLang="en-US" sz="1400" b="1" kern="0" dirty="0" smtClean="0">
                <a:solidFill>
                  <a:srgbClr val="333333"/>
                </a:solidFill>
                <a:latin typeface="+mn-ea"/>
              </a:rPr>
              <a:t>전사 차원의 영문 단어 </a:t>
            </a:r>
            <a:r>
              <a:rPr lang="ko-KR" altLang="en-US" sz="1400" b="1" kern="0" dirty="0">
                <a:solidFill>
                  <a:srgbClr val="333333"/>
                </a:solidFill>
                <a:latin typeface="+mn-ea"/>
              </a:rPr>
              <a:t>표준</a:t>
            </a:r>
            <a:r>
              <a:rPr lang="en-US" altLang="ko-KR" sz="1400" b="1" kern="0" dirty="0">
                <a:solidFill>
                  <a:srgbClr val="333333"/>
                </a:solidFill>
                <a:latin typeface="+mn-ea"/>
              </a:rPr>
              <a:t> </a:t>
            </a:r>
            <a:r>
              <a:rPr lang="ko-KR" altLang="en-US" sz="1400" b="1" kern="0" dirty="0" smtClean="0">
                <a:solidFill>
                  <a:srgbClr val="333333"/>
                </a:solidFill>
                <a:latin typeface="+mn-ea"/>
              </a:rPr>
              <a:t>미흡</a:t>
            </a:r>
            <a:endParaRPr lang="ko-KR" altLang="en-US" sz="1400" b="1" kern="0" dirty="0">
              <a:solidFill>
                <a:srgbClr val="333333"/>
              </a:solidFill>
              <a:latin typeface="+mn-ea"/>
            </a:endParaRPr>
          </a:p>
        </p:txBody>
      </p:sp>
      <p:sp>
        <p:nvSpPr>
          <p:cNvPr id="60" name="Rectangle 59"/>
          <p:cNvSpPr/>
          <p:nvPr/>
        </p:nvSpPr>
        <p:spPr bwMode="gray">
          <a:xfrm>
            <a:off x="4108541" y="2166350"/>
            <a:ext cx="1786062" cy="720000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SzTx/>
              <a:buFontTx/>
              <a:buNone/>
            </a:pPr>
            <a:r>
              <a:rPr lang="ko-KR" altLang="en-US" sz="1400" b="1" kern="0" dirty="0" smtClean="0">
                <a:solidFill>
                  <a:srgbClr val="333333"/>
                </a:solidFill>
                <a:latin typeface="+mn-ea"/>
              </a:rPr>
              <a:t>전사 차원의 한글 단어 표준 미흡</a:t>
            </a:r>
          </a:p>
        </p:txBody>
      </p:sp>
      <p:sp>
        <p:nvSpPr>
          <p:cNvPr id="61" name="TextBox 60"/>
          <p:cNvSpPr txBox="1"/>
          <p:nvPr/>
        </p:nvSpPr>
        <p:spPr bwMode="gray">
          <a:xfrm>
            <a:off x="596048" y="5165709"/>
            <a:ext cx="1800200" cy="251002"/>
          </a:xfrm>
          <a:prstGeom prst="rect">
            <a:avLst/>
          </a:prstGeom>
          <a:noFill/>
        </p:spPr>
        <p:txBody>
          <a:bodyPr vert="horz" wrap="square" lIns="72000" tIns="36000" rIns="72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ko-KR" altLang="en-US" sz="800" dirty="0" smtClean="0">
              <a:solidFill>
                <a:prstClr val="black"/>
              </a:solidFill>
              <a:latin typeface="+mn-ea"/>
              <a:cs typeface="Arial" charset="0"/>
            </a:endParaRPr>
          </a:p>
        </p:txBody>
      </p:sp>
      <p:graphicFrame>
        <p:nvGraphicFramePr>
          <p:cNvPr id="66" name="Table 65"/>
          <p:cNvGraphicFramePr>
            <a:graphicFrameLocks noGrp="1"/>
          </p:cNvGraphicFramePr>
          <p:nvPr>
            <p:extLst/>
          </p:nvPr>
        </p:nvGraphicFramePr>
        <p:xfrm>
          <a:off x="372369" y="5065294"/>
          <a:ext cx="3420381" cy="418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4136"/>
                <a:gridCol w="972109"/>
                <a:gridCol w="1224136"/>
              </a:tblGrid>
              <a:tr h="1620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 smtClean="0">
                          <a:effectLst/>
                          <a:latin typeface="+mn-ea"/>
                          <a:ea typeface="+mn-ea"/>
                        </a:rPr>
                        <a:t>칼럼명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 smtClean="0">
                          <a:effectLst/>
                          <a:latin typeface="+mn-ea"/>
                          <a:ea typeface="+mn-ea"/>
                        </a:rPr>
                        <a:t>컬럼</a:t>
                      </a:r>
                      <a:r>
                        <a:rPr lang="en-US" altLang="ko-KR" sz="900" b="1" u="none" strike="noStrike" dirty="0" smtClean="0"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 smtClean="0">
                          <a:effectLst/>
                          <a:latin typeface="+mn-ea"/>
                          <a:ea typeface="+mn-ea"/>
                        </a:rPr>
                        <a:t>TYPE(LEN)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0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CSTMID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7" name="TextBox 66"/>
          <p:cNvSpPr txBox="1"/>
          <p:nvPr/>
        </p:nvSpPr>
        <p:spPr bwMode="gray">
          <a:xfrm>
            <a:off x="354613" y="4871546"/>
            <a:ext cx="1219970" cy="195224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/>
            </a:solidFill>
          </a:ln>
        </p:spPr>
        <p:txBody>
          <a:bodyPr vert="horz" wrap="square" lIns="72000" tIns="36000" rIns="72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 err="1" smtClean="0">
                <a:solidFill>
                  <a:schemeClr val="tx2"/>
                </a:solidFill>
                <a:latin typeface="+mn-ea"/>
                <a:cs typeface="Arial" charset="0"/>
              </a:rPr>
              <a:t>APMall</a:t>
            </a:r>
            <a:endParaRPr lang="ko-KR" altLang="en-US" sz="1000" dirty="0" smtClean="0">
              <a:solidFill>
                <a:schemeClr val="tx2"/>
              </a:solidFill>
              <a:latin typeface="+mn-ea"/>
              <a:cs typeface="Arial" charset="0"/>
            </a:endParaRPr>
          </a:p>
        </p:txBody>
      </p:sp>
      <p:sp>
        <p:nvSpPr>
          <p:cNvPr id="68" name="TextBox 67"/>
          <p:cNvSpPr txBox="1"/>
          <p:nvPr/>
        </p:nvSpPr>
        <p:spPr bwMode="gray">
          <a:xfrm>
            <a:off x="363491" y="5519618"/>
            <a:ext cx="1219970" cy="216024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/>
            </a:solidFill>
          </a:ln>
        </p:spPr>
        <p:txBody>
          <a:bodyPr vert="horz" wrap="square" lIns="72000" tIns="36000" rIns="72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ko-KR" altLang="en-US" sz="1000" dirty="0" smtClean="0">
                <a:solidFill>
                  <a:schemeClr val="tx2"/>
                </a:solidFill>
                <a:latin typeface="+mn-ea"/>
                <a:cs typeface="Arial" charset="0"/>
              </a:rPr>
              <a:t>고객통합</a:t>
            </a:r>
            <a:r>
              <a:rPr lang="en-US" altLang="ko-KR" sz="1000" dirty="0" smtClean="0">
                <a:solidFill>
                  <a:schemeClr val="tx2"/>
                </a:solidFill>
                <a:latin typeface="+mn-ea"/>
                <a:cs typeface="Arial" charset="0"/>
              </a:rPr>
              <a:t>_</a:t>
            </a:r>
            <a:r>
              <a:rPr lang="ko-KR" altLang="en-US" sz="1000" dirty="0" smtClean="0">
                <a:solidFill>
                  <a:schemeClr val="tx2"/>
                </a:solidFill>
                <a:latin typeface="+mn-ea"/>
                <a:cs typeface="Arial" charset="0"/>
              </a:rPr>
              <a:t>포인트</a:t>
            </a:r>
          </a:p>
        </p:txBody>
      </p:sp>
      <p:sp>
        <p:nvSpPr>
          <p:cNvPr id="69" name="TextBox 68"/>
          <p:cNvSpPr txBox="1"/>
          <p:nvPr/>
        </p:nvSpPr>
        <p:spPr bwMode="gray">
          <a:xfrm>
            <a:off x="596048" y="5887272"/>
            <a:ext cx="1800200" cy="251002"/>
          </a:xfrm>
          <a:prstGeom prst="rect">
            <a:avLst/>
          </a:prstGeom>
          <a:noFill/>
        </p:spPr>
        <p:txBody>
          <a:bodyPr vert="horz" wrap="square" lIns="72000" tIns="36000" rIns="72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ko-KR" altLang="en-US" sz="800" dirty="0" smtClean="0">
              <a:solidFill>
                <a:prstClr val="black"/>
              </a:solidFill>
              <a:latin typeface="+mn-ea"/>
              <a:cs typeface="Arial" charset="0"/>
            </a:endParaRPr>
          </a:p>
        </p:txBody>
      </p:sp>
      <p:graphicFrame>
        <p:nvGraphicFramePr>
          <p:cNvPr id="70" name="Table 69"/>
          <p:cNvGraphicFramePr>
            <a:graphicFrameLocks noGrp="1"/>
          </p:cNvGraphicFramePr>
          <p:nvPr>
            <p:extLst/>
          </p:nvPr>
        </p:nvGraphicFramePr>
        <p:xfrm>
          <a:off x="372369" y="5735642"/>
          <a:ext cx="3420381" cy="418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4136"/>
                <a:gridCol w="972109"/>
                <a:gridCol w="1224136"/>
              </a:tblGrid>
              <a:tr h="1620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 smtClean="0">
                          <a:effectLst/>
                          <a:latin typeface="+mn-ea"/>
                          <a:ea typeface="+mn-ea"/>
                        </a:rPr>
                        <a:t>칼럼명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 smtClean="0">
                          <a:effectLst/>
                          <a:latin typeface="+mn-ea"/>
                          <a:ea typeface="+mn-ea"/>
                        </a:rPr>
                        <a:t>컬럼</a:t>
                      </a:r>
                      <a:r>
                        <a:rPr lang="en-US" altLang="ko-KR" sz="900" b="1" u="none" strike="noStrike" dirty="0" smtClean="0"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 smtClean="0">
                          <a:effectLst/>
                          <a:latin typeface="+mn-ea"/>
                          <a:ea typeface="+mn-ea"/>
                        </a:rPr>
                        <a:t>TYPE(LEN)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0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통합고객번호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CSTMID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NUMBER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1" name="Rectangle 70"/>
          <p:cNvSpPr/>
          <p:nvPr/>
        </p:nvSpPr>
        <p:spPr bwMode="gray">
          <a:xfrm>
            <a:off x="4108542" y="5445304"/>
            <a:ext cx="1786062" cy="720000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ko-KR" altLang="en-US" sz="1400" b="1" kern="0" dirty="0" smtClean="0">
                <a:solidFill>
                  <a:srgbClr val="333333"/>
                </a:solidFill>
                <a:latin typeface="+mn-ea"/>
              </a:rPr>
              <a:t>전사 차원의 도메인 표준 미흡</a:t>
            </a:r>
            <a:endParaRPr lang="ko-KR" altLang="en-US" sz="1400" b="1" kern="0" dirty="0">
              <a:solidFill>
                <a:srgbClr val="333333"/>
              </a:solidFill>
              <a:latin typeface="+mn-ea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3985792" y="2100429"/>
            <a:ext cx="261847" cy="265333"/>
          </a:xfrm>
          <a:prstGeom prst="ellipse">
            <a:avLst/>
          </a:prstGeom>
          <a:solidFill>
            <a:srgbClr val="002060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dirty="0" smtClean="0">
                <a:solidFill>
                  <a:schemeClr val="tx2"/>
                </a:solidFill>
              </a:rPr>
              <a:t>1</a:t>
            </a:r>
            <a:endParaRPr lang="ko-KR" altLang="en-US" sz="1200" dirty="0" smtClean="0">
              <a:solidFill>
                <a:schemeClr val="tx2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3985792" y="3647450"/>
            <a:ext cx="261847" cy="265333"/>
          </a:xfrm>
          <a:prstGeom prst="ellipse">
            <a:avLst/>
          </a:prstGeom>
          <a:solidFill>
            <a:srgbClr val="002060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dirty="0">
                <a:solidFill>
                  <a:schemeClr val="tx2"/>
                </a:solidFill>
              </a:rPr>
              <a:t>2</a:t>
            </a:r>
            <a:endParaRPr lang="ko-KR" altLang="en-US" sz="1200" dirty="0" smtClean="0">
              <a:solidFill>
                <a:schemeClr val="tx2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2703794" y="5060606"/>
            <a:ext cx="899898" cy="1104698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621844" y="2166471"/>
            <a:ext cx="899898" cy="262737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403005" y="5234396"/>
            <a:ext cx="1171577" cy="903877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7" name="Oval 76"/>
          <p:cNvSpPr/>
          <p:nvPr/>
        </p:nvSpPr>
        <p:spPr>
          <a:xfrm>
            <a:off x="334201" y="5060606"/>
            <a:ext cx="261847" cy="265333"/>
          </a:xfrm>
          <a:prstGeom prst="ellipse">
            <a:avLst/>
          </a:prstGeom>
          <a:solidFill>
            <a:srgbClr val="002060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dirty="0">
                <a:solidFill>
                  <a:schemeClr val="tx2"/>
                </a:solidFill>
              </a:rPr>
              <a:t>1</a:t>
            </a:r>
            <a:endParaRPr lang="ko-KR" altLang="en-US" sz="1200" dirty="0">
              <a:solidFill>
                <a:schemeClr val="tx2"/>
              </a:solidFill>
            </a:endParaRPr>
          </a:p>
        </p:txBody>
      </p:sp>
      <p:sp>
        <p:nvSpPr>
          <p:cNvPr id="78" name="Oval 77"/>
          <p:cNvSpPr/>
          <p:nvPr/>
        </p:nvSpPr>
        <p:spPr>
          <a:xfrm>
            <a:off x="2386897" y="2348880"/>
            <a:ext cx="261847" cy="265333"/>
          </a:xfrm>
          <a:prstGeom prst="ellipse">
            <a:avLst/>
          </a:prstGeom>
          <a:solidFill>
            <a:srgbClr val="002060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dirty="0">
                <a:solidFill>
                  <a:schemeClr val="tx2"/>
                </a:solidFill>
              </a:rPr>
              <a:t>2</a:t>
            </a:r>
            <a:endParaRPr lang="ko-KR" altLang="en-US" sz="1200" dirty="0">
              <a:solidFill>
                <a:schemeClr val="tx2"/>
              </a:solidFill>
            </a:endParaRPr>
          </a:p>
        </p:txBody>
      </p:sp>
      <p:sp>
        <p:nvSpPr>
          <p:cNvPr id="79" name="Oval 78"/>
          <p:cNvSpPr/>
          <p:nvPr/>
        </p:nvSpPr>
        <p:spPr>
          <a:xfrm>
            <a:off x="2602447" y="4969064"/>
            <a:ext cx="261847" cy="265333"/>
          </a:xfrm>
          <a:prstGeom prst="ellipse">
            <a:avLst/>
          </a:prstGeom>
          <a:solidFill>
            <a:srgbClr val="002060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dirty="0">
                <a:solidFill>
                  <a:schemeClr val="tx2"/>
                </a:solidFill>
              </a:rPr>
              <a:t>3</a:t>
            </a:r>
            <a:endParaRPr lang="ko-KR" altLang="en-US" sz="1200" dirty="0">
              <a:solidFill>
                <a:schemeClr val="tx2"/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3985792" y="5339336"/>
            <a:ext cx="261847" cy="265333"/>
          </a:xfrm>
          <a:prstGeom prst="ellipse">
            <a:avLst/>
          </a:prstGeom>
          <a:solidFill>
            <a:srgbClr val="002060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dirty="0" smtClean="0">
                <a:solidFill>
                  <a:schemeClr val="tx2"/>
                </a:solidFill>
              </a:rPr>
              <a:t>3</a:t>
            </a:r>
            <a:endParaRPr lang="ko-KR" altLang="en-US" sz="1200" dirty="0" smtClean="0">
              <a:solidFill>
                <a:schemeClr val="tx2"/>
              </a:solidFill>
            </a:endParaRPr>
          </a:p>
        </p:txBody>
      </p:sp>
      <p:sp>
        <p:nvSpPr>
          <p:cNvPr id="4" name="Action Button: Return 3">
            <a:hlinkClick r:id="rId2" action="ppaction://hlinksldjump" highlightClick="1"/>
          </p:cNvPr>
          <p:cNvSpPr/>
          <p:nvPr/>
        </p:nvSpPr>
        <p:spPr>
          <a:xfrm>
            <a:off x="9287995" y="185460"/>
            <a:ext cx="417533" cy="399224"/>
          </a:xfrm>
          <a:prstGeom prst="actionButtonReturn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91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[Back Up] </a:t>
            </a:r>
            <a:r>
              <a:rPr lang="ko-KR" altLang="en-US" dirty="0">
                <a:latin typeface="+mn-ea"/>
              </a:rPr>
              <a:t>고객 데이터 분석 </a:t>
            </a:r>
            <a:r>
              <a:rPr lang="en-US" altLang="ko-KR" dirty="0">
                <a:latin typeface="+mn-ea"/>
              </a:rPr>
              <a:t>– </a:t>
            </a:r>
            <a:r>
              <a:rPr lang="ko-KR" altLang="en-US" dirty="0" smtClean="0"/>
              <a:t>통합고객 </a:t>
            </a:r>
            <a:r>
              <a:rPr lang="ko-KR" altLang="en-US" dirty="0" smtClean="0"/>
              <a:t>데이터 중복 발생 현황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일반</a:t>
            </a:r>
            <a:r>
              <a:rPr lang="en-US" altLang="ko-KR" dirty="0" smtClean="0"/>
              <a:t>(</a:t>
            </a:r>
            <a:r>
              <a:rPr lang="ko-KR" altLang="en-US" dirty="0" smtClean="0"/>
              <a:t>활동</a:t>
            </a:r>
            <a:r>
              <a:rPr lang="en-US" altLang="ko-KR" dirty="0" smtClean="0"/>
              <a:t>)</a:t>
            </a:r>
            <a:r>
              <a:rPr lang="ko-KR" altLang="en-US" dirty="0" smtClean="0"/>
              <a:t>고객 중 중복발생 고객이 매월 발생하고 있어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이에 대한 개선이 필요함</a:t>
            </a:r>
            <a:endParaRPr lang="ko-KR" alt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/>
          </p:nvPr>
        </p:nvGraphicFramePr>
        <p:xfrm>
          <a:off x="26964" y="1654904"/>
          <a:ext cx="5665536" cy="1991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-25536" y="4085819"/>
          <a:ext cx="4702363" cy="24794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 bwMode="gray">
          <a:xfrm>
            <a:off x="3309504" y="3650410"/>
            <a:ext cx="1728192" cy="341234"/>
          </a:xfrm>
          <a:prstGeom prst="rect">
            <a:avLst/>
          </a:prstGeom>
          <a:noFill/>
        </p:spPr>
        <p:txBody>
          <a:bodyPr vert="horz" wrap="square" lIns="72000" tIns="36000" rIns="72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ko-KR" altLang="en-US" sz="1200" dirty="0" smtClean="0">
              <a:solidFill>
                <a:prstClr val="black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 bwMode="gray">
          <a:xfrm>
            <a:off x="4446828" y="4874383"/>
            <a:ext cx="1622296" cy="15807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1">
                <a:lumMod val="40000"/>
                <a:lumOff val="60000"/>
              </a:schemeClr>
            </a:solidFill>
            <a:prstDash val="dash"/>
          </a:ln>
        </p:spPr>
        <p:txBody>
          <a:bodyPr vert="horz" wrap="square" lIns="72000" tIns="36000" rIns="72000" bIns="36000" rtlCol="0" anchor="t">
            <a:noAutofit/>
          </a:bodyPr>
          <a:lstStyle/>
          <a:p>
            <a:pPr marL="171450" lvl="1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200" b="1" dirty="0" smtClean="0">
                <a:solidFill>
                  <a:prstClr val="black"/>
                </a:solidFill>
                <a:latin typeface="+mn-ea"/>
                <a:cs typeface="Arial" charset="0"/>
              </a:rPr>
              <a:t>중복판별조건</a:t>
            </a:r>
            <a:endParaRPr lang="en-US" altLang="ko-KR" sz="1200" dirty="0" smtClean="0">
              <a:solidFill>
                <a:prstClr val="black"/>
              </a:solidFill>
              <a:latin typeface="+mn-ea"/>
              <a:cs typeface="Arial" charset="0"/>
            </a:endParaRPr>
          </a:p>
          <a:p>
            <a:pPr marL="177800" lvl="1" indent="-92075">
              <a:spcBef>
                <a:spcPts val="300"/>
              </a:spcBef>
              <a:spcAft>
                <a:spcPts val="300"/>
              </a:spcAft>
              <a:buFont typeface="맑은 고딕" panose="020B0503020000020004" pitchFamily="50" charset="-127"/>
              <a:buChar char="-"/>
              <a:tabLst>
                <a:tab pos="0" algn="l"/>
              </a:tabLst>
            </a:pPr>
            <a:r>
              <a:rPr lang="ko-KR" altLang="en-US" sz="1000" dirty="0">
                <a:solidFill>
                  <a:prstClr val="black"/>
                </a:solidFill>
                <a:latin typeface="+mn-ea"/>
                <a:cs typeface="Arial" charset="0"/>
              </a:rPr>
              <a:t>이름</a:t>
            </a:r>
            <a:r>
              <a:rPr lang="en-US" altLang="ko-KR" sz="1000" dirty="0">
                <a:solidFill>
                  <a:prstClr val="black"/>
                </a:solidFill>
                <a:latin typeface="+mn-ea"/>
                <a:cs typeface="Arial" charset="0"/>
              </a:rPr>
              <a:t>+</a:t>
            </a:r>
            <a:r>
              <a:rPr lang="ko-KR" altLang="en-US" sz="1000" dirty="0">
                <a:solidFill>
                  <a:prstClr val="black"/>
                </a:solidFill>
                <a:latin typeface="+mn-ea"/>
                <a:cs typeface="Arial" charset="0"/>
              </a:rPr>
              <a:t>생년월일</a:t>
            </a:r>
            <a:r>
              <a:rPr lang="en-US" altLang="ko-KR" sz="1000" dirty="0">
                <a:solidFill>
                  <a:prstClr val="black"/>
                </a:solidFill>
                <a:latin typeface="+mn-ea"/>
                <a:cs typeface="Arial" charset="0"/>
              </a:rPr>
              <a:t>+</a:t>
            </a:r>
            <a:r>
              <a:rPr lang="ko-KR" altLang="en-US" sz="1000" dirty="0">
                <a:solidFill>
                  <a:prstClr val="black"/>
                </a:solidFill>
                <a:latin typeface="+mn-ea"/>
                <a:cs typeface="Arial" charset="0"/>
              </a:rPr>
              <a:t>핸드폰번호</a:t>
            </a:r>
            <a:r>
              <a:rPr lang="en-US" altLang="ko-KR" sz="1000" dirty="0">
                <a:solidFill>
                  <a:prstClr val="black"/>
                </a:solidFill>
                <a:latin typeface="+mn-ea"/>
                <a:cs typeface="Arial" charset="0"/>
              </a:rPr>
              <a:t>+CI</a:t>
            </a:r>
            <a:r>
              <a:rPr lang="ko-KR" altLang="en-US" sz="1000" dirty="0">
                <a:solidFill>
                  <a:prstClr val="black"/>
                </a:solidFill>
                <a:latin typeface="+mn-ea"/>
                <a:cs typeface="Arial" charset="0"/>
              </a:rPr>
              <a:t>번호 동일한 고객</a:t>
            </a:r>
            <a:endParaRPr lang="en-US" altLang="ko-KR" sz="1000" dirty="0">
              <a:solidFill>
                <a:prstClr val="black"/>
              </a:solidFill>
              <a:latin typeface="+mn-ea"/>
              <a:cs typeface="Arial" charset="0"/>
            </a:endParaRPr>
          </a:p>
          <a:p>
            <a:pPr marL="177800" lvl="1" indent="-92075">
              <a:spcBef>
                <a:spcPts val="300"/>
              </a:spcBef>
              <a:spcAft>
                <a:spcPts val="300"/>
              </a:spcAft>
              <a:buFont typeface="맑은 고딕" panose="020B0503020000020004" pitchFamily="50" charset="-127"/>
              <a:buChar char="-"/>
              <a:tabLst>
                <a:tab pos="0" algn="l"/>
              </a:tabLst>
            </a:pPr>
            <a:r>
              <a:rPr lang="ko-KR" altLang="en-US" sz="1000" dirty="0">
                <a:solidFill>
                  <a:prstClr val="black"/>
                </a:solidFill>
                <a:latin typeface="+mn-ea"/>
                <a:cs typeface="Arial" charset="0"/>
              </a:rPr>
              <a:t>삭제</a:t>
            </a:r>
            <a:r>
              <a:rPr lang="en-US" altLang="ko-KR" sz="1000" dirty="0">
                <a:solidFill>
                  <a:prstClr val="black"/>
                </a:solidFill>
                <a:latin typeface="+mn-ea"/>
                <a:cs typeface="Arial" charset="0"/>
              </a:rPr>
              <a:t>/</a:t>
            </a:r>
            <a:r>
              <a:rPr lang="ko-KR" altLang="en-US" sz="1000" dirty="0">
                <a:solidFill>
                  <a:prstClr val="black"/>
                </a:solidFill>
                <a:latin typeface="+mn-ea"/>
                <a:cs typeface="Arial" charset="0"/>
              </a:rPr>
              <a:t>휴면고객제외</a:t>
            </a:r>
            <a:endParaRPr lang="en-US" altLang="ko-KR" sz="1000" dirty="0">
              <a:solidFill>
                <a:prstClr val="black"/>
              </a:solidFill>
              <a:latin typeface="+mn-ea"/>
              <a:cs typeface="Arial" charset="0"/>
            </a:endParaRPr>
          </a:p>
          <a:p>
            <a:pPr marL="177800" lvl="1" indent="-92075">
              <a:spcBef>
                <a:spcPts val="300"/>
              </a:spcBef>
              <a:spcAft>
                <a:spcPts val="300"/>
              </a:spcAft>
              <a:buFont typeface="맑은 고딕" panose="020B0503020000020004" pitchFamily="50" charset="-127"/>
              <a:buChar char="-"/>
              <a:tabLst>
                <a:tab pos="0" algn="l"/>
              </a:tabLst>
            </a:pPr>
            <a:r>
              <a:rPr lang="ko-KR" altLang="en-US" sz="1000" dirty="0">
                <a:solidFill>
                  <a:prstClr val="black"/>
                </a:solidFill>
                <a:latin typeface="+mn-ea"/>
                <a:cs typeface="Arial" charset="0"/>
              </a:rPr>
              <a:t>통합회원탈퇴여부 </a:t>
            </a:r>
            <a:r>
              <a:rPr lang="en-US" altLang="ko-KR" sz="1000" dirty="0">
                <a:solidFill>
                  <a:prstClr val="black"/>
                </a:solidFill>
                <a:latin typeface="+mn-ea"/>
                <a:cs typeface="Arial" charset="0"/>
              </a:rPr>
              <a:t>‘N’</a:t>
            </a:r>
          </a:p>
          <a:p>
            <a:pPr marL="177800" lvl="1" indent="-92075">
              <a:spcBef>
                <a:spcPts val="300"/>
              </a:spcBef>
              <a:spcAft>
                <a:spcPts val="300"/>
              </a:spcAft>
              <a:buFont typeface="맑은 고딕" panose="020B0503020000020004" pitchFamily="50" charset="-127"/>
              <a:buChar char="-"/>
              <a:tabLst>
                <a:tab pos="0" algn="l"/>
              </a:tabLst>
            </a:pPr>
            <a:r>
              <a:rPr lang="ko-KR" altLang="en-US" sz="1000" dirty="0">
                <a:solidFill>
                  <a:prstClr val="black"/>
                </a:solidFill>
                <a:latin typeface="+mn-ea"/>
                <a:cs typeface="Arial" charset="0"/>
              </a:rPr>
              <a:t>탈퇴일자 </a:t>
            </a:r>
            <a:r>
              <a:rPr lang="en-US" altLang="ko-KR" sz="1000" dirty="0">
                <a:solidFill>
                  <a:prstClr val="black"/>
                </a:solidFill>
                <a:latin typeface="+mn-ea"/>
                <a:cs typeface="Arial" charset="0"/>
              </a:rPr>
              <a:t>NULL</a:t>
            </a:r>
            <a:endParaRPr lang="ko-KR" altLang="en-US" sz="1000" dirty="0">
              <a:solidFill>
                <a:prstClr val="black"/>
              </a:solidFill>
              <a:latin typeface="+mn-ea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 bwMode="gray">
          <a:xfrm>
            <a:off x="256250" y="4146714"/>
            <a:ext cx="987331" cy="322269"/>
          </a:xfrm>
          <a:prstGeom prst="rect">
            <a:avLst/>
          </a:prstGeom>
          <a:noFill/>
        </p:spPr>
        <p:txBody>
          <a:bodyPr vert="horz" wrap="square" lIns="72000" tIns="36000" rIns="72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altLang="ko-KR" sz="800" dirty="0" smtClean="0">
                <a:solidFill>
                  <a:schemeClr val="accent1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[</a:t>
            </a:r>
            <a:r>
              <a:rPr lang="ko-KR" altLang="en-US" sz="800" dirty="0" smtClean="0">
                <a:solidFill>
                  <a:schemeClr val="accent1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단위</a:t>
            </a:r>
            <a:r>
              <a:rPr lang="en-US" altLang="ko-KR" sz="800" dirty="0" smtClean="0">
                <a:solidFill>
                  <a:schemeClr val="accent1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: </a:t>
            </a:r>
            <a:r>
              <a:rPr lang="ko-KR" altLang="en-US" sz="800" dirty="0" smtClean="0">
                <a:solidFill>
                  <a:schemeClr val="accent1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건수</a:t>
            </a:r>
            <a:r>
              <a:rPr lang="en-US" altLang="ko-KR" sz="800" dirty="0" smtClean="0">
                <a:solidFill>
                  <a:schemeClr val="accent1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]</a:t>
            </a:r>
            <a:endParaRPr lang="ko-KR" altLang="en-US" sz="800" dirty="0" smtClean="0">
              <a:solidFill>
                <a:schemeClr val="accent1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</p:txBody>
      </p:sp>
      <p:graphicFrame>
        <p:nvGraphicFramePr>
          <p:cNvPr id="11" name="Chart 1"/>
          <p:cNvGraphicFramePr>
            <a:graphicFrameLocks/>
          </p:cNvGraphicFramePr>
          <p:nvPr>
            <p:extLst/>
          </p:nvPr>
        </p:nvGraphicFramePr>
        <p:xfrm>
          <a:off x="82784" y="1796387"/>
          <a:ext cx="5882489" cy="23447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TextBox 13"/>
          <p:cNvSpPr txBox="1"/>
          <p:nvPr/>
        </p:nvSpPr>
        <p:spPr bwMode="gray">
          <a:xfrm>
            <a:off x="3331318" y="2148664"/>
            <a:ext cx="1148528" cy="211058"/>
          </a:xfrm>
          <a:prstGeom prst="rect">
            <a:avLst/>
          </a:prstGeom>
          <a:noFill/>
        </p:spPr>
        <p:txBody>
          <a:bodyPr vert="horz" wrap="square" lIns="72000" tIns="36000" rIns="72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altLang="ko-KR" sz="10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9,148,876 (38%)</a:t>
            </a:r>
            <a:endParaRPr lang="ko-KR" altLang="en-US" sz="1000" b="1" dirty="0" smtClean="0">
              <a:solidFill>
                <a:prstClr val="black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17" name="TextBox 16"/>
          <p:cNvSpPr txBox="1"/>
          <p:nvPr/>
        </p:nvSpPr>
        <p:spPr bwMode="gray">
          <a:xfrm>
            <a:off x="749916" y="2056347"/>
            <a:ext cx="1148528" cy="211058"/>
          </a:xfrm>
          <a:prstGeom prst="rect">
            <a:avLst/>
          </a:prstGeom>
          <a:noFill/>
        </p:spPr>
        <p:txBody>
          <a:bodyPr vert="horz" wrap="square" lIns="72000" tIns="36000" rIns="72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altLang="ko-KR" sz="10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1,054,714 (4%)</a:t>
            </a:r>
            <a:endParaRPr lang="ko-KR" altLang="en-US" sz="1000" b="1" dirty="0" smtClean="0">
              <a:solidFill>
                <a:prstClr val="black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18" name="TextBox 17"/>
          <p:cNvSpPr txBox="1"/>
          <p:nvPr/>
        </p:nvSpPr>
        <p:spPr bwMode="gray">
          <a:xfrm>
            <a:off x="1999913" y="3012637"/>
            <a:ext cx="1148528" cy="211058"/>
          </a:xfrm>
          <a:prstGeom prst="rect">
            <a:avLst/>
          </a:prstGeom>
          <a:noFill/>
        </p:spPr>
        <p:txBody>
          <a:bodyPr vert="horz" wrap="square" lIns="72000" tIns="36000" rIns="72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ko-KR" altLang="en-US" sz="12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총 </a:t>
            </a:r>
            <a:r>
              <a:rPr lang="en-US" altLang="ko-KR" sz="12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24,395,440</a:t>
            </a:r>
            <a:endParaRPr lang="ko-KR" altLang="en-US" sz="1200" b="1" dirty="0" smtClean="0">
              <a:solidFill>
                <a:prstClr val="black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</p:txBody>
      </p:sp>
      <p:cxnSp>
        <p:nvCxnSpPr>
          <p:cNvPr id="19" name="Elbow Connector 18"/>
          <p:cNvCxnSpPr/>
          <p:nvPr/>
        </p:nvCxnSpPr>
        <p:spPr>
          <a:xfrm>
            <a:off x="1915294" y="2155146"/>
            <a:ext cx="689512" cy="131472"/>
          </a:xfrm>
          <a:prstGeom prst="bentConnector3">
            <a:avLst/>
          </a:prstGeom>
          <a:ln w="127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324180" y="2925730"/>
            <a:ext cx="518620" cy="0"/>
          </a:xfrm>
          <a:prstGeom prst="line">
            <a:avLst/>
          </a:prstGeom>
          <a:ln w="127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 rot="10800000" flipV="1">
            <a:off x="2965566" y="2286617"/>
            <a:ext cx="365752" cy="284999"/>
          </a:xfrm>
          <a:prstGeom prst="bentConnector3">
            <a:avLst/>
          </a:prstGeom>
          <a:ln w="127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entagon 21"/>
          <p:cNvSpPr/>
          <p:nvPr/>
        </p:nvSpPr>
        <p:spPr>
          <a:xfrm>
            <a:off x="1494500" y="5651781"/>
            <a:ext cx="2788149" cy="258319"/>
          </a:xfrm>
          <a:prstGeom prst="homePlate">
            <a:avLst/>
          </a:prstGeom>
          <a:solidFill>
            <a:schemeClr val="accent2"/>
          </a:solidFill>
          <a:ln w="1270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lIns="72000" tIns="0" rIns="72000" bIns="0" rtlCol="0" anchor="ctr"/>
          <a:lstStyle/>
          <a:p>
            <a:pPr algn="ctr" eaLnBrk="0"/>
            <a:r>
              <a:rPr lang="ko-KR" altLang="en-US" sz="12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현재까지 지속적으로 발생중</a:t>
            </a:r>
          </a:p>
        </p:txBody>
      </p:sp>
      <p:sp>
        <p:nvSpPr>
          <p:cNvPr id="23" name="Rectangle 64"/>
          <p:cNvSpPr>
            <a:spLocks noChangeArrowheads="1"/>
          </p:cNvSpPr>
          <p:nvPr/>
        </p:nvSpPr>
        <p:spPr bwMode="auto">
          <a:xfrm>
            <a:off x="6310077" y="4342315"/>
            <a:ext cx="3298308" cy="346825"/>
          </a:xfrm>
          <a:prstGeom prst="rect">
            <a:avLst/>
          </a:prstGeom>
          <a:solidFill>
            <a:srgbClr val="0070C0"/>
          </a:solidFill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lIns="72000" tIns="0" rIns="72000" bIns="0" rtlCol="0" anchor="ctr"/>
          <a:lstStyle/>
          <a:p>
            <a:pPr algn="ctr" eaLnBrk="0"/>
            <a:r>
              <a:rPr lang="ko-KR" altLang="en-US" sz="1400" b="1" kern="0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시사점</a:t>
            </a:r>
            <a:endParaRPr lang="ko-KR" altLang="en-US" sz="1400" b="1" kern="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7124593" y="4051313"/>
            <a:ext cx="1669276" cy="277787"/>
          </a:xfrm>
          <a:prstGeom prst="downArrow">
            <a:avLst>
              <a:gd name="adj1" fmla="val 58107"/>
              <a:gd name="adj2" fmla="val 50000"/>
            </a:avLst>
          </a:prstGeom>
          <a:solidFill>
            <a:schemeClr val="bg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310077" y="1934733"/>
            <a:ext cx="3298308" cy="346825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27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miter lim="800000"/>
          </a:ln>
          <a:effectLst/>
        </p:spPr>
        <p:txBody>
          <a:bodyPr lIns="72000" tIns="0" rIns="72000" bIns="0" rtlCol="0" anchor="ctr"/>
          <a:lstStyle/>
          <a:p>
            <a:pPr algn="ctr" eaLnBrk="0"/>
            <a:r>
              <a:rPr lang="ko-KR" altLang="en-US" sz="14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예상이슈</a:t>
            </a:r>
            <a:endParaRPr lang="ko-KR" altLang="en-US" sz="1400" b="1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 bwMode="gray">
          <a:xfrm>
            <a:off x="6353051" y="2414443"/>
            <a:ext cx="3251229" cy="1482609"/>
          </a:xfrm>
          <a:prstGeom prst="rect">
            <a:avLst/>
          </a:prstGeom>
          <a:noFill/>
          <a:ln w="9525">
            <a:noFill/>
            <a:prstDash val="dash"/>
          </a:ln>
        </p:spPr>
        <p:txBody>
          <a:bodyPr vert="horz" wrap="square" lIns="72000" tIns="36000" rIns="72000" bIns="36000" rtlCol="0" anchor="ctr">
            <a:noAutofit/>
          </a:bodyPr>
          <a:lstStyle/>
          <a:p>
            <a:pPr marL="171450" lvl="1" indent="-171450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>고객</a:t>
            </a:r>
            <a:r>
              <a:rPr lang="en-US" altLang="ko-KR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> Claim / VoC</a:t>
            </a: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>발생 가능성</a:t>
            </a:r>
            <a:r>
              <a:rPr lang="en-US" altLang="ko-KR" sz="1400" dirty="0" smtClean="0">
                <a:solidFill>
                  <a:prstClr val="black"/>
                </a:solidFill>
                <a:latin typeface="+mn-ea"/>
                <a:cs typeface="Arial" charset="0"/>
              </a:rPr>
              <a:t> </a:t>
            </a:r>
            <a:endParaRPr lang="en-US" altLang="ko-KR" sz="1400" dirty="0">
              <a:solidFill>
                <a:prstClr val="black"/>
              </a:solidFill>
              <a:latin typeface="+mn-ea"/>
              <a:cs typeface="Arial" charset="0"/>
            </a:endParaRPr>
          </a:p>
          <a:p>
            <a:pPr marL="180975" lvl="1" indent="-95250">
              <a:spcAft>
                <a:spcPts val="200"/>
              </a:spcAft>
              <a:buFont typeface="맑은 고딕" panose="020B0503020000020004" pitchFamily="50" charset="-127"/>
              <a:buChar char="-"/>
              <a:tabLst>
                <a:tab pos="0" algn="l"/>
              </a:tabLst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이름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생년월일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핸드폰번호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/CI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번호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  <a:cs typeface="Arial" charset="0"/>
              </a:rPr>
              <a:t/>
            </a:r>
            <a:br>
              <a:rPr lang="en-US" altLang="ko-KR" sz="1200" dirty="0" smtClean="0">
                <a:solidFill>
                  <a:prstClr val="black"/>
                </a:solidFill>
                <a:latin typeface="+mn-ea"/>
                <a:cs typeface="Arial" charset="0"/>
              </a:rPr>
            </a:b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까지 동일하므로 포인트에서 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VoC</a:t>
            </a:r>
            <a:br>
              <a:rPr lang="en-US" altLang="ko-KR" sz="1200" dirty="0" smtClean="0">
                <a:solidFill>
                  <a:prstClr val="black"/>
                </a:solidFill>
                <a:latin typeface="+mn-ea"/>
                <a:cs typeface="Arial" charset="0"/>
              </a:rPr>
            </a:b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발생 가능성이 있음</a:t>
            </a:r>
            <a:endParaRPr lang="en-US" altLang="ko-KR" sz="1200" b="1" dirty="0">
              <a:solidFill>
                <a:prstClr val="black"/>
              </a:solidFill>
              <a:latin typeface="+mn-ea"/>
              <a:cs typeface="Arial" charset="0"/>
            </a:endParaRPr>
          </a:p>
          <a:p>
            <a:pPr marL="171450" lvl="1" indent="-171450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>마케팅 대상 고객 중복 및 분석의 어려움 증가</a:t>
            </a:r>
            <a:endParaRPr lang="en-US" altLang="ko-KR" sz="1400" b="1" dirty="0">
              <a:solidFill>
                <a:prstClr val="black"/>
              </a:solidFill>
              <a:latin typeface="+mn-ea"/>
              <a:cs typeface="Arial" charset="0"/>
            </a:endParaRPr>
          </a:p>
          <a:p>
            <a:pPr marL="180975" lvl="1" indent="-95250">
              <a:spcAft>
                <a:spcPts val="200"/>
              </a:spcAft>
              <a:buFont typeface="맑은 고딕" panose="020B0503020000020004" pitchFamily="50" charset="-127"/>
              <a:buChar char="-"/>
              <a:tabLst>
                <a:tab pos="0" algn="l"/>
              </a:tabLst>
            </a:pPr>
            <a:r>
              <a:rPr lang="ko-KR" altLang="en-US" sz="1200" dirty="0">
                <a:solidFill>
                  <a:prstClr val="black"/>
                </a:solidFill>
                <a:latin typeface="+mn-ea"/>
                <a:cs typeface="Arial" charset="0"/>
              </a:rPr>
              <a:t>동일 고객에 대한 마케팅이 발생할 가능성이 있으며 분석시 복잡도 증가함</a:t>
            </a:r>
            <a:endParaRPr lang="en-US" altLang="ko-KR" sz="1200" dirty="0">
              <a:solidFill>
                <a:prstClr val="black"/>
              </a:solidFill>
              <a:latin typeface="+mn-ea"/>
              <a:cs typeface="Arial" charset="0"/>
            </a:endParaRPr>
          </a:p>
        </p:txBody>
      </p:sp>
      <p:sp>
        <p:nvSpPr>
          <p:cNvPr id="27" name="TextBox 26"/>
          <p:cNvSpPr txBox="1"/>
          <p:nvPr/>
        </p:nvSpPr>
        <p:spPr bwMode="gray">
          <a:xfrm>
            <a:off x="6353051" y="4693561"/>
            <a:ext cx="3251229" cy="1759775"/>
          </a:xfrm>
          <a:prstGeom prst="rect">
            <a:avLst/>
          </a:prstGeom>
          <a:noFill/>
          <a:ln w="9525">
            <a:noFill/>
            <a:prstDash val="dash"/>
          </a:ln>
        </p:spPr>
        <p:txBody>
          <a:bodyPr vert="horz" wrap="square" lIns="72000" tIns="36000" rIns="72000" bIns="36000" rtlCol="0" anchor="ctr">
            <a:noAutofit/>
          </a:bodyPr>
          <a:lstStyle>
            <a:defPPr>
              <a:defRPr lang="en-US"/>
            </a:defPPr>
            <a:lvl2pPr marL="171450" lvl="1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b="1">
                <a:solidFill>
                  <a:prstClr val="black"/>
                </a:solidFill>
                <a:latin typeface="+mn-ea"/>
                <a:cs typeface="Arial" charset="0"/>
              </a:defRPr>
            </a:lvl2pPr>
          </a:lstStyle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ko-KR" altLang="en-US" dirty="0"/>
              <a:t>중복 고객 </a:t>
            </a:r>
            <a:r>
              <a:rPr lang="ko-KR" altLang="en-US" dirty="0" smtClean="0"/>
              <a:t>발생 </a:t>
            </a:r>
            <a:r>
              <a:rPr lang="ko-KR" altLang="en-US" dirty="0"/>
              <a:t>원인 </a:t>
            </a:r>
            <a:r>
              <a:rPr lang="ko-KR" altLang="en-US" dirty="0" smtClean="0"/>
              <a:t>분석</a:t>
            </a:r>
            <a:r>
              <a:rPr lang="en-US" altLang="ko-KR" dirty="0" smtClean="0"/>
              <a:t>/</a:t>
            </a:r>
            <a:r>
              <a:rPr lang="ko-KR" altLang="en-US" dirty="0" smtClean="0"/>
              <a:t>개선 필요</a:t>
            </a:r>
            <a:endParaRPr lang="en-US" altLang="ko-KR" dirty="0" smtClean="0"/>
          </a:p>
          <a:p>
            <a:pPr marL="180975" lvl="1" indent="-95250">
              <a:spcBef>
                <a:spcPts val="0"/>
              </a:spcBef>
              <a:spcAft>
                <a:spcPts val="200"/>
              </a:spcAft>
              <a:buFont typeface="맑은 고딕" panose="020B0503020000020004" pitchFamily="50" charset="-127"/>
              <a:buChar char="-"/>
              <a:tabLst>
                <a:tab pos="0" algn="l"/>
              </a:tabLst>
            </a:pPr>
            <a:r>
              <a:rPr lang="ko-KR" altLang="en-US" sz="1200" b="0" dirty="0" smtClean="0"/>
              <a:t>가입프로세스 또는 </a:t>
            </a:r>
            <a:r>
              <a:rPr lang="en-US" altLang="ko-KR" sz="1200" b="0" dirty="0" smtClean="0"/>
              <a:t>Business</a:t>
            </a:r>
            <a:r>
              <a:rPr lang="ko-KR" altLang="en-US" sz="1200" b="0" dirty="0" smtClean="0"/>
              <a:t>상 발생하는 </a:t>
            </a:r>
            <a:r>
              <a:rPr lang="en-US" altLang="ko-KR" sz="1200" b="0" dirty="0" smtClean="0"/>
              <a:t>Case</a:t>
            </a:r>
            <a:r>
              <a:rPr lang="ko-KR" altLang="en-US" sz="1200" b="0" dirty="0" smtClean="0"/>
              <a:t>에 대한 </a:t>
            </a:r>
            <a:r>
              <a:rPr lang="en-US" altLang="ko-KR" sz="1200" b="0" dirty="0" smtClean="0"/>
              <a:t>1</a:t>
            </a:r>
            <a:r>
              <a:rPr lang="ko-KR" altLang="en-US" sz="1200" b="0" dirty="0" smtClean="0"/>
              <a:t>차 원인 분석</a:t>
            </a:r>
            <a:endParaRPr lang="en-US" altLang="ko-KR" sz="1200" b="0" dirty="0" smtClean="0"/>
          </a:p>
          <a:p>
            <a:pPr marL="180975" lvl="1" indent="-95250">
              <a:spcBef>
                <a:spcPts val="0"/>
              </a:spcBef>
              <a:spcAft>
                <a:spcPts val="200"/>
              </a:spcAft>
              <a:buFont typeface="맑은 고딕" panose="020B0503020000020004" pitchFamily="50" charset="-127"/>
              <a:buChar char="-"/>
              <a:tabLst>
                <a:tab pos="0" algn="l"/>
              </a:tabLst>
            </a:pPr>
            <a:r>
              <a:rPr lang="ko-KR" altLang="en-US" sz="1200" b="0" dirty="0" smtClean="0"/>
              <a:t>해결을 </a:t>
            </a:r>
            <a:r>
              <a:rPr lang="ko-KR" altLang="en-US" sz="1200" b="0" dirty="0"/>
              <a:t>위하여 여러 경로의 협업 필요할 시 </a:t>
            </a:r>
            <a:r>
              <a:rPr lang="ko-KR" altLang="en-US" sz="1200" b="0" dirty="0" smtClean="0"/>
              <a:t>거버넌스 체계 적용 필요</a:t>
            </a:r>
            <a:endParaRPr lang="en-US" altLang="ko-KR" sz="1200" b="0" dirty="0"/>
          </a:p>
          <a:p>
            <a:pPr marL="180975" lvl="1" indent="-95250">
              <a:spcBef>
                <a:spcPts val="0"/>
              </a:spcBef>
              <a:spcAft>
                <a:spcPts val="200"/>
              </a:spcAft>
              <a:buFont typeface="맑은 고딕" panose="020B0503020000020004" pitchFamily="50" charset="-127"/>
              <a:buChar char="-"/>
              <a:tabLst>
                <a:tab pos="0" algn="l"/>
              </a:tabLst>
            </a:pPr>
            <a:r>
              <a:rPr lang="en-US" altLang="ko-KR" sz="1200" b="0" dirty="0" smtClean="0"/>
              <a:t>Monthly </a:t>
            </a:r>
            <a:r>
              <a:rPr lang="ko-KR" altLang="en-US" sz="1200" b="0" dirty="0"/>
              <a:t>중복 고객 현황 </a:t>
            </a:r>
            <a:r>
              <a:rPr lang="ko-KR" altLang="en-US" sz="1200" b="0" dirty="0" smtClean="0"/>
              <a:t>분석에 대한 모니터링</a:t>
            </a:r>
            <a:endParaRPr lang="en-US" altLang="ko-KR" sz="1200" b="0" dirty="0" smtClean="0"/>
          </a:p>
          <a:p>
            <a:pPr lvl="1">
              <a:spcBef>
                <a:spcPts val="0"/>
              </a:spcBef>
              <a:spcAft>
                <a:spcPts val="200"/>
              </a:spcAft>
              <a:tabLst>
                <a:tab pos="0" algn="l"/>
              </a:tabLst>
            </a:pPr>
            <a:r>
              <a:rPr lang="ko-KR" altLang="en-US" dirty="0"/>
              <a:t>가입 프로세스에 대한 </a:t>
            </a:r>
            <a:r>
              <a:rPr lang="ko-KR" altLang="en-US" dirty="0" smtClean="0"/>
              <a:t>표준화 검토</a:t>
            </a:r>
            <a:endParaRPr lang="en-US" altLang="ko-KR" dirty="0"/>
          </a:p>
        </p:txBody>
      </p:sp>
      <p:sp>
        <p:nvSpPr>
          <p:cNvPr id="9" name="TextBox 8"/>
          <p:cNvSpPr txBox="1"/>
          <p:nvPr/>
        </p:nvSpPr>
        <p:spPr bwMode="gray">
          <a:xfrm>
            <a:off x="3812084" y="3969060"/>
            <a:ext cx="2257040" cy="724103"/>
          </a:xfrm>
          <a:prstGeom prst="rect">
            <a:avLst/>
          </a:prstGeom>
          <a:solidFill>
            <a:schemeClr val="tx2"/>
          </a:solidFill>
          <a:ln w="19050">
            <a:solidFill>
              <a:schemeClr val="accent2"/>
            </a:solidFill>
          </a:ln>
        </p:spPr>
        <p:txBody>
          <a:bodyPr vert="horz" wrap="square" lIns="72000" tIns="36000" rIns="72000" bIns="36000" rtlCol="0" anchor="ctr">
            <a:noAutofit/>
          </a:bodyPr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200" b="1" dirty="0" smtClean="0">
                <a:solidFill>
                  <a:prstClr val="black"/>
                </a:solidFill>
                <a:latin typeface="+mn-ea"/>
                <a:cs typeface="Arial" charset="0"/>
              </a:rPr>
              <a:t>일반고객 내 중복건수</a:t>
            </a:r>
            <a:endParaRPr lang="en-US" altLang="ko-KR" sz="1200" b="1" dirty="0" smtClean="0">
              <a:solidFill>
                <a:prstClr val="black"/>
              </a:solidFill>
              <a:latin typeface="+mn-ea"/>
              <a:cs typeface="Arial" charset="0"/>
            </a:endParaRPr>
          </a:p>
          <a:p>
            <a:pPr marL="177800" lvl="1" indent="-92075">
              <a:buFont typeface="맑은 고딕" panose="020B0503020000020004" pitchFamily="50" charset="-127"/>
              <a:buChar char="-"/>
              <a:tabLst>
                <a:tab pos="0" algn="l"/>
              </a:tabLst>
            </a:pPr>
            <a:r>
              <a:rPr lang="ko-KR" altLang="en-US" sz="1100" dirty="0" smtClean="0">
                <a:solidFill>
                  <a:prstClr val="black"/>
                </a:solidFill>
                <a:latin typeface="+mn-ea"/>
                <a:cs typeface="Arial" charset="0"/>
              </a:rPr>
              <a:t>중복 고객 총 건수   </a:t>
            </a:r>
            <a:r>
              <a:rPr lang="en-US" altLang="ko-KR" sz="1100" dirty="0" smtClean="0">
                <a:solidFill>
                  <a:prstClr val="black"/>
                </a:solidFill>
                <a:latin typeface="+mn-ea"/>
                <a:cs typeface="Arial" charset="0"/>
              </a:rPr>
              <a:t>: 78,365</a:t>
            </a:r>
            <a:r>
              <a:rPr lang="ko-KR" altLang="en-US" sz="1100" dirty="0" smtClean="0">
                <a:solidFill>
                  <a:prstClr val="black"/>
                </a:solidFill>
                <a:latin typeface="+mn-ea"/>
                <a:cs typeface="Arial" charset="0"/>
              </a:rPr>
              <a:t>건</a:t>
            </a:r>
            <a:endParaRPr lang="en-US" altLang="ko-KR" sz="1100" dirty="0">
              <a:solidFill>
                <a:prstClr val="black"/>
              </a:solidFill>
              <a:latin typeface="+mn-ea"/>
              <a:cs typeface="Arial" charset="0"/>
            </a:endParaRPr>
          </a:p>
          <a:p>
            <a:pPr marL="177800" lvl="1" indent="-92075">
              <a:buFont typeface="맑은 고딕" panose="020B0503020000020004" pitchFamily="50" charset="-127"/>
              <a:buChar char="-"/>
              <a:tabLst>
                <a:tab pos="0" algn="l"/>
              </a:tabLst>
            </a:pPr>
            <a:r>
              <a:rPr lang="ko-KR" altLang="en-US" sz="1100" dirty="0" smtClean="0">
                <a:solidFill>
                  <a:prstClr val="black"/>
                </a:solidFill>
                <a:latin typeface="+mn-ea"/>
                <a:cs typeface="Arial" charset="0"/>
              </a:rPr>
              <a:t>고객단위 중복 건수 </a:t>
            </a:r>
            <a:r>
              <a:rPr lang="en-US" altLang="ko-KR" sz="1100" dirty="0" smtClean="0">
                <a:solidFill>
                  <a:prstClr val="black"/>
                </a:solidFill>
                <a:latin typeface="+mn-ea"/>
                <a:cs typeface="Arial" charset="0"/>
              </a:rPr>
              <a:t>: 16,743</a:t>
            </a:r>
            <a:r>
              <a:rPr lang="ko-KR" altLang="en-US" sz="1100" dirty="0" smtClean="0">
                <a:solidFill>
                  <a:prstClr val="black"/>
                </a:solidFill>
                <a:latin typeface="+mn-ea"/>
                <a:cs typeface="Arial" charset="0"/>
              </a:rPr>
              <a:t>건</a:t>
            </a:r>
            <a:endParaRPr lang="en-US" altLang="ko-KR" sz="1100" dirty="0" smtClean="0">
              <a:solidFill>
                <a:prstClr val="black"/>
              </a:solidFill>
              <a:latin typeface="+mn-ea"/>
              <a:cs typeface="Arial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344488" y="1772816"/>
            <a:ext cx="9289032" cy="0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2831807" y="1456541"/>
            <a:ext cx="4314395" cy="270504"/>
          </a:xfrm>
          <a:prstGeom prst="roundRect">
            <a:avLst>
              <a:gd name="adj" fmla="val 35460"/>
            </a:avLst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400" b="1" dirty="0" smtClean="0">
                <a:solidFill>
                  <a:srgbClr val="000000"/>
                </a:solidFill>
              </a:rPr>
              <a:t>통합고객 </a:t>
            </a:r>
            <a:r>
              <a:rPr lang="en-US" altLang="ko-KR" sz="1400" b="1" dirty="0" smtClean="0">
                <a:solidFill>
                  <a:srgbClr val="000000"/>
                </a:solidFill>
              </a:rPr>
              <a:t>DB </a:t>
            </a:r>
            <a:r>
              <a:rPr lang="ko-KR" altLang="en-US" sz="1400" b="1" dirty="0" smtClean="0">
                <a:solidFill>
                  <a:srgbClr val="000000"/>
                </a:solidFill>
              </a:rPr>
              <a:t>중복 고객 현황</a:t>
            </a:r>
          </a:p>
        </p:txBody>
      </p:sp>
      <p:sp>
        <p:nvSpPr>
          <p:cNvPr id="28" name="Action Button: Return 27">
            <a:hlinkClick r:id="rId5" action="ppaction://hlinksldjump" highlightClick="1"/>
          </p:cNvPr>
          <p:cNvSpPr/>
          <p:nvPr/>
        </p:nvSpPr>
        <p:spPr>
          <a:xfrm>
            <a:off x="9287995" y="185460"/>
            <a:ext cx="417533" cy="399224"/>
          </a:xfrm>
          <a:prstGeom prst="actionButtonReturn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78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참고</a:t>
            </a:r>
            <a:r>
              <a:rPr lang="en-US" altLang="ko-KR" dirty="0" smtClean="0"/>
              <a:t>] </a:t>
            </a:r>
            <a:r>
              <a:rPr lang="ko-KR" altLang="en-US" dirty="0" smtClean="0"/>
              <a:t>중복고객 실제 사례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통합고객번호가 유일성이 확보되지 않고 중복 발생되고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중복된 통합고객번호 별 포인트도 존재 </a:t>
            </a:r>
            <a:endParaRPr lang="ko-KR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272480" y="1376772"/>
            <a:ext cx="9253028" cy="5040560"/>
          </a:xfrm>
          <a:prstGeom prst="rect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  <a:latin typeface="+mn-ea"/>
            </a:endParaRP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/>
          </p:nvPr>
        </p:nvGraphicFramePr>
        <p:xfrm>
          <a:off x="688180" y="1783828"/>
          <a:ext cx="5665536" cy="1991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688335" y="2187095"/>
          <a:ext cx="8316928" cy="161663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16124"/>
                <a:gridCol w="963108"/>
                <a:gridCol w="1244231"/>
                <a:gridCol w="1260140"/>
                <a:gridCol w="900100"/>
                <a:gridCol w="936104"/>
                <a:gridCol w="972108"/>
                <a:gridCol w="925013"/>
              </a:tblGrid>
              <a:tr h="2428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통합고객번호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2"/>
                          </a:solidFill>
                        </a:rPr>
                        <a:t>이름</a:t>
                      </a:r>
                      <a:endParaRPr lang="ko-KR" altLang="en-US" sz="9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등록일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수정일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휴대전화</a:t>
                      </a:r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2"/>
                          </a:solidFill>
                        </a:rPr>
                        <a:t>휴대전화</a:t>
                      </a:r>
                      <a:r>
                        <a:rPr lang="en-US" altLang="ko-KR" sz="900" dirty="0" smtClean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ko-KR" altLang="en-US" sz="9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2"/>
                          </a:solidFill>
                        </a:rPr>
                        <a:t>휴대전화</a:t>
                      </a:r>
                      <a:r>
                        <a:rPr lang="en-US" altLang="ko-KR" sz="900" dirty="0" smtClean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ko-KR" altLang="en-US" sz="9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2"/>
                          </a:solidFill>
                        </a:rPr>
                        <a:t>CINO</a:t>
                      </a:r>
                      <a:endParaRPr lang="ko-KR" altLang="en-US" sz="9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29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127190834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이</a:t>
                      </a:r>
                      <a:r>
                        <a:rPr lang="en-US" altLang="ko-KR" sz="900" dirty="0" smtClean="0"/>
                        <a:t>O</a:t>
                      </a:r>
                      <a:r>
                        <a:rPr lang="ko-KR" altLang="en-US" sz="900" dirty="0" smtClean="0"/>
                        <a:t>호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20170430 11:29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20170430 11:29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010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9AAA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AAAA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/>
                        <a:t>Aaaa</a:t>
                      </a:r>
                      <a:r>
                        <a:rPr lang="en-US" altLang="ko-KR" sz="900" dirty="0" smtClean="0"/>
                        <a:t>==</a:t>
                      </a:r>
                      <a:endParaRPr lang="ko-KR" altLang="en-US" sz="900" dirty="0"/>
                    </a:p>
                  </a:txBody>
                  <a:tcPr/>
                </a:tc>
              </a:tr>
              <a:tr h="229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116169696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이</a:t>
                      </a:r>
                      <a:r>
                        <a:rPr lang="en-US" altLang="ko-KR" sz="900" dirty="0" smtClean="0"/>
                        <a:t>O</a:t>
                      </a:r>
                      <a:r>
                        <a:rPr lang="ko-KR" altLang="en-US" sz="900" dirty="0" smtClean="0"/>
                        <a:t>호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20111016 21:37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20170430 23:34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010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9AAA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AAAA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/>
                        <a:t>Aaaa</a:t>
                      </a:r>
                      <a:r>
                        <a:rPr lang="en-US" altLang="ko-KR" sz="900" dirty="0" smtClean="0"/>
                        <a:t>==</a:t>
                      </a:r>
                      <a:endParaRPr lang="ko-KR" altLang="en-US" sz="900" dirty="0"/>
                    </a:p>
                  </a:txBody>
                  <a:tcPr/>
                </a:tc>
              </a:tr>
              <a:tr h="229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127190491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전</a:t>
                      </a:r>
                      <a:r>
                        <a:rPr lang="en-US" altLang="ko-KR" sz="900" dirty="0" smtClean="0"/>
                        <a:t>O</a:t>
                      </a:r>
                      <a:r>
                        <a:rPr lang="ko-KR" altLang="en-US" sz="900" dirty="0" smtClean="0"/>
                        <a:t>범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20170430 08:20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20170430 08:28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010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9BBB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BBBB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/>
                        <a:t>Bbbb</a:t>
                      </a:r>
                      <a:r>
                        <a:rPr lang="en-US" altLang="ko-KR" sz="900" dirty="0" smtClean="0"/>
                        <a:t>==</a:t>
                      </a:r>
                      <a:endParaRPr lang="ko-KR" altLang="en-US" sz="900" dirty="0"/>
                    </a:p>
                  </a:txBody>
                  <a:tcPr/>
                </a:tc>
              </a:tr>
              <a:tr h="129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127190490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전</a:t>
                      </a:r>
                      <a:r>
                        <a:rPr lang="en-US" altLang="ko-KR" sz="900" dirty="0" smtClean="0"/>
                        <a:t>O</a:t>
                      </a:r>
                      <a:r>
                        <a:rPr lang="ko-KR" altLang="en-US" sz="900" dirty="0" smtClean="0"/>
                        <a:t>범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20170430 08:20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20170501</a:t>
                      </a:r>
                      <a:r>
                        <a:rPr lang="en-US" altLang="ko-KR" sz="900" baseline="0" dirty="0" smtClean="0"/>
                        <a:t> 00:33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010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9BBB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BBBB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/>
                        <a:t>Bbbb</a:t>
                      </a:r>
                      <a:r>
                        <a:rPr lang="en-US" altLang="ko-KR" sz="900" dirty="0" smtClean="0"/>
                        <a:t>==</a:t>
                      </a:r>
                      <a:endParaRPr lang="ko-KR" altLang="en-US" sz="900" dirty="0"/>
                    </a:p>
                  </a:txBody>
                  <a:tcPr/>
                </a:tc>
              </a:tr>
              <a:tr h="129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105010177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양</a:t>
                      </a:r>
                      <a:r>
                        <a:rPr lang="en-US" altLang="ko-KR" sz="900" dirty="0" smtClean="0"/>
                        <a:t>O</a:t>
                      </a:r>
                      <a:r>
                        <a:rPr lang="ko-KR" altLang="en-US" sz="900" dirty="0" smtClean="0"/>
                        <a:t>경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20090426 04:08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20170501 08:37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010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6CCC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CCCC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/>
                        <a:t>Cccc</a:t>
                      </a:r>
                      <a:r>
                        <a:rPr lang="en-US" altLang="ko-KR" sz="900" dirty="0" smtClean="0"/>
                        <a:t>==</a:t>
                      </a:r>
                      <a:endParaRPr lang="ko-KR" altLang="en-US" sz="900" dirty="0"/>
                    </a:p>
                  </a:txBody>
                  <a:tcPr/>
                </a:tc>
              </a:tr>
              <a:tr h="129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127189504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양</a:t>
                      </a:r>
                      <a:r>
                        <a:rPr lang="en-US" altLang="ko-KR" sz="900" dirty="0" smtClean="0"/>
                        <a:t>O</a:t>
                      </a:r>
                      <a:r>
                        <a:rPr lang="ko-KR" altLang="en-US" sz="900" dirty="0" smtClean="0"/>
                        <a:t>경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20170429 20:16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20170429 20:16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010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6CCC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CCCC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/>
                        <a:t>Cccc</a:t>
                      </a:r>
                      <a:r>
                        <a:rPr lang="en-US" altLang="ko-KR" sz="900" dirty="0" smtClean="0"/>
                        <a:t>==</a:t>
                      </a:r>
                      <a:endParaRPr lang="ko-KR" altLang="en-US" sz="9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 bwMode="gray">
          <a:xfrm>
            <a:off x="606458" y="1859513"/>
            <a:ext cx="1934274" cy="261012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buSzTx/>
              <a:buFontTx/>
              <a:buNone/>
            </a:pPr>
            <a:r>
              <a:rPr lang="en-US" altLang="ko-KR" sz="1200" b="1" kern="0" dirty="0" smtClean="0">
                <a:latin typeface="+mn-ea"/>
              </a:rPr>
              <a:t>[</a:t>
            </a:r>
            <a:r>
              <a:rPr lang="ko-KR" altLang="en-US" sz="1200" b="1" kern="0" dirty="0" smtClean="0">
                <a:latin typeface="+mn-ea"/>
              </a:rPr>
              <a:t>통합고객 마스터 데이터</a:t>
            </a:r>
            <a:r>
              <a:rPr lang="en-US" altLang="ko-KR" sz="1200" b="1" kern="0" dirty="0" smtClean="0">
                <a:latin typeface="+mn-ea"/>
              </a:rPr>
              <a:t>]</a:t>
            </a:r>
            <a:endParaRPr lang="ko-KR" altLang="en-US" sz="1200" b="1" kern="0" dirty="0" smtClean="0">
              <a:latin typeface="+mn-ea"/>
            </a:endParaRPr>
          </a:p>
        </p:txBody>
      </p:sp>
      <p:sp>
        <p:nvSpPr>
          <p:cNvPr id="8" name="Rounded Rectangle 7"/>
          <p:cNvSpPr/>
          <p:nvPr/>
        </p:nvSpPr>
        <p:spPr bwMode="gray">
          <a:xfrm>
            <a:off x="750569" y="4667824"/>
            <a:ext cx="1758431" cy="317978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altLang="ko-KR" sz="1200" b="1" kern="0" dirty="0">
                <a:latin typeface="+mn-ea"/>
              </a:rPr>
              <a:t>[</a:t>
            </a:r>
            <a:r>
              <a:rPr lang="ko-KR" altLang="en-US" sz="1200" b="1" kern="0" dirty="0">
                <a:latin typeface="+mn-ea"/>
              </a:rPr>
              <a:t>통합고객 추가정보 데이터</a:t>
            </a:r>
            <a:r>
              <a:rPr lang="en-US" altLang="ko-KR" sz="1200" b="1" kern="0" dirty="0">
                <a:latin typeface="+mn-ea"/>
              </a:rPr>
              <a:t>]</a:t>
            </a:r>
            <a:endParaRPr lang="ko-KR" altLang="en-US" sz="1200" b="1" kern="0" dirty="0">
              <a:latin typeface="+mn-ea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708893" y="5042306"/>
          <a:ext cx="3776055" cy="119500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967743"/>
                <a:gridCol w="720080"/>
                <a:gridCol w="1152128"/>
                <a:gridCol w="936104"/>
              </a:tblGrid>
              <a:tr h="2489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통합고객번호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경로구분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실명인증여부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실명인증일</a:t>
                      </a:r>
                      <a:endParaRPr lang="ko-KR" altLang="en-US" sz="900" dirty="0"/>
                    </a:p>
                  </a:txBody>
                  <a:tcPr/>
                </a:tc>
              </a:tr>
              <a:tr h="3983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127190491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006</a:t>
                      </a:r>
                    </a:p>
                    <a:p>
                      <a:pPr latinLnBrk="1"/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중략</a:t>
                      </a:r>
                      <a:r>
                        <a:rPr lang="en-US" altLang="ko-KR" sz="900" dirty="0" smtClean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Y</a:t>
                      </a:r>
                    </a:p>
                    <a:p>
                      <a:pPr latinLnBrk="1"/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중략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20170430</a:t>
                      </a:r>
                    </a:p>
                    <a:p>
                      <a:pPr latinLnBrk="1"/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중략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/>
                    </a:p>
                  </a:txBody>
                  <a:tcPr anchor="ctr"/>
                </a:tc>
              </a:tr>
              <a:tr h="5477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127190490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030</a:t>
                      </a:r>
                    </a:p>
                    <a:p>
                      <a:pPr latinLnBrk="1"/>
                      <a:r>
                        <a:rPr lang="en-US" altLang="ko-KR" sz="900" dirty="0" smtClean="0"/>
                        <a:t>006</a:t>
                      </a:r>
                    </a:p>
                    <a:p>
                      <a:pPr latinLnBrk="1"/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중략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Y</a:t>
                      </a:r>
                    </a:p>
                    <a:p>
                      <a:pPr latinLnBrk="1"/>
                      <a:r>
                        <a:rPr lang="en-US" altLang="ko-KR" sz="900" dirty="0" smtClean="0"/>
                        <a:t>Y</a:t>
                      </a:r>
                    </a:p>
                    <a:p>
                      <a:pPr latinLnBrk="1"/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중략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20170430</a:t>
                      </a:r>
                    </a:p>
                    <a:p>
                      <a:pPr latinLnBrk="1"/>
                      <a:r>
                        <a:rPr lang="en-US" altLang="ko-KR" sz="900" dirty="0" smtClean="0"/>
                        <a:t>20170501</a:t>
                      </a:r>
                    </a:p>
                    <a:p>
                      <a:pPr latinLnBrk="1"/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중략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 bwMode="gray">
          <a:xfrm>
            <a:off x="5457056" y="3861048"/>
            <a:ext cx="3589308" cy="197352"/>
          </a:xfrm>
          <a:prstGeom prst="rect">
            <a:avLst/>
          </a:prstGeom>
          <a:noFill/>
        </p:spPr>
        <p:txBody>
          <a:bodyPr vert="horz" wrap="square" lIns="72000" tIns="36000" rIns="72000" bIns="3600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900" b="1" dirty="0" smtClean="0">
                <a:latin typeface="+mn-ea"/>
                <a:cs typeface="Arial" charset="0"/>
              </a:rPr>
              <a:t>※ </a:t>
            </a:r>
            <a:r>
              <a:rPr lang="ko-KR" altLang="en-US" sz="900" b="1" dirty="0" smtClean="0">
                <a:latin typeface="+mn-ea"/>
                <a:cs typeface="Arial" charset="0"/>
              </a:rPr>
              <a:t>이름일부</a:t>
            </a:r>
            <a:r>
              <a:rPr lang="en-US" altLang="ko-KR" sz="900" b="1" dirty="0" smtClean="0">
                <a:latin typeface="+mn-ea"/>
                <a:cs typeface="Arial" charset="0"/>
              </a:rPr>
              <a:t>/</a:t>
            </a:r>
            <a:r>
              <a:rPr lang="ko-KR" altLang="en-US" sz="900" b="1" dirty="0" smtClean="0">
                <a:latin typeface="+mn-ea"/>
                <a:cs typeface="Arial" charset="0"/>
              </a:rPr>
              <a:t>휴대전호</a:t>
            </a:r>
            <a:r>
              <a:rPr lang="en-US" altLang="ko-KR" sz="900" b="1" dirty="0" smtClean="0">
                <a:latin typeface="+mn-ea"/>
                <a:cs typeface="Arial" charset="0"/>
              </a:rPr>
              <a:t>/CI</a:t>
            </a:r>
            <a:r>
              <a:rPr lang="ko-KR" altLang="en-US" sz="900" b="1" dirty="0" smtClean="0">
                <a:latin typeface="+mn-ea"/>
                <a:cs typeface="Arial" charset="0"/>
              </a:rPr>
              <a:t>번호는 민감정보이므로 임의값으로 치환함</a:t>
            </a:r>
          </a:p>
        </p:txBody>
      </p:sp>
      <p:cxnSp>
        <p:nvCxnSpPr>
          <p:cNvPr id="11" name="Elbow Connector 10"/>
          <p:cNvCxnSpPr>
            <a:stCxn id="13" idx="3"/>
          </p:cNvCxnSpPr>
          <p:nvPr/>
        </p:nvCxnSpPr>
        <p:spPr>
          <a:xfrm>
            <a:off x="7706505" y="1944614"/>
            <a:ext cx="289472" cy="464658"/>
          </a:xfrm>
          <a:prstGeom prst="bentConnector2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523652" y="4764473"/>
            <a:ext cx="961296" cy="216000"/>
          </a:xfrm>
          <a:prstGeom prst="rect">
            <a:avLst/>
          </a:prstGeom>
          <a:solidFill>
            <a:schemeClr val="accent2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b="1" dirty="0" smtClean="0">
                <a:solidFill>
                  <a:srgbClr val="000000"/>
                </a:solidFill>
                <a:latin typeface="+mn-ea"/>
              </a:rPr>
              <a:t>실명인증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061012" y="1836614"/>
            <a:ext cx="2645493" cy="216000"/>
          </a:xfrm>
          <a:prstGeom prst="rect">
            <a:avLst/>
          </a:prstGeom>
          <a:solidFill>
            <a:schemeClr val="accent2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b="1" dirty="0" smtClean="0">
                <a:solidFill>
                  <a:srgbClr val="000000"/>
                </a:solidFill>
                <a:latin typeface="+mn-ea"/>
              </a:rPr>
              <a:t>이름</a:t>
            </a:r>
            <a:r>
              <a:rPr lang="en-US" altLang="ko-KR" sz="1200" b="1" dirty="0" smtClean="0">
                <a:solidFill>
                  <a:srgbClr val="000000"/>
                </a:solidFill>
                <a:latin typeface="+mn-ea"/>
              </a:rPr>
              <a:t>+CI</a:t>
            </a:r>
            <a:r>
              <a:rPr lang="ko-KR" altLang="en-US" sz="1200" b="1" dirty="0" smtClean="0">
                <a:solidFill>
                  <a:srgbClr val="000000"/>
                </a:solidFill>
                <a:latin typeface="+mn-ea"/>
              </a:rPr>
              <a:t>번호</a:t>
            </a:r>
            <a:r>
              <a:rPr lang="en-US" altLang="ko-KR" sz="1200" b="1" dirty="0" smtClean="0">
                <a:solidFill>
                  <a:srgbClr val="000000"/>
                </a:solidFill>
                <a:latin typeface="+mn-ea"/>
              </a:rPr>
              <a:t>+</a:t>
            </a:r>
            <a:r>
              <a:rPr lang="ko-KR" altLang="en-US" sz="1200" b="1" dirty="0" smtClean="0">
                <a:solidFill>
                  <a:srgbClr val="000000"/>
                </a:solidFill>
                <a:latin typeface="+mn-ea"/>
              </a:rPr>
              <a:t>휴대전화 동일</a:t>
            </a:r>
          </a:p>
        </p:txBody>
      </p:sp>
      <p:sp>
        <p:nvSpPr>
          <p:cNvPr id="14" name="Rounded Rectangle 13"/>
          <p:cNvSpPr/>
          <p:nvPr/>
        </p:nvSpPr>
        <p:spPr bwMode="gray">
          <a:xfrm>
            <a:off x="5113204" y="4681193"/>
            <a:ext cx="1262642" cy="317978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altLang="ko-KR" sz="1200" b="1" kern="0" dirty="0">
                <a:latin typeface="+mn-ea"/>
              </a:rPr>
              <a:t>[</a:t>
            </a:r>
            <a:r>
              <a:rPr lang="ko-KR" altLang="en-US" sz="1200" b="1" kern="0" dirty="0">
                <a:latin typeface="+mn-ea"/>
              </a:rPr>
              <a:t>통합포인트</a:t>
            </a:r>
            <a:r>
              <a:rPr lang="en-US" altLang="ko-KR" sz="1200" b="1" kern="0" dirty="0">
                <a:latin typeface="+mn-ea"/>
              </a:rPr>
              <a:t>]</a:t>
            </a:r>
            <a:endParaRPr lang="ko-KR" altLang="en-US" sz="1200" b="1" kern="0" dirty="0">
              <a:latin typeface="+mn-ea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5257220" y="5040136"/>
          <a:ext cx="3708412" cy="119717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67047"/>
                <a:gridCol w="1305228"/>
                <a:gridCol w="1236137"/>
              </a:tblGrid>
              <a:tr h="2505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통합고객번호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통합잔여포인트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수정일</a:t>
                      </a:r>
                      <a:endParaRPr lang="ko-KR" altLang="en-US" sz="900" dirty="0"/>
                    </a:p>
                  </a:txBody>
                  <a:tcPr/>
                </a:tc>
              </a:tr>
              <a:tr h="2366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127190834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 smtClean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20170430</a:t>
                      </a:r>
                      <a:endParaRPr lang="ko-KR" altLang="en-US" sz="900" dirty="0"/>
                    </a:p>
                  </a:txBody>
                  <a:tcPr anchor="ctr"/>
                </a:tc>
              </a:tr>
              <a:tr h="2366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116169696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 smtClean="0"/>
                        <a:t>1,000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20150205</a:t>
                      </a:r>
                    </a:p>
                  </a:txBody>
                  <a:tcPr anchor="ctr"/>
                </a:tc>
              </a:tr>
              <a:tr h="2366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105010177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 smtClean="0"/>
                        <a:t>43,810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20130408</a:t>
                      </a:r>
                    </a:p>
                  </a:txBody>
                  <a:tcPr anchor="ctr"/>
                </a:tc>
              </a:tr>
              <a:tr h="2366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127189504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 smtClean="0"/>
                        <a:t>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20170429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7112159" y="4764473"/>
            <a:ext cx="1873289" cy="216000"/>
          </a:xfrm>
          <a:prstGeom prst="rect">
            <a:avLst/>
          </a:prstGeom>
          <a:solidFill>
            <a:schemeClr val="accent2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b="1" dirty="0" smtClean="0">
                <a:solidFill>
                  <a:srgbClr val="000000"/>
                </a:solidFill>
                <a:latin typeface="+mn-ea"/>
              </a:rPr>
              <a:t>동일인 포인트 존재 상이</a:t>
            </a:r>
          </a:p>
        </p:txBody>
      </p:sp>
      <p:sp>
        <p:nvSpPr>
          <p:cNvPr id="17" name="Rectangle 16"/>
          <p:cNvSpPr/>
          <p:nvPr/>
        </p:nvSpPr>
        <p:spPr bwMode="gray">
          <a:xfrm>
            <a:off x="668524" y="1571509"/>
            <a:ext cx="3816000" cy="252000"/>
          </a:xfrm>
          <a:prstGeom prst="rect">
            <a:avLst/>
          </a:prstGeom>
          <a:solidFill>
            <a:srgbClr val="002060"/>
          </a:solidFill>
          <a:ln w="9525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300" b="1" dirty="0">
                <a:solidFill>
                  <a:schemeClr val="tx2"/>
                </a:solidFill>
              </a:rPr>
              <a:t>고객 한명당 두개의 통합 고객번호 존재 </a:t>
            </a:r>
            <a:r>
              <a:rPr lang="en-US" altLang="ko-KR" sz="1300" b="1" dirty="0">
                <a:solidFill>
                  <a:schemeClr val="tx2"/>
                </a:solidFill>
              </a:rPr>
              <a:t>Case</a:t>
            </a:r>
            <a:endParaRPr lang="ko-KR" altLang="en-US" sz="1300" b="1" dirty="0">
              <a:solidFill>
                <a:schemeClr val="tx2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40532" y="2455151"/>
            <a:ext cx="1908479" cy="391485"/>
          </a:xfrm>
          <a:prstGeom prst="rect">
            <a:avLst/>
          </a:prstGeom>
          <a:noFill/>
          <a:ln w="25400">
            <a:solidFill>
              <a:srgbClr val="F04C3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60155" y="2924618"/>
            <a:ext cx="1889790" cy="391485"/>
          </a:xfrm>
          <a:prstGeom prst="rect">
            <a:avLst/>
          </a:prstGeom>
          <a:noFill/>
          <a:ln w="25400">
            <a:solidFill>
              <a:srgbClr val="F04C3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0155" y="3385395"/>
            <a:ext cx="1889790" cy="391485"/>
          </a:xfrm>
          <a:prstGeom prst="rect">
            <a:avLst/>
          </a:prstGeom>
          <a:noFill/>
          <a:ln w="25400">
            <a:solidFill>
              <a:srgbClr val="F04C3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1" name="Rectangle 20"/>
          <p:cNvSpPr/>
          <p:nvPr/>
        </p:nvSpPr>
        <p:spPr bwMode="gray">
          <a:xfrm>
            <a:off x="668524" y="4365132"/>
            <a:ext cx="3816000" cy="252000"/>
          </a:xfrm>
          <a:prstGeom prst="rect">
            <a:avLst/>
          </a:prstGeom>
          <a:solidFill>
            <a:srgbClr val="002060"/>
          </a:solidFill>
          <a:ln w="9525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300" b="1" dirty="0">
                <a:solidFill>
                  <a:schemeClr val="tx2"/>
                </a:solidFill>
              </a:rPr>
              <a:t>경로별 두개의 통합고객번호로 실명 인증된</a:t>
            </a:r>
            <a:r>
              <a:rPr lang="en-US" altLang="ko-KR" sz="1300" b="1" dirty="0">
                <a:solidFill>
                  <a:schemeClr val="tx2"/>
                </a:solidFill>
              </a:rPr>
              <a:t> Case</a:t>
            </a:r>
            <a:endParaRPr lang="ko-KR" altLang="en-US" sz="1300" b="1" dirty="0">
              <a:solidFill>
                <a:schemeClr val="tx2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2430171" y="5280677"/>
            <a:ext cx="398593" cy="1008112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7221559" y="5265204"/>
            <a:ext cx="529588" cy="508596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25" name="Elbow Connector 24"/>
          <p:cNvCxnSpPr>
            <a:stCxn id="16" idx="2"/>
            <a:endCxn id="24" idx="0"/>
          </p:cNvCxnSpPr>
          <p:nvPr/>
        </p:nvCxnSpPr>
        <p:spPr>
          <a:xfrm rot="5400000">
            <a:off x="7625214" y="4841613"/>
            <a:ext cx="284731" cy="562451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gray">
          <a:xfrm>
            <a:off x="5258086" y="4365132"/>
            <a:ext cx="3727362" cy="252000"/>
          </a:xfrm>
          <a:prstGeom prst="rect">
            <a:avLst/>
          </a:prstGeom>
          <a:solidFill>
            <a:srgbClr val="002060"/>
          </a:solidFill>
          <a:ln w="9525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300" b="1" dirty="0">
                <a:solidFill>
                  <a:schemeClr val="tx2"/>
                </a:solidFill>
              </a:rPr>
              <a:t>통합고객번호 별 통합잔여포인트 현황</a:t>
            </a:r>
          </a:p>
        </p:txBody>
      </p:sp>
      <p:cxnSp>
        <p:nvCxnSpPr>
          <p:cNvPr id="29" name="Elbow Connector 28"/>
          <p:cNvCxnSpPr>
            <a:stCxn id="12" idx="1"/>
            <a:endCxn id="22" idx="0"/>
          </p:cNvCxnSpPr>
          <p:nvPr/>
        </p:nvCxnSpPr>
        <p:spPr>
          <a:xfrm rot="10800000" flipV="1">
            <a:off x="2629468" y="4872473"/>
            <a:ext cx="894184" cy="408204"/>
          </a:xfrm>
          <a:prstGeom prst="bentConnector2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7221559" y="5755203"/>
            <a:ext cx="529588" cy="508596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8" name="Action Button: Return 27">
            <a:hlinkClick r:id="rId3" action="ppaction://hlinksldjump" highlightClick="1"/>
          </p:cNvPr>
          <p:cNvSpPr/>
          <p:nvPr/>
        </p:nvSpPr>
        <p:spPr>
          <a:xfrm>
            <a:off x="9287995" y="185460"/>
            <a:ext cx="417533" cy="399224"/>
          </a:xfrm>
          <a:prstGeom prst="actionButtonReturn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51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[Back Up] </a:t>
            </a:r>
            <a:r>
              <a:rPr lang="ko-KR" altLang="en-US" dirty="0">
                <a:latin typeface="+mn-ea"/>
              </a:rPr>
              <a:t>고객 데이터 분석 </a:t>
            </a:r>
            <a:r>
              <a:rPr lang="en-US" altLang="ko-KR" dirty="0">
                <a:latin typeface="+mn-ea"/>
              </a:rPr>
              <a:t>– </a:t>
            </a:r>
            <a:r>
              <a:rPr lang="ko-KR" altLang="en-US" dirty="0" smtClean="0">
                <a:latin typeface="+mn-ea"/>
                <a:ea typeface="+mn-ea"/>
              </a:rPr>
              <a:t>고객 </a:t>
            </a:r>
            <a:r>
              <a:rPr lang="ko-KR" altLang="en-US" dirty="0" smtClean="0">
                <a:latin typeface="+mn-ea"/>
                <a:ea typeface="+mn-ea"/>
              </a:rPr>
              <a:t>주소 데이터 이슈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>
                <a:latin typeface="+mn-ea"/>
                <a:ea typeface="+mn-ea"/>
              </a:rPr>
              <a:t>채널</a:t>
            </a:r>
            <a:r>
              <a:rPr lang="en-US" altLang="ko-KR" dirty="0" smtClean="0">
                <a:latin typeface="+mn-ea"/>
                <a:ea typeface="+mn-ea"/>
              </a:rPr>
              <a:t>(</a:t>
            </a:r>
            <a:r>
              <a:rPr lang="ko-KR" altLang="en-US" dirty="0" smtClean="0">
                <a:latin typeface="+mn-ea"/>
                <a:ea typeface="+mn-ea"/>
              </a:rPr>
              <a:t>경로</a:t>
            </a:r>
            <a:r>
              <a:rPr lang="en-US" altLang="ko-KR" dirty="0" smtClean="0">
                <a:latin typeface="+mn-ea"/>
                <a:ea typeface="+mn-ea"/>
              </a:rPr>
              <a:t>)DB</a:t>
            </a:r>
            <a:r>
              <a:rPr lang="ko-KR" altLang="en-US" dirty="0" smtClean="0">
                <a:latin typeface="+mn-ea"/>
                <a:ea typeface="+mn-ea"/>
              </a:rPr>
              <a:t>는 정제솔루션을 통해 관리되고 있으나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통합 고객 </a:t>
            </a:r>
            <a:r>
              <a:rPr lang="en-US" altLang="ko-KR" dirty="0" smtClean="0">
                <a:latin typeface="+mn-ea"/>
                <a:ea typeface="+mn-ea"/>
              </a:rPr>
              <a:t>DB</a:t>
            </a:r>
            <a:r>
              <a:rPr lang="ko-KR" altLang="en-US" dirty="0" smtClean="0">
                <a:latin typeface="+mn-ea"/>
                <a:ea typeface="+mn-ea"/>
              </a:rPr>
              <a:t>의 주소 데이터는 신</a:t>
            </a:r>
            <a:r>
              <a:rPr lang="en-US" altLang="ko-KR" dirty="0" smtClean="0">
                <a:latin typeface="+mn-ea"/>
                <a:ea typeface="+mn-ea"/>
              </a:rPr>
              <a:t>/</a:t>
            </a:r>
            <a:r>
              <a:rPr lang="ko-KR" altLang="en-US" dirty="0" smtClean="0">
                <a:latin typeface="+mn-ea"/>
                <a:ea typeface="+mn-ea"/>
              </a:rPr>
              <a:t>구 주소의 혼합 등 이슈로 활용에 제약이 있음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5" name="Right Arrow 4"/>
          <p:cNvSpPr/>
          <p:nvPr/>
        </p:nvSpPr>
        <p:spPr bwMode="gray">
          <a:xfrm>
            <a:off x="5925108" y="2564904"/>
            <a:ext cx="172777" cy="3514057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bg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SzTx/>
              <a:buFontTx/>
              <a:buNone/>
            </a:pPr>
            <a:endParaRPr lang="ko-KR" altLang="en-US" sz="1200" kern="0" dirty="0" smtClean="0">
              <a:solidFill>
                <a:srgbClr val="000000"/>
              </a:solidFill>
              <a:latin typeface="+mn-ea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320872" y="3901644"/>
          <a:ext cx="5488302" cy="101336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80000"/>
                <a:gridCol w="484046"/>
                <a:gridCol w="504056"/>
                <a:gridCol w="1800200"/>
                <a:gridCol w="1620000"/>
              </a:tblGrid>
              <a:tr h="28184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통합고객번호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ZIP1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ZIP2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ADDR1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ADDR2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409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110920016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033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서울 은평구 갈현동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12-49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마로니에 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219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105624216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033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서울 은평구 갈현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동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12-438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번지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219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121169971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033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서울 은평구 갈현로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47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길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33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지층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갈현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12-264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번지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320873" y="2223217"/>
          <a:ext cx="5488302" cy="124178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80000"/>
                <a:gridCol w="484046"/>
                <a:gridCol w="504056"/>
                <a:gridCol w="1800200"/>
                <a:gridCol w="1620000"/>
              </a:tblGrid>
              <a:tr h="28184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통합고객번호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ZIP1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ZIP2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ADDR1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ADDR2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818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126473908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087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서울 관악구 청림동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관악로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38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길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9-3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818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110583134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072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91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서울 영등포구 영등포로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106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102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2109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호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당산동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가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16-1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번지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818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105339774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042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서울 영등포구 당산동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가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영등포유통상가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라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43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호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 bwMode="gray">
          <a:xfrm>
            <a:off x="307683" y="1906227"/>
            <a:ext cx="4001350" cy="252000"/>
          </a:xfrm>
          <a:prstGeom prst="rect">
            <a:avLst/>
          </a:prstGeom>
          <a:solidFill>
            <a:srgbClr val="002060"/>
          </a:solidFill>
          <a:ln w="9525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300" b="1" dirty="0">
                <a:solidFill>
                  <a:schemeClr val="tx2"/>
                </a:solidFill>
              </a:rPr>
              <a:t>신주소와 구주소 체계가 혼재되어 있는 데이터</a:t>
            </a:r>
          </a:p>
        </p:txBody>
      </p:sp>
      <p:sp>
        <p:nvSpPr>
          <p:cNvPr id="12" name="Rectangle 11"/>
          <p:cNvSpPr/>
          <p:nvPr/>
        </p:nvSpPr>
        <p:spPr bwMode="gray">
          <a:xfrm>
            <a:off x="307683" y="3598387"/>
            <a:ext cx="4001350" cy="252000"/>
          </a:xfrm>
          <a:prstGeom prst="rect">
            <a:avLst/>
          </a:prstGeom>
          <a:solidFill>
            <a:srgbClr val="002060"/>
          </a:solidFill>
          <a:ln w="9525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300" b="1" dirty="0">
                <a:solidFill>
                  <a:schemeClr val="tx2"/>
                </a:solidFill>
              </a:rPr>
              <a:t>일관성 없는 주소 표기 형식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326571" y="5367959"/>
          <a:ext cx="5488302" cy="107432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80000"/>
                <a:gridCol w="484046"/>
                <a:gridCol w="504056"/>
                <a:gridCol w="1800200"/>
                <a:gridCol w="1620000"/>
              </a:tblGrid>
              <a:tr h="28184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통합고객번호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ZIP1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ZIP2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ADDR1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ADDR2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409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126279814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464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870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경기도 광주군 실촌면 만선리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73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번지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219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122242132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704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788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대구광역시 달서구 진천동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559-2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번지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 bwMode="gray">
          <a:xfrm>
            <a:off x="307683" y="5059841"/>
            <a:ext cx="4001350" cy="252000"/>
          </a:xfrm>
          <a:prstGeom prst="rect">
            <a:avLst/>
          </a:prstGeom>
          <a:solidFill>
            <a:srgbClr val="002060"/>
          </a:solidFill>
          <a:ln w="9525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300" b="1" dirty="0">
                <a:solidFill>
                  <a:schemeClr val="tx2"/>
                </a:solidFill>
              </a:rPr>
              <a:t>우편주소와 상세주소를 같이 보유하고 있는 데이터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344488" y="1772816"/>
            <a:ext cx="9289032" cy="0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2831807" y="1456541"/>
            <a:ext cx="4314395" cy="270504"/>
          </a:xfrm>
          <a:prstGeom prst="roundRect">
            <a:avLst>
              <a:gd name="adj" fmla="val 35460"/>
            </a:avLst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400" b="1" dirty="0" smtClean="0">
                <a:solidFill>
                  <a:srgbClr val="000000"/>
                </a:solidFill>
                <a:latin typeface="+mn-ea"/>
              </a:rPr>
              <a:t>통합고객 </a:t>
            </a:r>
            <a:r>
              <a:rPr lang="en-US" altLang="ko-KR" sz="1400" b="1" dirty="0" smtClean="0">
                <a:solidFill>
                  <a:srgbClr val="000000"/>
                </a:solidFill>
                <a:latin typeface="+mn-ea"/>
              </a:rPr>
              <a:t>DB </a:t>
            </a:r>
            <a:r>
              <a:rPr lang="ko-KR" altLang="en-US" sz="1400" b="1" dirty="0" smtClean="0">
                <a:solidFill>
                  <a:srgbClr val="000000"/>
                </a:solidFill>
                <a:latin typeface="+mn-ea"/>
              </a:rPr>
              <a:t>주소 데이터 현황</a:t>
            </a:r>
          </a:p>
        </p:txBody>
      </p:sp>
      <p:sp>
        <p:nvSpPr>
          <p:cNvPr id="17" name="Rectangle 64"/>
          <p:cNvSpPr>
            <a:spLocks noChangeArrowheads="1"/>
          </p:cNvSpPr>
          <p:nvPr/>
        </p:nvSpPr>
        <p:spPr bwMode="auto">
          <a:xfrm>
            <a:off x="6310077" y="4185084"/>
            <a:ext cx="3298308" cy="346825"/>
          </a:xfrm>
          <a:prstGeom prst="rect">
            <a:avLst/>
          </a:prstGeom>
          <a:solidFill>
            <a:srgbClr val="0070C0"/>
          </a:solidFill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lIns="72000" tIns="0" rIns="72000" bIns="0" rtlCol="0" anchor="ctr"/>
          <a:lstStyle/>
          <a:p>
            <a:pPr algn="ctr" eaLnBrk="0"/>
            <a:r>
              <a:rPr lang="ko-KR" altLang="en-US" sz="1400" b="1" kern="0" dirty="0" smtClean="0">
                <a:solidFill>
                  <a:schemeClr val="tx2"/>
                </a:solidFill>
                <a:latin typeface="+mn-ea"/>
                <a:cs typeface="Arial" panose="020B0604020202020204" pitchFamily="34" charset="0"/>
              </a:rPr>
              <a:t>시사점</a:t>
            </a:r>
            <a:endParaRPr lang="ko-KR" altLang="en-US" sz="1400" b="1" kern="0" dirty="0">
              <a:solidFill>
                <a:schemeClr val="tx2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7124593" y="3825044"/>
            <a:ext cx="1669276" cy="277787"/>
          </a:xfrm>
          <a:prstGeom prst="downArrow">
            <a:avLst>
              <a:gd name="adj1" fmla="val 58107"/>
              <a:gd name="adj2" fmla="val 50000"/>
            </a:avLst>
          </a:prstGeom>
          <a:solidFill>
            <a:schemeClr val="bg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6310077" y="1934733"/>
            <a:ext cx="3298308" cy="346825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27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miter lim="800000"/>
          </a:ln>
          <a:effectLst/>
        </p:spPr>
        <p:txBody>
          <a:bodyPr lIns="72000" tIns="0" rIns="72000" bIns="0" rtlCol="0" anchor="ctr"/>
          <a:lstStyle/>
          <a:p>
            <a:pPr algn="ctr" eaLnBrk="0"/>
            <a:r>
              <a:rPr lang="ko-KR" altLang="en-US" sz="1400" b="1" kern="0" dirty="0" smtClean="0">
                <a:latin typeface="+mn-ea"/>
                <a:cs typeface="Arial" panose="020B0604020202020204" pitchFamily="34" charset="0"/>
              </a:rPr>
              <a:t>이슈</a:t>
            </a:r>
            <a:endParaRPr lang="ko-KR" altLang="en-US" sz="1400" b="1" kern="0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 bwMode="gray">
          <a:xfrm>
            <a:off x="6353051" y="2306431"/>
            <a:ext cx="3251229" cy="1482609"/>
          </a:xfrm>
          <a:prstGeom prst="rect">
            <a:avLst/>
          </a:prstGeom>
          <a:noFill/>
          <a:ln w="9525">
            <a:noFill/>
            <a:prstDash val="dash"/>
          </a:ln>
        </p:spPr>
        <p:txBody>
          <a:bodyPr vert="horz" wrap="square" lIns="72000" tIns="36000" rIns="72000" bIns="36000" rtlCol="0" anchor="ctr">
            <a:noAutofit/>
          </a:bodyPr>
          <a:lstStyle/>
          <a:p>
            <a:pPr marL="171450" lvl="1" indent="-171450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>채널</a:t>
            </a:r>
            <a:r>
              <a:rPr lang="en-US" altLang="ko-KR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>(</a:t>
            </a: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>경로</a:t>
            </a:r>
            <a:r>
              <a:rPr lang="en-US" altLang="ko-KR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>) </a:t>
            </a: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>주소 변경 </a:t>
            </a:r>
            <a:r>
              <a:rPr lang="en-US" altLang="ko-KR" sz="1400" b="1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 </a:t>
            </a: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통합고객 주소 </a:t>
            </a:r>
            <a:r>
              <a:rPr lang="en-US" altLang="ko-KR" sz="1400" b="1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Sync </a:t>
            </a: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가 </a:t>
            </a:r>
            <a:r>
              <a:rPr lang="ko-KR" altLang="en-US" sz="1400" b="1" dirty="0" err="1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안되는</a:t>
            </a: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 일부 사례 발생</a:t>
            </a:r>
            <a:endParaRPr lang="en-US" altLang="ko-KR" sz="1400" b="1" dirty="0">
              <a:solidFill>
                <a:prstClr val="black"/>
              </a:solidFill>
              <a:latin typeface="+mn-ea"/>
              <a:cs typeface="Arial" charset="0"/>
              <a:sym typeface="Wingdings" panose="05000000000000000000" pitchFamily="2" charset="2"/>
            </a:endParaRPr>
          </a:p>
          <a:p>
            <a:pPr marL="180975" lvl="1" indent="-95250">
              <a:spcAft>
                <a:spcPts val="200"/>
              </a:spcAft>
              <a:buFont typeface="맑은 고딕" panose="020B0503020000020004" pitchFamily="50" charset="-127"/>
              <a:buChar char="-"/>
              <a:tabLst>
                <a:tab pos="0" algn="l"/>
              </a:tabLst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백화점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(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헤라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)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경로에 일부 발생</a:t>
            </a:r>
            <a:endParaRPr lang="en-US" altLang="ko-KR" sz="1200" dirty="0">
              <a:solidFill>
                <a:prstClr val="black"/>
              </a:solidFill>
              <a:latin typeface="+mn-ea"/>
              <a:cs typeface="Arial" charset="0"/>
            </a:endParaRPr>
          </a:p>
          <a:p>
            <a:pPr marL="180975" lvl="1" indent="-180975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>통합고객 </a:t>
            </a:r>
            <a:r>
              <a:rPr lang="en-US" altLang="ko-KR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>DB</a:t>
            </a: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>의 주소 활용 </a:t>
            </a:r>
            <a:r>
              <a:rPr lang="en-US" altLang="ko-KR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>Needs</a:t>
            </a: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>는 없음 </a:t>
            </a:r>
            <a:endParaRPr lang="en-US" altLang="ko-KR" sz="1400" b="1" dirty="0" smtClean="0">
              <a:solidFill>
                <a:prstClr val="black"/>
              </a:solidFill>
              <a:latin typeface="+mn-ea"/>
              <a:cs typeface="Arial" charset="0"/>
            </a:endParaRPr>
          </a:p>
          <a:p>
            <a:pPr marL="180975" lvl="1" indent="-95250">
              <a:spcAft>
                <a:spcPts val="200"/>
              </a:spcAft>
              <a:buFont typeface="맑은 고딕" panose="020B0503020000020004" pitchFamily="50" charset="-127"/>
              <a:buChar char="-"/>
              <a:tabLst>
                <a:tab pos="0" algn="l"/>
              </a:tabLst>
            </a:pPr>
            <a:r>
              <a:rPr lang="ko-KR" altLang="en-US" sz="1200" dirty="0">
                <a:solidFill>
                  <a:prstClr val="black"/>
                </a:solidFill>
                <a:latin typeface="+mn-ea"/>
                <a:cs typeface="Arial" charset="0"/>
              </a:rPr>
              <a:t>채널</a:t>
            </a:r>
            <a:r>
              <a:rPr lang="en-US" altLang="ko-KR" sz="1200" dirty="0">
                <a:solidFill>
                  <a:prstClr val="black"/>
                </a:solidFill>
                <a:latin typeface="+mn-ea"/>
                <a:cs typeface="Arial" charset="0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+mn-ea"/>
                <a:cs typeface="Arial" charset="0"/>
              </a:rPr>
              <a:t>경로</a:t>
            </a:r>
            <a:r>
              <a:rPr lang="en-US" altLang="ko-KR" sz="1200" dirty="0">
                <a:solidFill>
                  <a:prstClr val="black"/>
                </a:solidFill>
                <a:latin typeface="+mn-ea"/>
                <a:cs typeface="Arial" charset="0"/>
              </a:rPr>
              <a:t>) 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DB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주소 우선 활용</a:t>
            </a:r>
            <a:endParaRPr lang="en-US" altLang="ko-KR" sz="1200" dirty="0">
              <a:solidFill>
                <a:prstClr val="black"/>
              </a:solidFill>
              <a:latin typeface="+mn-ea"/>
              <a:cs typeface="Arial" charset="0"/>
            </a:endParaRPr>
          </a:p>
        </p:txBody>
      </p:sp>
      <p:sp>
        <p:nvSpPr>
          <p:cNvPr id="21" name="TextBox 20"/>
          <p:cNvSpPr txBox="1"/>
          <p:nvPr/>
        </p:nvSpPr>
        <p:spPr bwMode="gray">
          <a:xfrm>
            <a:off x="6353051" y="4555757"/>
            <a:ext cx="3251229" cy="1759775"/>
          </a:xfrm>
          <a:prstGeom prst="rect">
            <a:avLst/>
          </a:prstGeom>
          <a:noFill/>
          <a:ln w="9525">
            <a:noFill/>
            <a:prstDash val="dash"/>
          </a:ln>
        </p:spPr>
        <p:txBody>
          <a:bodyPr vert="horz" wrap="square" lIns="72000" tIns="36000" rIns="72000" bIns="36000" rtlCol="0" anchor="ctr">
            <a:noAutofit/>
          </a:bodyPr>
          <a:lstStyle>
            <a:defPPr>
              <a:defRPr lang="en-US"/>
            </a:defPPr>
            <a:lvl2pPr marL="171450" lvl="1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b="1">
                <a:solidFill>
                  <a:prstClr val="black"/>
                </a:solidFill>
                <a:latin typeface="+mn-ea"/>
                <a:cs typeface="Arial" charset="0"/>
              </a:defRPr>
            </a:lvl2pPr>
          </a:lstStyle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ko-KR" altLang="en-US" dirty="0" smtClean="0"/>
              <a:t>주소 정보 </a:t>
            </a:r>
            <a:r>
              <a:rPr lang="en-US" altLang="ko-KR" dirty="0" smtClean="0"/>
              <a:t>Sync </a:t>
            </a:r>
            <a:r>
              <a:rPr lang="ko-KR" altLang="en-US" dirty="0" smtClean="0"/>
              <a:t>미흡 요인 파악 및 관련 개선 주체 정의</a:t>
            </a:r>
            <a:endParaRPr lang="en-US" altLang="ko-KR" dirty="0" smtClean="0"/>
          </a:p>
          <a:p>
            <a:pPr marL="180975" lvl="1" indent="-95250">
              <a:spcBef>
                <a:spcPts val="0"/>
              </a:spcBef>
              <a:spcAft>
                <a:spcPts val="200"/>
              </a:spcAft>
              <a:buFont typeface="맑은 고딕" panose="020B0503020000020004" pitchFamily="50" charset="-127"/>
              <a:buChar char="-"/>
              <a:tabLst>
                <a:tab pos="0" algn="l"/>
              </a:tabLst>
            </a:pPr>
            <a:r>
              <a:rPr lang="ko-KR" altLang="en-US" sz="1200" b="0" dirty="0" smtClean="0"/>
              <a:t>가입</a:t>
            </a:r>
            <a:r>
              <a:rPr lang="en-US" altLang="ko-KR" sz="1200" b="0" dirty="0" smtClean="0"/>
              <a:t>/</a:t>
            </a:r>
            <a:r>
              <a:rPr lang="ko-KR" altLang="en-US" sz="1200" b="0" dirty="0" smtClean="0"/>
              <a:t>주소변경 관련 프로세스 정비 필요</a:t>
            </a:r>
            <a:endParaRPr lang="en-US" altLang="ko-KR" sz="1200" b="0" dirty="0" smtClean="0"/>
          </a:p>
          <a:p>
            <a:pPr marL="180975" lvl="1" indent="-95250">
              <a:spcBef>
                <a:spcPts val="0"/>
              </a:spcBef>
              <a:spcAft>
                <a:spcPts val="200"/>
              </a:spcAft>
              <a:buFont typeface="맑은 고딕" panose="020B0503020000020004" pitchFamily="50" charset="-127"/>
              <a:buChar char="-"/>
              <a:tabLst>
                <a:tab pos="0" algn="l"/>
              </a:tabLst>
            </a:pPr>
            <a:r>
              <a:rPr lang="ko-KR" altLang="en-US" sz="1200" b="0" dirty="0" smtClean="0"/>
              <a:t>제휴 등 외부 연계 시</a:t>
            </a:r>
            <a:r>
              <a:rPr lang="en-US" altLang="ko-KR" sz="1200" b="0" dirty="0" smtClean="0"/>
              <a:t>, </a:t>
            </a:r>
            <a:r>
              <a:rPr lang="ko-KR" altLang="en-US" sz="1200" b="0" dirty="0" smtClean="0"/>
              <a:t>데이터 관리 누락요소 개선 필요</a:t>
            </a:r>
            <a:endParaRPr lang="en-US" altLang="ko-KR" sz="1200" b="0" dirty="0"/>
          </a:p>
          <a:p>
            <a:pPr marL="180975" lvl="1" indent="-179388">
              <a:spcBef>
                <a:spcPts val="0"/>
              </a:spcBef>
              <a:spcAft>
                <a:spcPts val="200"/>
              </a:spcAft>
              <a:tabLst>
                <a:tab pos="0" algn="l"/>
              </a:tabLst>
            </a:pPr>
            <a:r>
              <a:rPr lang="ko-KR" altLang="en-US" dirty="0" smtClean="0"/>
              <a:t>가입 프로세스에 대한 표준화 검토</a:t>
            </a:r>
            <a:endParaRPr lang="en-US" altLang="ko-KR" dirty="0"/>
          </a:p>
        </p:txBody>
      </p:sp>
      <p:sp>
        <p:nvSpPr>
          <p:cNvPr id="22" name="Rectangle 21"/>
          <p:cNvSpPr/>
          <p:nvPr/>
        </p:nvSpPr>
        <p:spPr>
          <a:xfrm>
            <a:off x="2452317" y="5677661"/>
            <a:ext cx="3303131" cy="355895"/>
          </a:xfrm>
          <a:prstGeom prst="rect">
            <a:avLst/>
          </a:prstGeom>
          <a:noFill/>
          <a:ln w="25400">
            <a:solidFill>
              <a:srgbClr val="F04C3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314799" y="4111662"/>
            <a:ext cx="1918121" cy="843975"/>
          </a:xfrm>
          <a:prstGeom prst="rect">
            <a:avLst/>
          </a:prstGeom>
          <a:noFill/>
          <a:ln w="25400">
            <a:solidFill>
              <a:srgbClr val="F04C3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393936" y="2551389"/>
            <a:ext cx="3425310" cy="843975"/>
          </a:xfrm>
          <a:prstGeom prst="rect">
            <a:avLst/>
          </a:prstGeom>
          <a:noFill/>
          <a:ln w="25400">
            <a:solidFill>
              <a:srgbClr val="F04C3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5" name="Action Button: Return 24">
            <a:hlinkClick r:id="rId2" action="ppaction://hlinksldjump" highlightClick="1"/>
          </p:cNvPr>
          <p:cNvSpPr/>
          <p:nvPr/>
        </p:nvSpPr>
        <p:spPr>
          <a:xfrm>
            <a:off x="9287995" y="185460"/>
            <a:ext cx="417533" cy="399224"/>
          </a:xfrm>
          <a:prstGeom prst="actionButtonReturn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08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[Back Up] </a:t>
            </a:r>
            <a:r>
              <a:rPr lang="ko-KR" altLang="en-US" dirty="0">
                <a:latin typeface="+mn-ea"/>
              </a:rPr>
              <a:t>고객 데이터 분석 </a:t>
            </a:r>
            <a:r>
              <a:rPr lang="en-US" altLang="ko-KR" dirty="0">
                <a:latin typeface="+mn-ea"/>
              </a:rPr>
              <a:t>– </a:t>
            </a:r>
            <a:r>
              <a:rPr lang="ko-KR" altLang="en-US" dirty="0" smtClean="0">
                <a:latin typeface="+mn-ea"/>
              </a:rPr>
              <a:t>분석을 </a:t>
            </a:r>
            <a:r>
              <a:rPr lang="ko-KR" altLang="en-US" dirty="0" smtClean="0">
                <a:latin typeface="+mn-ea"/>
              </a:rPr>
              <a:t>위한 </a:t>
            </a:r>
            <a:r>
              <a:rPr lang="en-US" altLang="ko-KR" dirty="0" smtClean="0">
                <a:latin typeface="+mn-ea"/>
              </a:rPr>
              <a:t>ODS </a:t>
            </a:r>
            <a:r>
              <a:rPr lang="ko-KR" altLang="en-US" dirty="0" smtClean="0">
                <a:latin typeface="+mn-ea"/>
              </a:rPr>
              <a:t>데이터 이관 이슈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ODS</a:t>
            </a:r>
            <a:r>
              <a:rPr lang="ko-KR" altLang="en-US" dirty="0" smtClean="0"/>
              <a:t>로 고객데이터를 이관하는 과정에 있어 수정일 반영이 안되어 데이터 이관 시 실제 이관 누락 사례가 발생 </a:t>
            </a:r>
            <a:r>
              <a:rPr lang="en-US" altLang="ko-KR" dirty="0" smtClean="0">
                <a:sym typeface="Wingdings" panose="05000000000000000000" pitchFamily="2" charset="2"/>
              </a:rPr>
              <a:t> PRISM </a:t>
            </a:r>
            <a:r>
              <a:rPr lang="ko-KR" altLang="en-US" dirty="0" smtClean="0">
                <a:sym typeface="Wingdings" panose="05000000000000000000" pitchFamily="2" charset="2"/>
              </a:rPr>
              <a:t>상에서 고객 데이터 분석 시 최신성에 문제가 발생하고 있음</a:t>
            </a:r>
            <a:endParaRPr lang="ko-KR" alt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44488" y="1772816"/>
            <a:ext cx="9289032" cy="0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2831807" y="1456541"/>
            <a:ext cx="4314395" cy="270504"/>
          </a:xfrm>
          <a:prstGeom prst="roundRect">
            <a:avLst>
              <a:gd name="adj" fmla="val 35460"/>
            </a:avLst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400" b="1" dirty="0" smtClean="0">
                <a:solidFill>
                  <a:srgbClr val="000000"/>
                </a:solidFill>
                <a:latin typeface="+mn-ea"/>
              </a:rPr>
              <a:t>통합고객 </a:t>
            </a:r>
            <a:r>
              <a:rPr lang="en-US" altLang="ko-KR" sz="1400" b="1" dirty="0" smtClean="0">
                <a:solidFill>
                  <a:srgbClr val="000000"/>
                </a:solidFill>
                <a:latin typeface="+mn-ea"/>
              </a:rPr>
              <a:t>Data</a:t>
            </a:r>
            <a:r>
              <a:rPr lang="ko-KR" altLang="en-US" sz="1400" b="1" dirty="0" smtClean="0">
                <a:solidFill>
                  <a:srgbClr val="000000"/>
                </a:solidFill>
                <a:latin typeface="+mn-ea"/>
              </a:rPr>
              <a:t>의 </a:t>
            </a:r>
            <a:r>
              <a:rPr lang="en-US" altLang="ko-KR" sz="1400" b="1" dirty="0" smtClean="0">
                <a:solidFill>
                  <a:srgbClr val="000000"/>
                </a:solidFill>
                <a:latin typeface="+mn-ea"/>
              </a:rPr>
              <a:t>PRISM </a:t>
            </a:r>
            <a:r>
              <a:rPr lang="ko-KR" altLang="en-US" sz="1400" b="1" dirty="0" smtClean="0">
                <a:solidFill>
                  <a:srgbClr val="000000"/>
                </a:solidFill>
                <a:latin typeface="+mn-ea"/>
              </a:rPr>
              <a:t>이관</a:t>
            </a:r>
          </a:p>
        </p:txBody>
      </p:sp>
      <p:sp>
        <p:nvSpPr>
          <p:cNvPr id="6" name="Rectangle 5"/>
          <p:cNvSpPr/>
          <p:nvPr/>
        </p:nvSpPr>
        <p:spPr bwMode="gray">
          <a:xfrm>
            <a:off x="327390" y="1916860"/>
            <a:ext cx="4841634" cy="252000"/>
          </a:xfrm>
          <a:prstGeom prst="rect">
            <a:avLst/>
          </a:prstGeom>
          <a:solidFill>
            <a:srgbClr val="002060"/>
          </a:solidFill>
          <a:ln w="9525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300" b="1" dirty="0">
                <a:solidFill>
                  <a:schemeClr val="tx2"/>
                </a:solidFill>
              </a:rPr>
              <a:t>통합고객 </a:t>
            </a:r>
            <a:r>
              <a:rPr lang="en-US" altLang="ko-KR" sz="1300" b="1" dirty="0">
                <a:solidFill>
                  <a:schemeClr val="tx2"/>
                </a:solidFill>
              </a:rPr>
              <a:t>Data </a:t>
            </a:r>
            <a:r>
              <a:rPr lang="en-US" altLang="ko-KR" sz="1300" b="1" dirty="0">
                <a:solidFill>
                  <a:schemeClr val="tx2"/>
                </a:solidFill>
                <a:sym typeface="Wingdings" panose="05000000000000000000" pitchFamily="2" charset="2"/>
              </a:rPr>
              <a:t> PRISM (ODS) </a:t>
            </a:r>
            <a:r>
              <a:rPr lang="ko-KR" altLang="en-US" sz="1300" b="1" dirty="0">
                <a:solidFill>
                  <a:schemeClr val="tx2"/>
                </a:solidFill>
                <a:sym typeface="Wingdings" panose="05000000000000000000" pitchFamily="2" charset="2"/>
              </a:rPr>
              <a:t>이관 배치 방식</a:t>
            </a:r>
            <a:endParaRPr lang="ko-KR" altLang="en-US" sz="1300" b="1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 bwMode="gray">
          <a:xfrm>
            <a:off x="1064568" y="2492896"/>
            <a:ext cx="1257651" cy="711199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vert="horz" wrap="square" lIns="72000" tIns="36000" rIns="72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altLang="ko-KR" sz="1300" dirty="0" smtClean="0">
                <a:solidFill>
                  <a:prstClr val="black"/>
                </a:solidFill>
                <a:latin typeface="+mn-ea"/>
                <a:cs typeface="Arial" charset="0"/>
              </a:rPr>
              <a:t>Legacy Sales</a:t>
            </a:r>
            <a:br>
              <a:rPr lang="en-US" altLang="ko-KR" sz="1300" dirty="0" smtClean="0">
                <a:solidFill>
                  <a:prstClr val="black"/>
                </a:solidFill>
                <a:latin typeface="+mn-ea"/>
                <a:cs typeface="Arial" charset="0"/>
              </a:rPr>
            </a:br>
            <a:r>
              <a:rPr lang="en-US" altLang="ko-KR" sz="1300" dirty="0" smtClean="0">
                <a:solidFill>
                  <a:prstClr val="black"/>
                </a:solidFill>
                <a:latin typeface="+mn-ea"/>
                <a:cs typeface="Arial" charset="0"/>
              </a:rPr>
              <a:t>(</a:t>
            </a:r>
            <a:r>
              <a:rPr lang="ko-KR" altLang="en-US" sz="1300" dirty="0" smtClean="0">
                <a:solidFill>
                  <a:prstClr val="black"/>
                </a:solidFill>
                <a:latin typeface="+mn-ea"/>
                <a:cs typeface="Arial" charset="0"/>
              </a:rPr>
              <a:t>통합</a:t>
            </a:r>
            <a:r>
              <a:rPr lang="ko-KR" altLang="en-US" sz="1300" dirty="0">
                <a:solidFill>
                  <a:prstClr val="black"/>
                </a:solidFill>
                <a:latin typeface="+mn-ea"/>
                <a:cs typeface="Arial" charset="0"/>
              </a:rPr>
              <a:t>고</a:t>
            </a:r>
            <a:r>
              <a:rPr lang="ko-KR" altLang="en-US" sz="1300" dirty="0" smtClean="0">
                <a:solidFill>
                  <a:prstClr val="black"/>
                </a:solidFill>
                <a:latin typeface="+mn-ea"/>
                <a:cs typeface="Arial" charset="0"/>
              </a:rPr>
              <a:t>객</a:t>
            </a:r>
            <a:r>
              <a:rPr lang="en-US" altLang="ko-KR" sz="1300" dirty="0" smtClean="0">
                <a:solidFill>
                  <a:prstClr val="black"/>
                </a:solidFill>
                <a:latin typeface="+mn-ea"/>
                <a:cs typeface="Arial" charset="0"/>
              </a:rPr>
              <a:t>DB)</a:t>
            </a:r>
            <a:endParaRPr lang="ko-KR" altLang="en-US" sz="1300" dirty="0" smtClean="0">
              <a:solidFill>
                <a:prstClr val="black"/>
              </a:solidFill>
              <a:latin typeface="+mn-ea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 bwMode="gray">
          <a:xfrm>
            <a:off x="1065507" y="3286791"/>
            <a:ext cx="1257652" cy="330609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vert="horz" wrap="square" lIns="72000" tIns="36000" rIns="72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altLang="ko-KR" sz="1300" dirty="0" smtClean="0">
                <a:solidFill>
                  <a:prstClr val="black"/>
                </a:solidFill>
                <a:latin typeface="+mn-ea"/>
                <a:cs typeface="Arial" charset="0"/>
              </a:rPr>
              <a:t>SAP</a:t>
            </a:r>
            <a:endParaRPr lang="ko-KR" altLang="en-US" sz="1300" dirty="0" smtClean="0">
              <a:solidFill>
                <a:prstClr val="black"/>
              </a:solidFill>
              <a:latin typeface="+mn-ea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09240" y="2492896"/>
            <a:ext cx="1227736" cy="1124504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300" dirty="0" smtClean="0">
                <a:solidFill>
                  <a:srgbClr val="000000"/>
                </a:solidFill>
                <a:latin typeface="+mn-ea"/>
              </a:rPr>
              <a:t>PRISM</a:t>
            </a:r>
          </a:p>
          <a:p>
            <a:pPr algn="ctr"/>
            <a:r>
              <a:rPr lang="en-US" altLang="ko-KR" sz="1300" dirty="0" smtClean="0">
                <a:solidFill>
                  <a:srgbClr val="000000"/>
                </a:solidFill>
                <a:latin typeface="+mn-ea"/>
              </a:rPr>
              <a:t>(ODS)</a:t>
            </a:r>
            <a:endParaRPr lang="ko-KR" altLang="en-US" sz="1300" dirty="0" smtClean="0"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10" name="Elbow Connector 9"/>
          <p:cNvCxnSpPr>
            <a:stCxn id="7" idx="3"/>
            <a:endCxn id="9" idx="1"/>
          </p:cNvCxnSpPr>
          <p:nvPr/>
        </p:nvCxnSpPr>
        <p:spPr>
          <a:xfrm>
            <a:off x="2322219" y="2848496"/>
            <a:ext cx="1187021" cy="206652"/>
          </a:xfrm>
          <a:prstGeom prst="bentConnector3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/>
          <p:nvPr/>
        </p:nvCxnSpPr>
        <p:spPr>
          <a:xfrm flipV="1">
            <a:off x="2323159" y="3112721"/>
            <a:ext cx="1186081" cy="413806"/>
          </a:xfrm>
          <a:prstGeom prst="bentConnector3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 bwMode="gray">
          <a:xfrm>
            <a:off x="2354201" y="3728492"/>
            <a:ext cx="1662695" cy="24056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72000" tIns="36000" rIns="72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altLang="ko-KR" sz="1100" b="1" i="1" dirty="0" smtClean="0">
                <a:solidFill>
                  <a:schemeClr val="tx2"/>
                </a:solidFill>
                <a:latin typeface="+mn-ea"/>
                <a:cs typeface="Arial" charset="0"/>
              </a:rPr>
              <a:t>Daily </a:t>
            </a:r>
            <a:r>
              <a:rPr lang="ko-KR" altLang="en-US" sz="1100" b="1" i="1" dirty="0" smtClean="0">
                <a:solidFill>
                  <a:schemeClr val="tx2"/>
                </a:solidFill>
                <a:latin typeface="+mn-ea"/>
                <a:cs typeface="Arial" charset="0"/>
              </a:rPr>
              <a:t>야간 배치</a:t>
            </a:r>
            <a:r>
              <a:rPr lang="en-US" altLang="ko-KR" sz="1100" b="1" i="1" dirty="0">
                <a:solidFill>
                  <a:schemeClr val="tx2"/>
                </a:solidFill>
                <a:latin typeface="+mn-ea"/>
                <a:cs typeface="Arial" charset="0"/>
              </a:rPr>
              <a:t> </a:t>
            </a:r>
            <a:r>
              <a:rPr lang="ko-KR" altLang="en-US" sz="1100" b="1" i="1" dirty="0" smtClean="0">
                <a:solidFill>
                  <a:schemeClr val="tx2"/>
                </a:solidFill>
                <a:latin typeface="+mn-ea"/>
                <a:cs typeface="Arial" charset="0"/>
              </a:rPr>
              <a:t>수행</a:t>
            </a:r>
          </a:p>
        </p:txBody>
      </p:sp>
      <p:sp>
        <p:nvSpPr>
          <p:cNvPr id="13" name="Oval 12"/>
          <p:cNvSpPr/>
          <p:nvPr/>
        </p:nvSpPr>
        <p:spPr>
          <a:xfrm>
            <a:off x="3030969" y="2611270"/>
            <a:ext cx="301851" cy="945606"/>
          </a:xfrm>
          <a:prstGeom prst="ellipse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14" name="Straight Connector 13"/>
          <p:cNvCxnSpPr>
            <a:stCxn id="13" idx="4"/>
            <a:endCxn id="12" idx="0"/>
          </p:cNvCxnSpPr>
          <p:nvPr/>
        </p:nvCxnSpPr>
        <p:spPr>
          <a:xfrm>
            <a:off x="3181895" y="3556876"/>
            <a:ext cx="3654" cy="171616"/>
          </a:xfrm>
          <a:prstGeom prst="line">
            <a:avLst/>
          </a:prstGeom>
          <a:ln w="15875">
            <a:solidFill>
              <a:srgbClr val="F04C3E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entagon 19"/>
          <p:cNvSpPr/>
          <p:nvPr/>
        </p:nvSpPr>
        <p:spPr>
          <a:xfrm>
            <a:off x="344488" y="2276872"/>
            <a:ext cx="495198" cy="1742594"/>
          </a:xfrm>
          <a:prstGeom prst="homePlate">
            <a:avLst>
              <a:gd name="adj" fmla="val 23611"/>
            </a:avLst>
          </a:prstGeom>
          <a:solidFill>
            <a:schemeClr val="accent2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300" b="1" dirty="0" smtClean="0">
                <a:solidFill>
                  <a:srgbClr val="000000"/>
                </a:solidFill>
              </a:rPr>
              <a:t>배치</a:t>
            </a:r>
            <a:endParaRPr lang="en-US" altLang="ko-KR" sz="1300" b="1" dirty="0" smtClean="0">
              <a:solidFill>
                <a:srgbClr val="000000"/>
              </a:solidFill>
            </a:endParaRPr>
          </a:p>
          <a:p>
            <a:pPr algn="ctr"/>
            <a:r>
              <a:rPr lang="en-US" altLang="ko-KR" sz="1300" b="1" dirty="0" smtClean="0">
                <a:solidFill>
                  <a:srgbClr val="000000"/>
                </a:solidFill>
              </a:rPr>
              <a:t>/</a:t>
            </a:r>
          </a:p>
          <a:p>
            <a:pPr algn="ctr"/>
            <a:r>
              <a:rPr lang="ko-KR" altLang="en-US" sz="1300" b="1" dirty="0" smtClean="0">
                <a:solidFill>
                  <a:srgbClr val="000000"/>
                </a:solidFill>
              </a:rPr>
              <a:t>이관</a:t>
            </a:r>
            <a:endParaRPr lang="en-US" altLang="ko-KR" sz="1300" b="1" dirty="0" smtClean="0">
              <a:solidFill>
                <a:srgbClr val="000000"/>
              </a:solidFill>
            </a:endParaRPr>
          </a:p>
          <a:p>
            <a:pPr algn="ctr"/>
            <a:endParaRPr lang="en-US" altLang="ko-KR" sz="1300" b="1" dirty="0" smtClean="0">
              <a:solidFill>
                <a:srgbClr val="000000"/>
              </a:solidFill>
            </a:endParaRPr>
          </a:p>
          <a:p>
            <a:pPr algn="ctr"/>
            <a:r>
              <a:rPr lang="ko-KR" altLang="en-US" sz="1300" b="1" dirty="0" smtClean="0">
                <a:solidFill>
                  <a:srgbClr val="000000"/>
                </a:solidFill>
              </a:rPr>
              <a:t>개요</a:t>
            </a:r>
            <a:endParaRPr lang="en-US" altLang="ko-KR" sz="1300" b="1" dirty="0" smtClean="0">
              <a:solidFill>
                <a:srgbClr val="000000"/>
              </a:solidFill>
            </a:endParaRPr>
          </a:p>
        </p:txBody>
      </p:sp>
      <p:sp>
        <p:nvSpPr>
          <p:cNvPr id="21" name="Pentagon 20"/>
          <p:cNvSpPr/>
          <p:nvPr/>
        </p:nvSpPr>
        <p:spPr>
          <a:xfrm>
            <a:off x="344488" y="4221088"/>
            <a:ext cx="495198" cy="2196244"/>
          </a:xfrm>
          <a:prstGeom prst="homePlate">
            <a:avLst>
              <a:gd name="adj" fmla="val 23611"/>
            </a:avLst>
          </a:prstGeom>
          <a:solidFill>
            <a:schemeClr val="accent2"/>
          </a:solidFill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300" b="1" smtClean="0">
                <a:solidFill>
                  <a:srgbClr val="000000"/>
                </a:solidFill>
              </a:rPr>
              <a:t>배치방식</a:t>
            </a:r>
            <a:endParaRPr lang="en-US" altLang="ko-KR" sz="1300" b="1" dirty="0" smtClean="0">
              <a:solidFill>
                <a:srgbClr val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 bwMode="gray">
          <a:xfrm>
            <a:off x="992560" y="4140333"/>
            <a:ext cx="4428492" cy="2453928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72000" tIns="36000" rIns="72000" bIns="36000" rtlCol="0" anchor="ctr">
            <a:noAutofit/>
          </a:bodyPr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ko-KR" sz="1300" b="1" dirty="0" smtClean="0">
                <a:solidFill>
                  <a:prstClr val="black"/>
                </a:solidFill>
                <a:latin typeface="+mn-ea"/>
                <a:cs typeface="Arial" charset="0"/>
              </a:rPr>
              <a:t>Case 1. </a:t>
            </a:r>
            <a:r>
              <a:rPr lang="ko-KR" altLang="en-US" sz="1300" b="1" dirty="0" smtClean="0">
                <a:solidFill>
                  <a:prstClr val="black"/>
                </a:solidFill>
                <a:latin typeface="+mn-ea"/>
                <a:cs typeface="Arial" charset="0"/>
              </a:rPr>
              <a:t>변경일 기준 이관 </a:t>
            </a:r>
            <a:r>
              <a:rPr lang="en-US" altLang="ko-KR" sz="1300" b="1" dirty="0" smtClean="0">
                <a:solidFill>
                  <a:prstClr val="black"/>
                </a:solidFill>
                <a:latin typeface="+mn-ea"/>
                <a:cs typeface="Arial" charset="0"/>
              </a:rPr>
              <a:t>(</a:t>
            </a:r>
            <a:r>
              <a:rPr lang="ko-KR" altLang="en-US" sz="1300" b="1" dirty="0" smtClean="0">
                <a:latin typeface="+mn-ea"/>
                <a:cs typeface="Arial" charset="0"/>
              </a:rPr>
              <a:t>주요 이관방식</a:t>
            </a:r>
            <a:r>
              <a:rPr lang="en-US" altLang="ko-KR" sz="1300" b="1" dirty="0" smtClean="0">
                <a:latin typeface="+mn-ea"/>
                <a:cs typeface="Arial" charset="0"/>
              </a:rPr>
              <a:t>)</a:t>
            </a:r>
          </a:p>
          <a:p>
            <a:pPr marL="361950" lvl="1" indent="-171450">
              <a:spcBef>
                <a:spcPts val="300"/>
              </a:spcBef>
              <a:spcAft>
                <a:spcPts val="300"/>
              </a:spcAft>
              <a:buFont typeface="맑은 고딕" panose="020B0503020000020004" pitchFamily="50" charset="-127"/>
              <a:buChar char="-"/>
            </a:pPr>
            <a:r>
              <a:rPr lang="en-US" altLang="ko-KR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D-3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일 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Legacy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변경데이터를 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ODS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에 반영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  <a:cs typeface="Arial" charset="0"/>
              </a:rPr>
              <a:t/>
            </a:r>
            <a:br>
              <a:rPr lang="en-US" altLang="ko-KR" sz="1200" dirty="0" smtClean="0">
                <a:solidFill>
                  <a:prstClr val="black"/>
                </a:solidFill>
                <a:latin typeface="+mn-ea"/>
                <a:cs typeface="Arial" charset="0"/>
              </a:rPr>
            </a:br>
            <a:r>
              <a:rPr lang="en-US" altLang="ko-KR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(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통합고객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아리따움고객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백화점 고객</a:t>
            </a:r>
            <a:r>
              <a:rPr lang="en-US" altLang="ko-KR" sz="1200" dirty="0">
                <a:solidFill>
                  <a:prstClr val="black"/>
                </a:solidFill>
                <a:latin typeface="+mn-ea"/>
                <a:cs typeface="Arial" charset="0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등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)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ko-KR" sz="1300" b="1" dirty="0" smtClean="0">
                <a:solidFill>
                  <a:prstClr val="black"/>
                </a:solidFill>
                <a:latin typeface="+mn-ea"/>
                <a:cs typeface="Arial" charset="0"/>
              </a:rPr>
              <a:t>Case 2. </a:t>
            </a:r>
            <a:r>
              <a:rPr lang="ko-KR" altLang="en-US" sz="1300" b="1" dirty="0" smtClean="0">
                <a:solidFill>
                  <a:prstClr val="black"/>
                </a:solidFill>
                <a:latin typeface="+mn-ea"/>
                <a:cs typeface="Arial" charset="0"/>
              </a:rPr>
              <a:t>특정 범위 기준 이관</a:t>
            </a:r>
            <a:endParaRPr lang="en-US" altLang="ko-KR" sz="1300" b="1" dirty="0" smtClean="0">
              <a:solidFill>
                <a:prstClr val="black"/>
              </a:solidFill>
              <a:latin typeface="+mn-ea"/>
              <a:cs typeface="Arial" charset="0"/>
            </a:endParaRPr>
          </a:p>
          <a:p>
            <a:pPr marL="361950" lvl="1" indent="-171450">
              <a:spcBef>
                <a:spcPts val="300"/>
              </a:spcBef>
              <a:spcAft>
                <a:spcPts val="300"/>
              </a:spcAft>
              <a:buFont typeface="맑은 고딕" panose="020B0503020000020004" pitchFamily="50" charset="-127"/>
              <a:buChar char="-"/>
            </a:pPr>
            <a:r>
              <a:rPr lang="en-US" altLang="ko-KR" sz="1200" dirty="0">
                <a:solidFill>
                  <a:prstClr val="black"/>
                </a:solidFill>
                <a:latin typeface="+mn-ea"/>
                <a:cs typeface="Arial" charset="0"/>
              </a:rPr>
              <a:t>D-2</a:t>
            </a:r>
            <a:r>
              <a:rPr lang="ko-KR" altLang="en-US" sz="1200" dirty="0">
                <a:solidFill>
                  <a:prstClr val="black"/>
                </a:solidFill>
                <a:latin typeface="+mn-ea"/>
                <a:cs typeface="Arial" charset="0"/>
              </a:rPr>
              <a:t>개월 </a:t>
            </a:r>
            <a:r>
              <a:rPr lang="en-US" altLang="ko-KR" sz="1200" dirty="0">
                <a:solidFill>
                  <a:prstClr val="black"/>
                </a:solidFill>
                <a:latin typeface="+mn-ea"/>
                <a:cs typeface="Arial" charset="0"/>
              </a:rPr>
              <a:t>Legacy</a:t>
            </a:r>
            <a:r>
              <a:rPr lang="ko-KR" altLang="en-US" sz="1200" dirty="0">
                <a:solidFill>
                  <a:prstClr val="black"/>
                </a:solidFill>
                <a:latin typeface="+mn-ea"/>
                <a:cs typeface="Arial" charset="0"/>
              </a:rPr>
              <a:t>데이터를 </a:t>
            </a:r>
            <a:r>
              <a:rPr lang="en-US" altLang="ko-KR" sz="1200" dirty="0">
                <a:solidFill>
                  <a:prstClr val="black"/>
                </a:solidFill>
                <a:latin typeface="+mn-ea"/>
                <a:cs typeface="Arial" charset="0"/>
              </a:rPr>
              <a:t>ODS</a:t>
            </a:r>
            <a:r>
              <a:rPr lang="ko-KR" altLang="en-US" sz="1200" dirty="0">
                <a:solidFill>
                  <a:prstClr val="black"/>
                </a:solidFill>
                <a:latin typeface="+mn-ea"/>
                <a:cs typeface="Arial" charset="0"/>
              </a:rPr>
              <a:t>에서 제거후 반영</a:t>
            </a:r>
            <a:endParaRPr lang="en-US" altLang="ko-KR" sz="1200" dirty="0">
              <a:solidFill>
                <a:prstClr val="black"/>
              </a:solidFill>
              <a:latin typeface="+mn-ea"/>
              <a:cs typeface="Arial" charset="0"/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ko-KR" sz="1300" b="1" dirty="0" smtClean="0">
                <a:solidFill>
                  <a:prstClr val="black"/>
                </a:solidFill>
                <a:latin typeface="+mn-ea"/>
                <a:cs typeface="Arial" charset="0"/>
              </a:rPr>
              <a:t>Case 3. </a:t>
            </a:r>
            <a:r>
              <a:rPr lang="ko-KR" altLang="en-US" sz="1300" b="1" dirty="0" smtClean="0">
                <a:solidFill>
                  <a:prstClr val="black"/>
                </a:solidFill>
                <a:latin typeface="+mn-ea"/>
                <a:cs typeface="Arial" charset="0"/>
              </a:rPr>
              <a:t>전체 이관</a:t>
            </a:r>
            <a:endParaRPr lang="en-US" altLang="ko-KR" sz="1300" b="1" dirty="0" smtClean="0">
              <a:solidFill>
                <a:prstClr val="black"/>
              </a:solidFill>
              <a:latin typeface="+mn-ea"/>
              <a:cs typeface="Arial" charset="0"/>
            </a:endParaRPr>
          </a:p>
          <a:p>
            <a:pPr marL="361950" lvl="1" indent="-171450">
              <a:spcBef>
                <a:spcPts val="300"/>
              </a:spcBef>
              <a:spcAft>
                <a:spcPts val="300"/>
              </a:spcAft>
              <a:buFont typeface="맑은 고딕" panose="020B0503020000020004" pitchFamily="50" charset="-127"/>
              <a:buChar char="-"/>
            </a:pPr>
            <a:r>
              <a:rPr lang="ko-KR" altLang="en-US" sz="1200" dirty="0">
                <a:solidFill>
                  <a:prstClr val="black"/>
                </a:solidFill>
                <a:latin typeface="+mn-ea"/>
                <a:cs typeface="Arial" charset="0"/>
              </a:rPr>
              <a:t>테이블규모 작은 코드성 테이블 </a:t>
            </a:r>
            <a:endParaRPr lang="en-US" altLang="ko-KR" sz="1200" dirty="0">
              <a:solidFill>
                <a:prstClr val="black"/>
              </a:solidFill>
              <a:latin typeface="+mn-ea"/>
              <a:cs typeface="Arial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dirty="0" smtClean="0">
                <a:solidFill>
                  <a:prstClr val="black"/>
                </a:solidFill>
                <a:latin typeface="+mn-ea"/>
                <a:cs typeface="Arial" charset="0"/>
              </a:rPr>
              <a:t>  ※ 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Legacy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삭제에 대한 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ODS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반영 프로세스 부재</a:t>
            </a:r>
            <a:r>
              <a:rPr lang="en-US" altLang="ko-KR" sz="900" dirty="0" smtClean="0">
                <a:solidFill>
                  <a:prstClr val="black"/>
                </a:solidFill>
                <a:latin typeface="+mn-ea"/>
                <a:cs typeface="Arial" charset="0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(Case 1,2)</a:t>
            </a:r>
            <a:br>
              <a:rPr lang="en-US" altLang="ko-KR" sz="1200" dirty="0" smtClean="0">
                <a:solidFill>
                  <a:prstClr val="black"/>
                </a:solidFill>
                <a:latin typeface="+mn-ea"/>
                <a:cs typeface="Arial" charset="0"/>
              </a:rPr>
            </a:br>
            <a:r>
              <a:rPr lang="en-US" altLang="ko-KR" sz="1200" i="1" dirty="0" smtClean="0">
                <a:solidFill>
                  <a:prstClr val="black"/>
                </a:solidFill>
                <a:latin typeface="+mn-ea"/>
                <a:cs typeface="Arial" charset="0"/>
              </a:rPr>
              <a:t>  </a:t>
            </a:r>
            <a:r>
              <a:rPr lang="en-US" altLang="ko-KR" sz="1200" i="1" dirty="0">
                <a:solidFill>
                  <a:prstClr val="black"/>
                </a:solidFill>
                <a:latin typeface="+mn-ea"/>
                <a:cs typeface="Arial" charset="0"/>
              </a:rPr>
              <a:t> </a:t>
            </a:r>
            <a:r>
              <a:rPr lang="en-US" altLang="ko-KR" sz="1200" i="1" dirty="0" smtClean="0">
                <a:solidFill>
                  <a:prstClr val="black"/>
                </a:solidFill>
                <a:latin typeface="+mn-ea"/>
                <a:cs typeface="Arial" charset="0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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현재 현업요구시 해당 범위 재 이관 </a:t>
            </a:r>
            <a:endParaRPr lang="en-US" altLang="ko-KR" sz="1200" dirty="0" smtClean="0">
              <a:solidFill>
                <a:prstClr val="black"/>
              </a:solidFill>
              <a:latin typeface="+mn-ea"/>
              <a:cs typeface="Arial" charset="0"/>
            </a:endParaRPr>
          </a:p>
        </p:txBody>
      </p:sp>
      <p:sp>
        <p:nvSpPr>
          <p:cNvPr id="23" name="Right Arrow 22"/>
          <p:cNvSpPr/>
          <p:nvPr/>
        </p:nvSpPr>
        <p:spPr bwMode="gray">
          <a:xfrm>
            <a:off x="5565068" y="2564904"/>
            <a:ext cx="172777" cy="3514057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bg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SzTx/>
              <a:buFontTx/>
              <a:buNone/>
            </a:pPr>
            <a:endParaRPr lang="ko-KR" altLang="en-US" sz="1200" kern="0" dirty="0" smtClea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2" name="Rectangle 64"/>
          <p:cNvSpPr>
            <a:spLocks noChangeArrowheads="1"/>
          </p:cNvSpPr>
          <p:nvPr/>
        </p:nvSpPr>
        <p:spPr bwMode="auto">
          <a:xfrm>
            <a:off x="5961112" y="4322888"/>
            <a:ext cx="3647273" cy="346825"/>
          </a:xfrm>
          <a:prstGeom prst="rect">
            <a:avLst/>
          </a:prstGeom>
          <a:solidFill>
            <a:srgbClr val="0070C0"/>
          </a:solidFill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lIns="72000" tIns="0" rIns="72000" bIns="0" rtlCol="0" anchor="ctr"/>
          <a:lstStyle/>
          <a:p>
            <a:pPr algn="ctr" eaLnBrk="0"/>
            <a:r>
              <a:rPr lang="ko-KR" altLang="en-US" sz="1400" b="1" kern="0" dirty="0" smtClean="0">
                <a:solidFill>
                  <a:schemeClr val="tx2"/>
                </a:solidFill>
                <a:latin typeface="+mn-ea"/>
                <a:cs typeface="Arial" panose="020B0604020202020204" pitchFamily="34" charset="0"/>
              </a:rPr>
              <a:t>시사점</a:t>
            </a:r>
            <a:endParaRPr lang="ko-KR" altLang="en-US" sz="1400" b="1" kern="0" dirty="0">
              <a:solidFill>
                <a:schemeClr val="tx2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3" name="Down Arrow 32"/>
          <p:cNvSpPr/>
          <p:nvPr/>
        </p:nvSpPr>
        <p:spPr>
          <a:xfrm>
            <a:off x="6950110" y="3907297"/>
            <a:ext cx="1669276" cy="277787"/>
          </a:xfrm>
          <a:prstGeom prst="downArrow">
            <a:avLst>
              <a:gd name="adj1" fmla="val 58107"/>
              <a:gd name="adj2" fmla="val 50000"/>
            </a:avLst>
          </a:prstGeom>
          <a:solidFill>
            <a:schemeClr val="bg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5961112" y="1916860"/>
            <a:ext cx="3647273" cy="346825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27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miter lim="800000"/>
          </a:ln>
          <a:effectLst/>
        </p:spPr>
        <p:txBody>
          <a:bodyPr lIns="72000" tIns="0" rIns="72000" bIns="0" rtlCol="0" anchor="ctr"/>
          <a:lstStyle/>
          <a:p>
            <a:pPr algn="ctr" eaLnBrk="0"/>
            <a:r>
              <a:rPr lang="ko-KR" altLang="en-US" sz="1400" b="1" kern="0" dirty="0" smtClean="0">
                <a:latin typeface="+mn-ea"/>
                <a:cs typeface="Arial" panose="020B0604020202020204" pitchFamily="34" charset="0"/>
              </a:rPr>
              <a:t>이슈</a:t>
            </a:r>
            <a:endParaRPr lang="ko-KR" altLang="en-US" sz="1400" b="1" kern="0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 bwMode="gray">
          <a:xfrm>
            <a:off x="5961112" y="2276872"/>
            <a:ext cx="3647273" cy="1606577"/>
          </a:xfrm>
          <a:prstGeom prst="rect">
            <a:avLst/>
          </a:prstGeom>
          <a:noFill/>
          <a:ln w="9525">
            <a:noFill/>
            <a:prstDash val="dash"/>
          </a:ln>
        </p:spPr>
        <p:txBody>
          <a:bodyPr vert="horz" wrap="square" lIns="72000" tIns="36000" rIns="72000" bIns="36000" rtlCol="0" anchor="ctr">
            <a:noAutofit/>
          </a:bodyPr>
          <a:lstStyle/>
          <a:p>
            <a:pPr marL="171450" lvl="1" indent="-171450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통합고객 </a:t>
            </a:r>
            <a:r>
              <a:rPr lang="en-US" altLang="ko-KR" sz="1400" b="1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DB</a:t>
            </a: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의 데이터 변경시 변경일</a:t>
            </a:r>
            <a:r>
              <a:rPr lang="en-US" altLang="ko-KR" sz="1400" b="1" dirty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반영 누락 사례 발생</a:t>
            </a:r>
            <a:endParaRPr lang="en-US" altLang="ko-KR" sz="1400" b="1" dirty="0">
              <a:solidFill>
                <a:prstClr val="black"/>
              </a:solidFill>
              <a:latin typeface="+mn-ea"/>
              <a:cs typeface="Arial" charset="0"/>
              <a:sym typeface="Wingdings" panose="05000000000000000000" pitchFamily="2" charset="2"/>
            </a:endParaRPr>
          </a:p>
          <a:p>
            <a:pPr marL="180975" lvl="1" indent="-95250">
              <a:spcAft>
                <a:spcPts val="200"/>
              </a:spcAft>
              <a:buFont typeface="맑은 고딕" panose="020B0503020000020004" pitchFamily="50" charset="-127"/>
              <a:buChar char="-"/>
              <a:tabLst>
                <a:tab pos="0" algn="l"/>
              </a:tabLst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탈퇴여부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탈퇴일자 변경</a:t>
            </a:r>
            <a:r>
              <a:rPr lang="ko-KR" altLang="en-US" sz="1200" dirty="0">
                <a:solidFill>
                  <a:prstClr val="black"/>
                </a:solidFill>
                <a:latin typeface="+mn-ea"/>
                <a:cs typeface="Arial" charset="0"/>
              </a:rPr>
              <a:t>후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 변경일 반영이 누락 으로 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ODS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로 이관 안됨</a:t>
            </a:r>
            <a:endParaRPr lang="en-US" altLang="ko-KR" sz="1200" dirty="0" smtClean="0">
              <a:solidFill>
                <a:prstClr val="black"/>
              </a:solidFill>
              <a:latin typeface="+mn-ea"/>
              <a:cs typeface="Arial" charset="0"/>
            </a:endParaRPr>
          </a:p>
          <a:p>
            <a:pPr marL="171450" lvl="1" indent="-171450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altLang="ko-KR" sz="1400" b="1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ODS </a:t>
            </a: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기준 관리 미흡 </a:t>
            </a:r>
            <a:endParaRPr lang="en-US" altLang="ko-KR" sz="1400" b="1" dirty="0" smtClean="0">
              <a:solidFill>
                <a:prstClr val="black"/>
              </a:solidFill>
              <a:latin typeface="+mn-ea"/>
              <a:cs typeface="Arial" charset="0"/>
              <a:sym typeface="Wingdings" panose="05000000000000000000" pitchFamily="2" charset="2"/>
            </a:endParaRPr>
          </a:p>
          <a:p>
            <a:pPr marL="180975" lvl="1" indent="-95250">
              <a:spcAft>
                <a:spcPts val="200"/>
              </a:spcAft>
              <a:buFont typeface="맑은 고딕" panose="020B0503020000020004" pitchFamily="50" charset="-127"/>
              <a:buChar char="-"/>
              <a:tabLst>
                <a:tab pos="0" algn="l"/>
              </a:tabLst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세가지 배치 방식에 대한 이관 기준 부재</a:t>
            </a:r>
            <a:endParaRPr lang="en-US" altLang="ko-KR" sz="1200" dirty="0" smtClean="0">
              <a:solidFill>
                <a:prstClr val="black"/>
              </a:solidFill>
              <a:latin typeface="+mn-ea"/>
              <a:cs typeface="Arial" charset="0"/>
            </a:endParaRPr>
          </a:p>
        </p:txBody>
      </p:sp>
      <p:sp>
        <p:nvSpPr>
          <p:cNvPr id="36" name="TextBox 35"/>
          <p:cNvSpPr txBox="1"/>
          <p:nvPr/>
        </p:nvSpPr>
        <p:spPr bwMode="gray">
          <a:xfrm>
            <a:off x="5961112" y="4693561"/>
            <a:ext cx="3647273" cy="1759775"/>
          </a:xfrm>
          <a:prstGeom prst="rect">
            <a:avLst/>
          </a:prstGeom>
          <a:noFill/>
          <a:ln w="9525">
            <a:noFill/>
            <a:prstDash val="dash"/>
          </a:ln>
        </p:spPr>
        <p:txBody>
          <a:bodyPr vert="horz" wrap="square" lIns="72000" tIns="36000" rIns="72000" bIns="36000" rtlCol="0" anchor="ctr">
            <a:noAutofit/>
          </a:bodyPr>
          <a:lstStyle>
            <a:defPPr>
              <a:defRPr lang="en-US"/>
            </a:defPPr>
            <a:lvl2pPr marL="171450" lvl="1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b="1">
                <a:solidFill>
                  <a:prstClr val="black"/>
                </a:solidFill>
                <a:latin typeface="+mn-ea"/>
                <a:cs typeface="Arial" charset="0"/>
              </a:defRPr>
            </a:lvl2pPr>
          </a:lstStyle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ko-KR" altLang="en-US" dirty="0" smtClean="0"/>
              <a:t>변경일 반영 안된 사례에 대한 요인 파악 및 재발방지 검증 절차 및 주체 정의</a:t>
            </a:r>
            <a:endParaRPr lang="en-US" altLang="ko-KR" dirty="0" smtClean="0"/>
          </a:p>
          <a:p>
            <a:pPr marL="180975" lvl="1" indent="-95250">
              <a:spcBef>
                <a:spcPts val="0"/>
              </a:spcBef>
              <a:spcAft>
                <a:spcPts val="200"/>
              </a:spcAft>
              <a:buFont typeface="맑은 고딕" panose="020B0503020000020004" pitchFamily="50" charset="-127"/>
              <a:buChar char="-"/>
              <a:tabLst>
                <a:tab pos="0" algn="l"/>
              </a:tabLst>
            </a:pPr>
            <a:r>
              <a:rPr lang="ko-KR" altLang="en-US" sz="1200" b="0" dirty="0" smtClean="0"/>
              <a:t>탈퇴여부</a:t>
            </a:r>
            <a:r>
              <a:rPr lang="en-US" altLang="ko-KR" sz="1200" b="0" dirty="0" smtClean="0"/>
              <a:t>/</a:t>
            </a:r>
            <a:r>
              <a:rPr lang="ko-KR" altLang="en-US" sz="1200" b="0" dirty="0" smtClean="0"/>
              <a:t>탈퇴일자 변경후 변경일 반영 누락에 대한 개선 필요</a:t>
            </a:r>
            <a:endParaRPr lang="en-US" altLang="ko-KR" sz="1200" b="0" dirty="0" smtClean="0"/>
          </a:p>
          <a:p>
            <a:pPr marL="180975" lvl="1" indent="-95250">
              <a:spcBef>
                <a:spcPts val="0"/>
              </a:spcBef>
              <a:spcAft>
                <a:spcPts val="200"/>
              </a:spcAft>
              <a:buFont typeface="맑은 고딕" panose="020B0503020000020004" pitchFamily="50" charset="-127"/>
              <a:buChar char="-"/>
              <a:tabLst>
                <a:tab pos="0" algn="l"/>
              </a:tabLst>
            </a:pPr>
            <a:r>
              <a:rPr lang="ko-KR" altLang="en-US" sz="1200" b="0" dirty="0" smtClean="0"/>
              <a:t>변경일 기준 이관 방식인 테이블에 대한 이슈여부 검증 프로세스 정비 필요</a:t>
            </a:r>
            <a:endParaRPr lang="en-US" altLang="ko-KR" sz="1200" b="0" dirty="0" smtClean="0"/>
          </a:p>
          <a:p>
            <a:pPr marL="180975" lvl="1" indent="-179388">
              <a:spcBef>
                <a:spcPts val="0"/>
              </a:spcBef>
              <a:spcAft>
                <a:spcPts val="200"/>
              </a:spcAft>
              <a:tabLst>
                <a:tab pos="0" algn="l"/>
              </a:tabLst>
            </a:pPr>
            <a:r>
              <a:rPr lang="en-US" altLang="ko-KR" dirty="0" smtClean="0"/>
              <a:t>ODS </a:t>
            </a:r>
            <a:r>
              <a:rPr lang="ko-KR" altLang="en-US" dirty="0" smtClean="0"/>
              <a:t>이관 기준 정립 필요</a:t>
            </a:r>
            <a:endParaRPr lang="en-US" altLang="ko-KR" dirty="0"/>
          </a:p>
        </p:txBody>
      </p:sp>
      <p:sp>
        <p:nvSpPr>
          <p:cNvPr id="24" name="Action Button: Return 23">
            <a:hlinkClick r:id="rId2" action="ppaction://hlinksldjump" highlightClick="1"/>
          </p:cNvPr>
          <p:cNvSpPr/>
          <p:nvPr/>
        </p:nvSpPr>
        <p:spPr>
          <a:xfrm>
            <a:off x="9287995" y="185460"/>
            <a:ext cx="417533" cy="399224"/>
          </a:xfrm>
          <a:prstGeom prst="actionButtonReturn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0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>
            <a:off x="1092188" y="5744443"/>
            <a:ext cx="3996444" cy="0"/>
          </a:xfrm>
          <a:prstGeom prst="straightConnector1">
            <a:avLst/>
          </a:prstGeom>
          <a:ln w="952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br>
              <a:rPr lang="en-US" altLang="ko-KR" dirty="0" smtClean="0"/>
            </a:br>
            <a:r>
              <a:rPr lang="en-US" altLang="ko-KR" dirty="0" smtClean="0"/>
              <a:t>1. </a:t>
            </a:r>
            <a:r>
              <a:rPr lang="ko-KR" altLang="en-US" dirty="0" smtClean="0"/>
              <a:t>데이터 거버넌스 체계 확립 방향성 및 </a:t>
            </a:r>
            <a:r>
              <a:rPr lang="en-US" altLang="ko-KR" dirty="0" smtClean="0"/>
              <a:t>AP </a:t>
            </a:r>
            <a:r>
              <a:rPr lang="ko-KR" altLang="en-US" dirty="0" smtClean="0"/>
              <a:t>현황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데이터 </a:t>
            </a:r>
            <a:r>
              <a:rPr lang="ko-KR" altLang="en-US" dirty="0" err="1" smtClean="0"/>
              <a:t>거버너스</a:t>
            </a:r>
            <a:r>
              <a:rPr lang="ko-KR" altLang="en-US" dirty="0" smtClean="0"/>
              <a:t> 체계를 확립 하는데 있어 정책 및 기준수립</a:t>
            </a:r>
            <a:r>
              <a:rPr lang="en-US" altLang="ko-KR" dirty="0" smtClean="0"/>
              <a:t>/</a:t>
            </a:r>
            <a:r>
              <a:rPr lang="ko-KR" altLang="en-US" dirty="0" smtClean="0"/>
              <a:t>적용은 진행되고 있으나</a:t>
            </a:r>
            <a:r>
              <a:rPr lang="en-US" altLang="ko-KR" dirty="0"/>
              <a:t> </a:t>
            </a:r>
            <a:r>
              <a:rPr lang="ko-KR" altLang="en-US" dirty="0" smtClean="0"/>
              <a:t>개선이 필요하고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 관점에서 모니터링 및 개선 영역은 인력</a:t>
            </a:r>
            <a:r>
              <a:rPr lang="en-US" altLang="ko-KR" dirty="0" smtClean="0"/>
              <a:t>/</a:t>
            </a:r>
            <a:r>
              <a:rPr lang="ko-KR" altLang="en-US" dirty="0" smtClean="0"/>
              <a:t>조직이 부재한 상황임</a:t>
            </a:r>
            <a:endParaRPr lang="ko-KR" altLang="en-US" dirty="0"/>
          </a:p>
        </p:txBody>
      </p:sp>
      <p:sp>
        <p:nvSpPr>
          <p:cNvPr id="5" name="Pentagon 4"/>
          <p:cNvSpPr/>
          <p:nvPr/>
        </p:nvSpPr>
        <p:spPr>
          <a:xfrm>
            <a:off x="992560" y="2005199"/>
            <a:ext cx="1985802" cy="869772"/>
          </a:xfrm>
          <a:prstGeom prst="homePlate">
            <a:avLst>
              <a:gd name="adj" fmla="val 24406"/>
            </a:avLst>
          </a:prstGeom>
          <a:solidFill>
            <a:schemeClr val="accent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400" dirty="0" smtClean="0">
                <a:solidFill>
                  <a:srgbClr val="000000"/>
                </a:solidFill>
                <a:latin typeface="+mn-ea"/>
              </a:rPr>
              <a:t>데이터 운영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</a:rPr>
              <a:t>/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</a:rPr>
              <a:t>수집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</a:rPr>
              <a:t>/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</a:rPr>
              <a:t>분석을 위한 </a:t>
            </a:r>
            <a:r>
              <a:rPr lang="en-US" altLang="ko-KR" sz="1400" b="1" dirty="0" smtClean="0">
                <a:solidFill>
                  <a:srgbClr val="000000"/>
                </a:solidFill>
                <a:latin typeface="+mn-ea"/>
              </a:rPr>
              <a:t>“</a:t>
            </a:r>
            <a:r>
              <a:rPr lang="ko-KR" altLang="en-US" sz="1400" b="1" dirty="0" smtClean="0">
                <a:solidFill>
                  <a:srgbClr val="000000"/>
                </a:solidFill>
                <a:latin typeface="+mn-ea"/>
              </a:rPr>
              <a:t>정책</a:t>
            </a:r>
            <a:r>
              <a:rPr lang="ko-KR" altLang="en-US" sz="1400" b="1" dirty="0" smtClean="0">
                <a:solidFill>
                  <a:srgbClr val="000000"/>
                </a:solidFill>
                <a:latin typeface="+mn-ea"/>
              </a:rPr>
              <a:t>과 </a:t>
            </a:r>
            <a:r>
              <a:rPr lang="ko-KR" altLang="en-US" sz="1400" b="1" dirty="0" smtClean="0">
                <a:solidFill>
                  <a:srgbClr val="000000"/>
                </a:solidFill>
                <a:latin typeface="+mn-ea"/>
              </a:rPr>
              <a:t>기준 수립</a:t>
            </a:r>
            <a:r>
              <a:rPr lang="en-US" altLang="ko-KR" sz="1400" b="1" dirty="0" smtClean="0">
                <a:solidFill>
                  <a:srgbClr val="000000"/>
                </a:solidFill>
                <a:latin typeface="+mn-ea"/>
              </a:rPr>
              <a:t>”</a:t>
            </a:r>
            <a:endParaRPr lang="ko-KR" altLang="en-US" sz="1400" b="1" dirty="0" smtClea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3150940" y="2005199"/>
            <a:ext cx="1985802" cy="869772"/>
          </a:xfrm>
          <a:prstGeom prst="homePlate">
            <a:avLst>
              <a:gd name="adj" fmla="val 24406"/>
            </a:avLst>
          </a:prstGeom>
          <a:solidFill>
            <a:schemeClr val="accent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400" dirty="0" smtClean="0">
                <a:solidFill>
                  <a:srgbClr val="000000"/>
                </a:solidFill>
                <a:latin typeface="+mn-ea"/>
              </a:rPr>
              <a:t>데이터 정책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</a:rPr>
              <a:t>/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</a:rPr>
              <a:t>기준의</a:t>
            </a:r>
            <a:endParaRPr lang="en-US" altLang="ko-KR" sz="1400" dirty="0" smtClean="0"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en-US" altLang="ko-KR" sz="1400" b="1" dirty="0" smtClean="0">
                <a:solidFill>
                  <a:srgbClr val="000000"/>
                </a:solidFill>
                <a:latin typeface="+mn-ea"/>
              </a:rPr>
              <a:t>“</a:t>
            </a:r>
            <a:r>
              <a:rPr lang="ko-KR" altLang="en-US" sz="1400" b="1" dirty="0" smtClean="0">
                <a:solidFill>
                  <a:srgbClr val="000000"/>
                </a:solidFill>
                <a:latin typeface="+mn-ea"/>
              </a:rPr>
              <a:t>적용</a:t>
            </a:r>
            <a:r>
              <a:rPr lang="en-US" altLang="ko-KR" sz="1400" b="1" dirty="0" smtClean="0">
                <a:solidFill>
                  <a:srgbClr val="000000"/>
                </a:solidFill>
                <a:latin typeface="+mn-ea"/>
              </a:rPr>
              <a:t>”</a:t>
            </a:r>
            <a:endParaRPr lang="en-US" altLang="ko-KR" sz="1400" b="1" dirty="0" smtClea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5309319" y="2005199"/>
            <a:ext cx="1985802" cy="869772"/>
          </a:xfrm>
          <a:prstGeom prst="homePlate">
            <a:avLst>
              <a:gd name="adj" fmla="val 24406"/>
            </a:avLst>
          </a:prstGeom>
          <a:solidFill>
            <a:schemeClr val="bg1">
              <a:lumMod val="40000"/>
              <a:lumOff val="60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400" dirty="0" smtClean="0">
                <a:solidFill>
                  <a:srgbClr val="000000"/>
                </a:solidFill>
                <a:latin typeface="+mn-ea"/>
              </a:rPr>
              <a:t>데이터 정책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</a:rPr>
              <a:t>/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</a:rPr>
              <a:t>기준의</a:t>
            </a:r>
            <a:endParaRPr lang="en-US" altLang="ko-KR" sz="1400" dirty="0" smtClean="0"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ko-KR" altLang="en-US" sz="1400" dirty="0" smtClean="0">
                <a:solidFill>
                  <a:srgbClr val="000000"/>
                </a:solidFill>
                <a:latin typeface="+mn-ea"/>
              </a:rPr>
              <a:t>준용 여부</a:t>
            </a:r>
            <a:r>
              <a:rPr lang="en-US" altLang="ko-KR" sz="1400" b="1" dirty="0" smtClean="0">
                <a:solidFill>
                  <a:srgbClr val="000000"/>
                </a:solidFill>
                <a:latin typeface="+mn-ea"/>
              </a:rPr>
              <a:t>“</a:t>
            </a:r>
            <a:r>
              <a:rPr lang="ko-KR" altLang="en-US" sz="1400" b="1" dirty="0" smtClean="0">
                <a:solidFill>
                  <a:srgbClr val="000000"/>
                </a:solidFill>
                <a:latin typeface="+mn-ea"/>
              </a:rPr>
              <a:t>모니터링</a:t>
            </a:r>
            <a:r>
              <a:rPr lang="en-US" altLang="ko-KR" sz="1400" b="1" dirty="0" smtClean="0">
                <a:solidFill>
                  <a:srgbClr val="000000"/>
                </a:solidFill>
                <a:latin typeface="+mn-ea"/>
              </a:rPr>
              <a:t>”</a:t>
            </a:r>
            <a:endParaRPr lang="en-US" altLang="ko-KR" sz="1400" b="1" dirty="0" smtClea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7467698" y="2005199"/>
            <a:ext cx="1985802" cy="869772"/>
          </a:xfrm>
          <a:prstGeom prst="homePlate">
            <a:avLst>
              <a:gd name="adj" fmla="val 24406"/>
            </a:avLst>
          </a:prstGeom>
          <a:solidFill>
            <a:schemeClr val="bg1">
              <a:lumMod val="40000"/>
              <a:lumOff val="60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400" dirty="0" smtClean="0">
                <a:solidFill>
                  <a:srgbClr val="000000"/>
                </a:solidFill>
                <a:latin typeface="+mn-ea"/>
              </a:rPr>
              <a:t>데이터 운영의 오류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</a:rPr>
              <a:t>/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</a:rPr>
              <a:t>문제점에 대한 신속한</a:t>
            </a:r>
            <a:r>
              <a:rPr lang="ko-KR" altLang="en-US" sz="1400" b="1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b="1" dirty="0" smtClean="0">
                <a:solidFill>
                  <a:srgbClr val="000000"/>
                </a:solidFill>
                <a:latin typeface="+mn-ea"/>
              </a:rPr>
              <a:t>“</a:t>
            </a:r>
            <a:r>
              <a:rPr lang="ko-KR" altLang="en-US" sz="1400" b="1" dirty="0" smtClean="0">
                <a:solidFill>
                  <a:srgbClr val="000000"/>
                </a:solidFill>
                <a:latin typeface="+mn-ea"/>
              </a:rPr>
              <a:t>개선</a:t>
            </a:r>
            <a:r>
              <a:rPr lang="en-US" altLang="ko-KR" sz="1400" b="1" dirty="0" smtClean="0">
                <a:solidFill>
                  <a:srgbClr val="000000"/>
                </a:solidFill>
                <a:latin typeface="+mn-ea"/>
              </a:rPr>
              <a:t>”</a:t>
            </a:r>
            <a:endParaRPr lang="en-US" altLang="ko-KR" sz="1400" b="1" dirty="0" smtClea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1024842" y="2961406"/>
            <a:ext cx="1781097" cy="914400"/>
          </a:xfrm>
          <a:prstGeom prst="rect">
            <a:avLst/>
          </a:prstGeom>
          <a:noFill/>
        </p:spPr>
        <p:txBody>
          <a:bodyPr vert="horz" wrap="square" lIns="36000" tIns="36000" rIns="36000" bIns="36000" rtlCol="0" anchor="t">
            <a:noAutofit/>
          </a:bodyPr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분석의 주제영역 선제적으로 정의하여야 함</a:t>
            </a:r>
            <a:endParaRPr lang="en-US" altLang="ko-KR" sz="1200" dirty="0">
              <a:solidFill>
                <a:prstClr val="black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데이터 생성</a:t>
            </a:r>
            <a:r>
              <a:rPr lang="en-US" altLang="ko-KR" sz="12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수집을 위한 정책</a:t>
            </a:r>
            <a:r>
              <a:rPr lang="en-US" altLang="ko-KR" sz="12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기준 확보</a:t>
            </a:r>
            <a:endParaRPr lang="ko-KR" altLang="en-US" sz="1200" dirty="0" smtClean="0">
              <a:solidFill>
                <a:prstClr val="black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 bwMode="gray">
          <a:xfrm>
            <a:off x="3163686" y="2963007"/>
            <a:ext cx="1781097" cy="914400"/>
          </a:xfrm>
          <a:prstGeom prst="rect">
            <a:avLst/>
          </a:prstGeom>
          <a:noFill/>
        </p:spPr>
        <p:txBody>
          <a:bodyPr vert="horz" wrap="square" lIns="36000" tIns="36000" rIns="36000" bIns="36000" rtlCol="0" anchor="t">
            <a:noAutofit/>
          </a:bodyPr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비즈니스 요건 및 분석 요건에 따른 데이터 발생</a:t>
            </a:r>
            <a:r>
              <a:rPr lang="en-US" altLang="ko-KR" sz="12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수집</a:t>
            </a:r>
            <a:r>
              <a:rPr lang="en-US" altLang="ko-KR" sz="12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저장 정책의 적용하여야 함</a:t>
            </a:r>
            <a:endParaRPr lang="en-US" altLang="ko-KR" sz="1200" dirty="0" smtClean="0">
              <a:solidFill>
                <a:prstClr val="black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en-US" altLang="ko-KR" sz="1200" dirty="0" smtClean="0">
              <a:solidFill>
                <a:prstClr val="black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12" name="Down Arrow 11"/>
          <p:cNvSpPr/>
          <p:nvPr/>
        </p:nvSpPr>
        <p:spPr>
          <a:xfrm rot="20021525">
            <a:off x="2387500" y="4434478"/>
            <a:ext cx="740603" cy="284526"/>
          </a:xfrm>
          <a:prstGeom prst="downArrow">
            <a:avLst>
              <a:gd name="adj1" fmla="val 50000"/>
              <a:gd name="adj2" fmla="val 39453"/>
            </a:avLst>
          </a:prstGeom>
          <a:solidFill>
            <a:schemeClr val="bg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3898887" y="4005064"/>
            <a:ext cx="740603" cy="284526"/>
          </a:xfrm>
          <a:prstGeom prst="downArrow">
            <a:avLst>
              <a:gd name="adj1" fmla="val 50000"/>
              <a:gd name="adj2" fmla="val 39453"/>
            </a:avLst>
          </a:prstGeom>
          <a:solidFill>
            <a:schemeClr val="bg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5780908" y="4005064"/>
            <a:ext cx="740603" cy="284526"/>
          </a:xfrm>
          <a:prstGeom prst="downArrow">
            <a:avLst>
              <a:gd name="adj1" fmla="val 50000"/>
              <a:gd name="adj2" fmla="val 39453"/>
            </a:avLst>
          </a:prstGeom>
          <a:solidFill>
            <a:schemeClr val="bg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15" name="Down Arrow 14"/>
          <p:cNvSpPr/>
          <p:nvPr/>
        </p:nvSpPr>
        <p:spPr>
          <a:xfrm rot="1624300">
            <a:off x="7284567" y="4453206"/>
            <a:ext cx="740603" cy="284526"/>
          </a:xfrm>
          <a:prstGeom prst="downArrow">
            <a:avLst>
              <a:gd name="adj1" fmla="val 50000"/>
              <a:gd name="adj2" fmla="val 39453"/>
            </a:avLst>
          </a:prstGeom>
          <a:solidFill>
            <a:schemeClr val="bg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 bwMode="gray">
          <a:xfrm>
            <a:off x="5313040" y="2963007"/>
            <a:ext cx="1781097" cy="914400"/>
          </a:xfrm>
          <a:prstGeom prst="rect">
            <a:avLst/>
          </a:prstGeom>
          <a:noFill/>
        </p:spPr>
        <p:txBody>
          <a:bodyPr vert="horz" wrap="square" lIns="36000" tIns="36000" rIns="36000" bIns="36000" rtlCol="0" anchor="t">
            <a:noAutofit/>
          </a:bodyPr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정책</a:t>
            </a:r>
            <a:r>
              <a:rPr lang="en-US" altLang="ko-KR" sz="12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기준이 적용된 데이터의 정합성 및 품질이 유지되고 있는지 지속적으로 확인할 수 있어야 함</a:t>
            </a:r>
            <a:endParaRPr lang="en-US" altLang="ko-KR" sz="1200" dirty="0" smtClean="0">
              <a:solidFill>
                <a:prstClr val="black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17" name="TextBox 16"/>
          <p:cNvSpPr txBox="1"/>
          <p:nvPr/>
        </p:nvSpPr>
        <p:spPr bwMode="gray">
          <a:xfrm>
            <a:off x="7467698" y="2963007"/>
            <a:ext cx="1781097" cy="914400"/>
          </a:xfrm>
          <a:prstGeom prst="rect">
            <a:avLst/>
          </a:prstGeom>
          <a:noFill/>
        </p:spPr>
        <p:txBody>
          <a:bodyPr vert="horz" wrap="square" lIns="36000" tIns="36000" rIns="36000" bIns="36000" rtlCol="0" anchor="t">
            <a:noAutofit/>
          </a:bodyPr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데이터의 정합성 오류에 대한 원인을 파악</a:t>
            </a:r>
            <a:r>
              <a:rPr lang="en-US" altLang="ko-KR" sz="12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개선함</a:t>
            </a:r>
            <a:endParaRPr lang="en-US" altLang="ko-KR" sz="1200" dirty="0" smtClean="0">
              <a:solidFill>
                <a:prstClr val="black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정책</a:t>
            </a:r>
            <a:r>
              <a:rPr lang="en-US" altLang="ko-KR" sz="12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기준을 개정할 수 있도록 피드백 할 수 있어야 함</a:t>
            </a:r>
            <a:endParaRPr lang="en-US" altLang="ko-KR" sz="1200" dirty="0" smtClean="0">
              <a:solidFill>
                <a:prstClr val="black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</p:txBody>
      </p:sp>
      <p:cxnSp>
        <p:nvCxnSpPr>
          <p:cNvPr id="19" name="Elbow Connector 18"/>
          <p:cNvCxnSpPr>
            <a:stCxn id="8" idx="0"/>
            <a:endCxn id="5" idx="0"/>
          </p:cNvCxnSpPr>
          <p:nvPr/>
        </p:nvCxnSpPr>
        <p:spPr>
          <a:xfrm rot="16200000" flipV="1">
            <a:off x="5116892" y="-1232370"/>
            <a:ext cx="12700" cy="6475138"/>
          </a:xfrm>
          <a:prstGeom prst="bentConnector3">
            <a:avLst>
              <a:gd name="adj1" fmla="val 180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 bwMode="gray">
          <a:xfrm>
            <a:off x="4305193" y="1628800"/>
            <a:ext cx="1619915" cy="26486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72000" tIns="36000" rIns="72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ko-KR" altLang="en-US" sz="14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피드백</a:t>
            </a:r>
            <a:endParaRPr lang="ko-KR" altLang="en-US" sz="1400" dirty="0" smtClean="0">
              <a:solidFill>
                <a:prstClr val="black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21" name="TextBox 20"/>
          <p:cNvSpPr txBox="1"/>
          <p:nvPr/>
        </p:nvSpPr>
        <p:spPr bwMode="gray">
          <a:xfrm>
            <a:off x="3230157" y="4246206"/>
            <a:ext cx="3811075" cy="637832"/>
          </a:xfrm>
          <a:prstGeom prst="rect">
            <a:avLst/>
          </a:prstGeom>
          <a:noFill/>
        </p:spPr>
        <p:txBody>
          <a:bodyPr vert="horz" wrap="square" lIns="72000" tIns="36000" rIns="72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altLang="ko-KR" sz="1600" b="1" dirty="0" smtClean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  <a:t>1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ko-KR" altLang="en-US" sz="1600" b="1" dirty="0" smtClean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  <a:t>각 단계별로 </a:t>
            </a:r>
            <a:r>
              <a:rPr lang="en-US" altLang="ko-KR" sz="1600" b="1" dirty="0" smtClean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  <a:t>“</a:t>
            </a:r>
            <a:r>
              <a:rPr lang="ko-KR" altLang="en-US" sz="1600" b="1" dirty="0" smtClean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  <a:t>누가 하는 것인가</a:t>
            </a:r>
            <a:r>
              <a:rPr lang="en-US" altLang="ko-KR" sz="1600" b="1" dirty="0" smtClean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  <a:t>?”</a:t>
            </a:r>
            <a:r>
              <a:rPr lang="ko-KR" altLang="en-US" sz="1600" b="1" dirty="0" smtClean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  <a:t>의 정의가 우선 필요</a:t>
            </a:r>
            <a:endParaRPr lang="ko-KR" altLang="en-US" sz="1600" b="1" dirty="0" smtClean="0">
              <a:solidFill>
                <a:prstClr val="black"/>
              </a:solidFill>
              <a:latin typeface="+mj-ea"/>
              <a:ea typeface="+mj-ea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 bwMode="gray">
          <a:xfrm>
            <a:off x="1571897" y="5464704"/>
            <a:ext cx="3096344" cy="56777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72000" tIns="36000" rIns="72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ko-KR" altLang="en-US" sz="14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통합고객</a:t>
            </a:r>
            <a:r>
              <a:rPr lang="en-US" altLang="ko-KR" sz="14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/</a:t>
            </a:r>
            <a:r>
              <a:rPr lang="ko-KR" altLang="en-US" sz="14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온라인 영역의 개선 필요</a:t>
            </a:r>
            <a:endParaRPr lang="en-US" altLang="ko-KR" sz="1400" b="1" dirty="0" smtClean="0">
              <a:solidFill>
                <a:prstClr val="black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altLang="ko-KR" sz="14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  <a:sym typeface="Wingdings" panose="05000000000000000000" pitchFamily="2" charset="2"/>
              </a:rPr>
              <a:t> </a:t>
            </a:r>
            <a:r>
              <a:rPr lang="ko-KR" altLang="en-US" sz="14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  <a:sym typeface="Wingdings" panose="05000000000000000000" pitchFamily="2" charset="2"/>
              </a:rPr>
              <a:t>일부 거버넌스 회색지대 존재</a:t>
            </a:r>
            <a:endParaRPr lang="en-US" altLang="ko-KR" sz="1400" b="1" dirty="0" smtClean="0">
              <a:solidFill>
                <a:prstClr val="black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5241032" y="5744443"/>
            <a:ext cx="3996444" cy="0"/>
          </a:xfrm>
          <a:prstGeom prst="straightConnector1">
            <a:avLst/>
          </a:prstGeom>
          <a:ln w="952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 bwMode="gray">
          <a:xfrm>
            <a:off x="5691082" y="5459498"/>
            <a:ext cx="3096344" cy="56777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72000" tIns="36000" rIns="72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ko-KR" altLang="en-US" sz="14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매우 취약 </a:t>
            </a:r>
            <a:r>
              <a:rPr lang="en-US" altLang="ko-KR" sz="14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  <a:sym typeface="Wingdings" panose="05000000000000000000" pitchFamily="2" charset="2"/>
              </a:rPr>
              <a:t></a:t>
            </a:r>
            <a:r>
              <a:rPr lang="en-US" altLang="ko-KR" sz="14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관련 인력 및 조직 부재</a:t>
            </a:r>
            <a:endParaRPr lang="en-US" altLang="ko-KR" sz="1400" b="1" dirty="0" smtClean="0">
              <a:solidFill>
                <a:prstClr val="black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47277" y="1988841"/>
            <a:ext cx="673275" cy="2688958"/>
          </a:xfrm>
          <a:prstGeom prst="rect">
            <a:avLst/>
          </a:prstGeom>
          <a:solidFill>
            <a:srgbClr val="002060"/>
          </a:solidFill>
          <a:ln w="9525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ctr"/>
            <a:r>
              <a:rPr lang="ko-KR" altLang="en-US" sz="14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  <a:endParaRPr lang="en-US" altLang="ko-KR" sz="14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거버넌스 </a:t>
            </a:r>
            <a:r>
              <a:rPr lang="ko-KR" altLang="en-US" sz="1400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흐름</a:t>
            </a:r>
            <a:endParaRPr lang="ko-KR" altLang="en-US" sz="14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47277" y="5409220"/>
            <a:ext cx="673275" cy="1008112"/>
          </a:xfrm>
          <a:prstGeom prst="rect">
            <a:avLst/>
          </a:prstGeom>
          <a:solidFill>
            <a:srgbClr val="002060"/>
          </a:solidFill>
          <a:ln w="9525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pPr algn="ctr"/>
            <a:r>
              <a:rPr lang="en-US" altLang="ko-KR" sz="14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 </a:t>
            </a:r>
            <a:r>
              <a:rPr lang="ko-KR" altLang="en-US" sz="14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47277" y="4797152"/>
            <a:ext cx="673275" cy="479197"/>
          </a:xfrm>
          <a:prstGeom prst="rect">
            <a:avLst/>
          </a:prstGeom>
          <a:solidFill>
            <a:srgbClr val="002060"/>
          </a:solidFill>
          <a:ln w="9525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pPr algn="ctr"/>
            <a:r>
              <a:rPr lang="ko-KR" altLang="en-US" sz="1400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주체</a:t>
            </a:r>
            <a:r>
              <a:rPr lang="en-US" altLang="ko-KR" sz="1400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400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1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가설적</a:t>
            </a:r>
            <a:r>
              <a:rPr lang="en-US" altLang="ko-KR" sz="11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 bwMode="gray">
          <a:xfrm>
            <a:off x="1496616" y="4911075"/>
            <a:ext cx="687003" cy="26486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72000" tIns="36000" rIns="72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ko-KR" altLang="en-US" sz="1400" b="1" i="1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현업</a:t>
            </a:r>
            <a:endParaRPr lang="ko-KR" altLang="en-US" sz="1400" b="1" i="1" dirty="0" smtClean="0">
              <a:solidFill>
                <a:prstClr val="black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31" name="TextBox 30"/>
          <p:cNvSpPr txBox="1"/>
          <p:nvPr/>
        </p:nvSpPr>
        <p:spPr bwMode="gray">
          <a:xfrm>
            <a:off x="3761941" y="4911075"/>
            <a:ext cx="687003" cy="26486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72000" tIns="36000" rIns="72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altLang="ko-KR" sz="1400" b="1" i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IT</a:t>
            </a:r>
            <a:endParaRPr lang="ko-KR" altLang="en-US" sz="1400" b="1" i="1" dirty="0" smtClean="0">
              <a:solidFill>
                <a:prstClr val="black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32" name="TextBox 31"/>
          <p:cNvSpPr txBox="1"/>
          <p:nvPr/>
        </p:nvSpPr>
        <p:spPr bwMode="gray">
          <a:xfrm>
            <a:off x="5673080" y="4911075"/>
            <a:ext cx="914400" cy="26486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72000" tIns="36000" rIns="72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ko-KR" altLang="en-US" sz="1400" b="1" i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현업</a:t>
            </a:r>
            <a:endParaRPr lang="ko-KR" altLang="en-US" sz="1400" b="1" i="1" dirty="0" smtClean="0">
              <a:solidFill>
                <a:prstClr val="black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33" name="TextBox 32"/>
          <p:cNvSpPr txBox="1"/>
          <p:nvPr/>
        </p:nvSpPr>
        <p:spPr bwMode="gray">
          <a:xfrm>
            <a:off x="7814232" y="4911075"/>
            <a:ext cx="914400" cy="26486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72000" tIns="36000" rIns="72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altLang="ko-KR" sz="1400" b="1" i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IT</a:t>
            </a:r>
            <a:endParaRPr lang="ko-KR" altLang="en-US" sz="1400" b="1" i="1" dirty="0" smtClean="0">
              <a:solidFill>
                <a:prstClr val="black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1092188" y="6273316"/>
            <a:ext cx="8145288" cy="0"/>
          </a:xfrm>
          <a:prstGeom prst="straightConnector1">
            <a:avLst/>
          </a:prstGeom>
          <a:ln w="952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 bwMode="gray">
          <a:xfrm>
            <a:off x="2719069" y="6125976"/>
            <a:ext cx="4986693" cy="291356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72000" tIns="36000" rIns="72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ko-KR" altLang="en-US" sz="14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전사 관점의 정책</a:t>
            </a:r>
            <a:r>
              <a:rPr lang="en-US" altLang="ko-KR" sz="14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/</a:t>
            </a:r>
            <a:r>
              <a:rPr lang="ko-KR" altLang="en-US" sz="14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기준 표준화 및 모니터링</a:t>
            </a:r>
            <a:r>
              <a:rPr lang="en-US" altLang="ko-KR" sz="14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/</a:t>
            </a:r>
            <a:r>
              <a:rPr lang="ko-KR" altLang="en-US" sz="14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개선 주체 불명확</a:t>
            </a:r>
            <a:endParaRPr lang="en-US" altLang="ko-KR" sz="1400" b="1" dirty="0" smtClean="0">
              <a:solidFill>
                <a:prstClr val="black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92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255750" y="1808820"/>
            <a:ext cx="914860" cy="460851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+mn-ea"/>
              </a:rPr>
              <a:t>[</a:t>
            </a:r>
            <a:r>
              <a:rPr lang="ko-KR" altLang="en-US" dirty="0" smtClean="0">
                <a:latin typeface="+mn-ea"/>
              </a:rPr>
              <a:t>참고</a:t>
            </a:r>
            <a:r>
              <a:rPr lang="en-US" altLang="ko-KR" dirty="0" smtClean="0">
                <a:latin typeface="+mn-ea"/>
              </a:rPr>
              <a:t>] </a:t>
            </a:r>
            <a:r>
              <a:rPr lang="ko-KR" altLang="en-US" dirty="0" smtClean="0"/>
              <a:t>데이터 </a:t>
            </a:r>
            <a:r>
              <a:rPr lang="ko-KR" altLang="en-US" dirty="0" smtClean="0"/>
              <a:t>이관 시 수정일 반영 누락 사례 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통합회원 탈퇴 </a:t>
            </a:r>
            <a:r>
              <a:rPr lang="ko-KR" altLang="en-US" dirty="0" smtClean="0">
                <a:solidFill>
                  <a:schemeClr val="tx1"/>
                </a:solidFill>
              </a:rPr>
              <a:t>프로세스 ▶탈퇴여부 </a:t>
            </a:r>
            <a:r>
              <a:rPr lang="ko-KR" altLang="en-US" dirty="0">
                <a:solidFill>
                  <a:schemeClr val="tx1"/>
                </a:solidFill>
              </a:rPr>
              <a:t>반영한 </a:t>
            </a:r>
            <a:r>
              <a:rPr lang="en-US" altLang="ko-KR" dirty="0">
                <a:solidFill>
                  <a:schemeClr val="tx1"/>
                </a:solidFill>
              </a:rPr>
              <a:t>6</a:t>
            </a:r>
            <a:r>
              <a:rPr lang="ko-KR" altLang="en-US" dirty="0" err="1">
                <a:solidFill>
                  <a:schemeClr val="tx1"/>
                </a:solidFill>
              </a:rPr>
              <a:t>일후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NULL</a:t>
            </a:r>
            <a:r>
              <a:rPr lang="ko-KR" altLang="en-US" dirty="0">
                <a:solidFill>
                  <a:schemeClr val="tx1"/>
                </a:solidFill>
              </a:rPr>
              <a:t>처리 진행하고 있으나 ▶ </a:t>
            </a:r>
            <a:r>
              <a:rPr lang="ko-KR" altLang="en-US" dirty="0" smtClean="0">
                <a:solidFill>
                  <a:schemeClr val="tx1"/>
                </a:solidFill>
              </a:rPr>
              <a:t>탈퇴여부 반영 시 </a:t>
            </a:r>
            <a:r>
              <a:rPr lang="ko-KR" altLang="en-US" dirty="0">
                <a:solidFill>
                  <a:schemeClr val="tx1"/>
                </a:solidFill>
              </a:rPr>
              <a:t>수정일 반영이 안되고 있어 </a:t>
            </a:r>
            <a:r>
              <a:rPr lang="en-US" altLang="ko-KR" dirty="0">
                <a:solidFill>
                  <a:schemeClr val="tx1"/>
                </a:solidFill>
              </a:rPr>
              <a:t>Prism </a:t>
            </a:r>
            <a:r>
              <a:rPr lang="ko-KR" altLang="en-US" dirty="0">
                <a:solidFill>
                  <a:schemeClr val="tx1"/>
                </a:solidFill>
              </a:rPr>
              <a:t>분석데이터 최신성에 영향을 주고 </a:t>
            </a:r>
            <a:r>
              <a:rPr lang="ko-KR" altLang="en-US" dirty="0" smtClean="0">
                <a:solidFill>
                  <a:schemeClr val="tx1"/>
                </a:solidFill>
              </a:rPr>
              <a:t>있음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00472" y="2139227"/>
          <a:ext cx="3948852" cy="1920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16292"/>
                <a:gridCol w="695876"/>
                <a:gridCol w="720080"/>
                <a:gridCol w="816292"/>
                <a:gridCol w="900312"/>
              </a:tblGrid>
              <a:tr h="3055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통합고객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ko-KR" altLang="en-US" sz="1000" dirty="0" smtClean="0"/>
                        <a:t>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이름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통합회원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ko-KR" altLang="en-US" sz="1000" dirty="0" smtClean="0"/>
                        <a:t>탈퇴여부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통합회원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ko-KR" altLang="en-US" sz="1000" dirty="0" smtClean="0"/>
                        <a:t>탈퇴일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수정일</a:t>
                      </a:r>
                      <a:endParaRPr lang="ko-KR" altLang="en-US" sz="1000" dirty="0"/>
                    </a:p>
                  </a:txBody>
                  <a:tcPr/>
                </a:tc>
              </a:tr>
              <a:tr h="3055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126920297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smtClean="0"/>
                        <a:t>서</a:t>
                      </a:r>
                      <a:r>
                        <a:rPr lang="en-US" altLang="ko-KR" sz="950" dirty="0" smtClean="0"/>
                        <a:t>O</a:t>
                      </a:r>
                      <a:r>
                        <a:rPr lang="ko-KR" altLang="en-US" sz="950" dirty="0" smtClean="0"/>
                        <a:t>서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b="0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9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b="0" dirty="0" smtClean="0">
                          <a:solidFill>
                            <a:srgbClr val="000099"/>
                          </a:solidFill>
                        </a:rPr>
                        <a:t>2017/05/04</a:t>
                      </a:r>
                    </a:p>
                    <a:p>
                      <a:pPr algn="ctr" latinLnBrk="1"/>
                      <a:r>
                        <a:rPr lang="en-US" altLang="ko-KR" sz="950" b="0" dirty="0" smtClean="0">
                          <a:solidFill>
                            <a:srgbClr val="000099"/>
                          </a:solidFill>
                        </a:rPr>
                        <a:t>18:42:18</a:t>
                      </a:r>
                      <a:endParaRPr lang="ko-KR" altLang="en-US" sz="950" b="0" dirty="0">
                        <a:solidFill>
                          <a:srgbClr val="000099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b="1" dirty="0" smtClean="0">
                          <a:solidFill>
                            <a:srgbClr val="FF0000"/>
                          </a:solidFill>
                        </a:rPr>
                        <a:t>2017/03/20 00:33:25</a:t>
                      </a:r>
                      <a:endParaRPr lang="ko-KR" altLang="en-US" sz="95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</a:tr>
              <a:tr h="2902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127221596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smtClean="0"/>
                        <a:t>서</a:t>
                      </a:r>
                      <a:r>
                        <a:rPr lang="en-US" altLang="ko-KR" sz="950" dirty="0" smtClean="0"/>
                        <a:t>O</a:t>
                      </a:r>
                      <a:r>
                        <a:rPr lang="ko-KR" altLang="en-US" sz="950" dirty="0" smtClean="0"/>
                        <a:t>서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N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2017/05/05 00:32:59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</a:tr>
              <a:tr h="3055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127152156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smtClean="0"/>
                        <a:t>김</a:t>
                      </a:r>
                      <a:r>
                        <a:rPr lang="en-US" altLang="ko-KR" sz="950" dirty="0" smtClean="0"/>
                        <a:t>O</a:t>
                      </a:r>
                      <a:r>
                        <a:rPr lang="ko-KR" altLang="en-US" sz="950" dirty="0" smtClean="0"/>
                        <a:t>정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Y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2017/05/04</a:t>
                      </a:r>
                      <a:endParaRPr lang="en-US" altLang="ko-KR" sz="950" baseline="0" dirty="0" smtClean="0"/>
                    </a:p>
                    <a:p>
                      <a:pPr algn="ctr" latinLnBrk="1"/>
                      <a:r>
                        <a:rPr lang="en-US" altLang="ko-KR" sz="950" baseline="0" dirty="0" smtClean="0"/>
                        <a:t>22:44:34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b="1" dirty="0" smtClean="0">
                          <a:solidFill>
                            <a:srgbClr val="F04C3E"/>
                          </a:solidFill>
                        </a:rPr>
                        <a:t>2017/04/24 00:32:31</a:t>
                      </a:r>
                      <a:endParaRPr lang="ko-KR" altLang="en-US" sz="950" b="1" dirty="0">
                        <a:solidFill>
                          <a:srgbClr val="F04C3E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</a:tr>
              <a:tr h="2902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127222960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smtClean="0"/>
                        <a:t>김</a:t>
                      </a:r>
                      <a:r>
                        <a:rPr lang="en-US" altLang="ko-KR" sz="950" dirty="0" smtClean="0"/>
                        <a:t>O</a:t>
                      </a:r>
                      <a:r>
                        <a:rPr lang="ko-KR" altLang="en-US" sz="950" dirty="0" smtClean="0"/>
                        <a:t>정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N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50" dirty="0" smtClean="0"/>
                        <a:t>2017/05/05 00:32:31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5267640" y="2147248"/>
          <a:ext cx="4473892" cy="1920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16292"/>
                <a:gridCol w="551180"/>
                <a:gridCol w="725805"/>
                <a:gridCol w="725805"/>
                <a:gridCol w="816292"/>
                <a:gridCol w="838518"/>
              </a:tblGrid>
              <a:tr h="3928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통합고객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ko-KR" altLang="en-US" sz="1000" dirty="0" smtClean="0"/>
                        <a:t>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이름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통합회원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ko-KR" altLang="en-US" sz="1000" dirty="0" smtClean="0"/>
                        <a:t>탈퇴여부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통합회원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ko-KR" altLang="en-US" sz="1000" dirty="0" smtClean="0"/>
                        <a:t>탈퇴일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수정일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ETL</a:t>
                      </a:r>
                      <a:r>
                        <a:rPr lang="ko-KR" altLang="en-US" sz="1000" dirty="0" smtClean="0"/>
                        <a:t>반영일</a:t>
                      </a:r>
                      <a:endParaRPr lang="ko-KR" altLang="en-US" sz="1000" dirty="0"/>
                    </a:p>
                  </a:txBody>
                  <a:tcPr/>
                </a:tc>
              </a:tr>
              <a:tr h="356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126920297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smtClean="0"/>
                        <a:t>서</a:t>
                      </a:r>
                      <a:r>
                        <a:rPr lang="en-US" altLang="ko-KR" sz="950" dirty="0" smtClean="0"/>
                        <a:t>O</a:t>
                      </a:r>
                      <a:r>
                        <a:rPr lang="ko-KR" altLang="en-US" sz="950" dirty="0" smtClean="0"/>
                        <a:t>서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b="1" dirty="0" smtClean="0">
                          <a:solidFill>
                            <a:srgbClr val="F04C3E"/>
                          </a:solidFill>
                        </a:rPr>
                        <a:t>N</a:t>
                      </a:r>
                      <a:endParaRPr lang="ko-KR" altLang="en-US" sz="950" b="1" dirty="0">
                        <a:solidFill>
                          <a:srgbClr val="F04C3E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2017/03/20</a:t>
                      </a:r>
                    </a:p>
                    <a:p>
                      <a:pPr algn="ctr" latinLnBrk="1"/>
                      <a:r>
                        <a:rPr lang="en-US" altLang="ko-KR" sz="950" dirty="0" smtClean="0"/>
                        <a:t>00:33:25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2017/03/24</a:t>
                      </a:r>
                    </a:p>
                    <a:p>
                      <a:pPr algn="ctr" latinLnBrk="1"/>
                      <a:r>
                        <a:rPr lang="en-US" altLang="ko-KR" sz="950" dirty="0" smtClean="0"/>
                        <a:t>00:17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</a:tr>
              <a:tr h="3731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127221596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smtClean="0"/>
                        <a:t>서</a:t>
                      </a:r>
                      <a:r>
                        <a:rPr lang="en-US" altLang="ko-KR" sz="950" dirty="0" smtClean="0"/>
                        <a:t>O</a:t>
                      </a:r>
                      <a:r>
                        <a:rPr lang="ko-KR" altLang="en-US" sz="950" dirty="0" smtClean="0"/>
                        <a:t>서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N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2017/05/05</a:t>
                      </a:r>
                    </a:p>
                    <a:p>
                      <a:pPr algn="ctr" latinLnBrk="1"/>
                      <a:r>
                        <a:rPr lang="en-US" altLang="ko-KR" sz="950" dirty="0" smtClean="0"/>
                        <a:t>00:32:59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2017/05/09</a:t>
                      </a:r>
                    </a:p>
                    <a:p>
                      <a:pPr algn="ctr" latinLnBrk="1"/>
                      <a:r>
                        <a:rPr lang="en-US" altLang="ko-KR" sz="950" dirty="0" smtClean="0"/>
                        <a:t>00:17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</a:tr>
              <a:tr h="3731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127152156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smtClean="0"/>
                        <a:t>김</a:t>
                      </a:r>
                      <a:r>
                        <a:rPr lang="en-US" altLang="ko-KR" sz="950" dirty="0" smtClean="0"/>
                        <a:t>O</a:t>
                      </a:r>
                      <a:r>
                        <a:rPr lang="ko-KR" altLang="en-US" sz="950" dirty="0" smtClean="0"/>
                        <a:t>정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b="1" dirty="0" smtClean="0">
                          <a:solidFill>
                            <a:srgbClr val="F04C3E"/>
                          </a:solidFill>
                        </a:rPr>
                        <a:t>N</a:t>
                      </a:r>
                      <a:endParaRPr lang="ko-KR" altLang="en-US" sz="950" b="1" dirty="0">
                        <a:solidFill>
                          <a:srgbClr val="F04C3E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2017/04/24</a:t>
                      </a:r>
                    </a:p>
                    <a:p>
                      <a:pPr algn="ctr" latinLnBrk="1"/>
                      <a:r>
                        <a:rPr lang="en-US" altLang="ko-KR" sz="950" dirty="0" smtClean="0"/>
                        <a:t>00:32:31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2017/04/28</a:t>
                      </a:r>
                    </a:p>
                    <a:p>
                      <a:pPr algn="ctr" latinLnBrk="1"/>
                      <a:r>
                        <a:rPr lang="en-US" altLang="ko-KR" sz="950" dirty="0" smtClean="0"/>
                        <a:t>00:17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</a:tr>
              <a:tr h="3731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127222960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smtClean="0"/>
                        <a:t>김</a:t>
                      </a:r>
                      <a:r>
                        <a:rPr lang="en-US" altLang="ko-KR" sz="950" dirty="0" smtClean="0"/>
                        <a:t>O</a:t>
                      </a:r>
                      <a:r>
                        <a:rPr lang="ko-KR" altLang="en-US" sz="950" dirty="0" smtClean="0"/>
                        <a:t>정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N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50" dirty="0" smtClean="0"/>
                        <a:t>2017/05/05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50" dirty="0" smtClean="0"/>
                        <a:t>00:32:31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50" dirty="0" smtClean="0"/>
                        <a:t>2017/05/09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50" dirty="0" smtClean="0"/>
                        <a:t>00:17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 bwMode="gray">
          <a:xfrm>
            <a:off x="184673" y="1597583"/>
            <a:ext cx="3964651" cy="261012"/>
          </a:xfrm>
          <a:prstGeom prst="rect">
            <a:avLst/>
          </a:prstGeom>
          <a:solidFill>
            <a:srgbClr val="002060"/>
          </a:solidFill>
          <a:ln w="9525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300" b="1" dirty="0">
                <a:solidFill>
                  <a:schemeClr val="tx2"/>
                </a:solidFill>
              </a:rPr>
              <a:t>Legacy </a:t>
            </a:r>
            <a:r>
              <a:rPr lang="ko-KR" altLang="en-US" sz="1300" b="1" dirty="0">
                <a:solidFill>
                  <a:schemeClr val="tx2"/>
                </a:solidFill>
              </a:rPr>
              <a:t>통합 고객 데이터</a:t>
            </a:r>
          </a:p>
        </p:txBody>
      </p:sp>
      <p:sp>
        <p:nvSpPr>
          <p:cNvPr id="10" name="Rectangle 9"/>
          <p:cNvSpPr/>
          <p:nvPr/>
        </p:nvSpPr>
        <p:spPr bwMode="gray">
          <a:xfrm>
            <a:off x="5277036" y="1619477"/>
            <a:ext cx="4464496" cy="261012"/>
          </a:xfrm>
          <a:prstGeom prst="rect">
            <a:avLst/>
          </a:prstGeom>
          <a:solidFill>
            <a:srgbClr val="002060"/>
          </a:solidFill>
          <a:ln w="9525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300" b="1" dirty="0">
                <a:solidFill>
                  <a:schemeClr val="tx2"/>
                </a:solidFill>
              </a:rPr>
              <a:t>Prism (CDS / CDW) </a:t>
            </a:r>
            <a:r>
              <a:rPr lang="ko-KR" altLang="en-US" sz="1300" b="1" dirty="0">
                <a:solidFill>
                  <a:schemeClr val="tx2"/>
                </a:solidFill>
              </a:rPr>
              <a:t>통합 고객 데이터</a:t>
            </a:r>
          </a:p>
        </p:txBody>
      </p:sp>
      <p:sp>
        <p:nvSpPr>
          <p:cNvPr id="11" name="TextBox 5"/>
          <p:cNvSpPr txBox="1"/>
          <p:nvPr/>
        </p:nvSpPr>
        <p:spPr bwMode="gray">
          <a:xfrm>
            <a:off x="164468" y="1892476"/>
            <a:ext cx="1544931" cy="216024"/>
          </a:xfrm>
          <a:prstGeom prst="rect">
            <a:avLst/>
          </a:prstGeom>
          <a:noFill/>
        </p:spPr>
        <p:txBody>
          <a:bodyPr vert="horz" wrap="square" lIns="72000" tIns="36000" rIns="72000" bIns="36000" rtlCol="0" anchor="ctr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b="1" dirty="0" smtClean="0">
                <a:latin typeface="+mn-ea"/>
                <a:cs typeface="Arial" charset="0"/>
              </a:rPr>
              <a:t>[ 2017-05-09 </a:t>
            </a:r>
            <a:r>
              <a:rPr lang="ko-KR" altLang="en-US" sz="1000" b="1" dirty="0" smtClean="0">
                <a:latin typeface="+mn-ea"/>
                <a:cs typeface="Arial" charset="0"/>
              </a:rPr>
              <a:t>데이터</a:t>
            </a:r>
            <a:r>
              <a:rPr lang="en-US" altLang="ko-KR" sz="1000" b="1" dirty="0" smtClean="0">
                <a:latin typeface="+mn-ea"/>
                <a:cs typeface="Arial" charset="0"/>
              </a:rPr>
              <a:t>]</a:t>
            </a:r>
            <a:endParaRPr lang="ko-KR" altLang="en-US" sz="1000" b="1" dirty="0" smtClean="0">
              <a:latin typeface="+mn-ea"/>
              <a:cs typeface="Arial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215712" y="4494899"/>
          <a:ext cx="3908372" cy="19050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16292"/>
                <a:gridCol w="698818"/>
                <a:gridCol w="698818"/>
                <a:gridCol w="816292"/>
                <a:gridCol w="878152"/>
              </a:tblGrid>
              <a:tr h="276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smtClean="0"/>
                        <a:t>통합고객</a:t>
                      </a:r>
                      <a:endParaRPr lang="en-US" altLang="ko-KR" sz="950" dirty="0" smtClean="0"/>
                    </a:p>
                    <a:p>
                      <a:pPr algn="ctr" latinLnBrk="1"/>
                      <a:r>
                        <a:rPr lang="ko-KR" altLang="en-US" sz="950" dirty="0" smtClean="0"/>
                        <a:t>번호</a:t>
                      </a:r>
                      <a:endParaRPr lang="ko-KR" altLang="en-US" sz="9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smtClean="0"/>
                        <a:t>이름</a:t>
                      </a:r>
                      <a:endParaRPr lang="ko-KR" altLang="en-US" sz="9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smtClean="0"/>
                        <a:t>통합회원</a:t>
                      </a:r>
                      <a:endParaRPr lang="en-US" altLang="ko-KR" sz="950" dirty="0" smtClean="0"/>
                    </a:p>
                    <a:p>
                      <a:pPr algn="ctr" latinLnBrk="1"/>
                      <a:r>
                        <a:rPr lang="ko-KR" altLang="en-US" sz="950" dirty="0" smtClean="0"/>
                        <a:t>탈퇴여부</a:t>
                      </a:r>
                      <a:endParaRPr lang="ko-KR" altLang="en-US" sz="9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smtClean="0"/>
                        <a:t>통합회원</a:t>
                      </a:r>
                      <a:endParaRPr lang="en-US" altLang="ko-KR" sz="950" dirty="0" smtClean="0"/>
                    </a:p>
                    <a:p>
                      <a:pPr algn="ctr" latinLnBrk="1"/>
                      <a:r>
                        <a:rPr lang="ko-KR" altLang="en-US" sz="950" dirty="0" smtClean="0"/>
                        <a:t>탈퇴일</a:t>
                      </a:r>
                      <a:endParaRPr lang="ko-KR" altLang="en-US" sz="9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smtClean="0"/>
                        <a:t>수정일</a:t>
                      </a:r>
                      <a:endParaRPr lang="ko-KR" altLang="en-US" sz="950" dirty="0"/>
                    </a:p>
                  </a:txBody>
                  <a:tcPr/>
                </a:tc>
              </a:tr>
              <a:tr h="262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126920297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b="1" dirty="0" smtClean="0">
                          <a:solidFill>
                            <a:srgbClr val="F04C3E"/>
                          </a:solidFill>
                        </a:rPr>
                        <a:t>삭제고객</a:t>
                      </a:r>
                      <a:endParaRPr lang="ko-KR" altLang="en-US" sz="950" b="1" dirty="0">
                        <a:solidFill>
                          <a:srgbClr val="F04C3E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b="0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9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b="0" dirty="0" smtClean="0">
                          <a:solidFill>
                            <a:schemeClr val="tx1"/>
                          </a:solidFill>
                        </a:rPr>
                        <a:t>2017/05/04</a:t>
                      </a:r>
                    </a:p>
                    <a:p>
                      <a:pPr algn="ctr" latinLnBrk="1"/>
                      <a:r>
                        <a:rPr lang="en-US" altLang="ko-KR" sz="950" b="0" dirty="0" smtClean="0">
                          <a:solidFill>
                            <a:schemeClr val="tx1"/>
                          </a:solidFill>
                        </a:rPr>
                        <a:t>18:42:18</a:t>
                      </a:r>
                      <a:endParaRPr lang="ko-KR" altLang="en-US" sz="9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b="1" dirty="0" smtClean="0">
                          <a:solidFill>
                            <a:srgbClr val="FF0000"/>
                          </a:solidFill>
                        </a:rPr>
                        <a:t>2017/05/10 02:03</a:t>
                      </a:r>
                      <a:endParaRPr lang="ko-KR" altLang="en-US" sz="95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</a:tr>
              <a:tr h="262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127221596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smtClean="0"/>
                        <a:t>서</a:t>
                      </a:r>
                      <a:r>
                        <a:rPr lang="en-US" altLang="ko-KR" sz="950" dirty="0" smtClean="0"/>
                        <a:t>O</a:t>
                      </a:r>
                      <a:r>
                        <a:rPr lang="ko-KR" altLang="en-US" sz="950" dirty="0" smtClean="0"/>
                        <a:t>서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N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2017/05/05 00:32:59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</a:tr>
              <a:tr h="262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127152156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b="1" dirty="0" smtClean="0">
                          <a:solidFill>
                            <a:srgbClr val="F04C3E"/>
                          </a:solidFill>
                        </a:rPr>
                        <a:t>삭제고객</a:t>
                      </a:r>
                      <a:endParaRPr lang="ko-KR" altLang="en-US" sz="950" b="1" dirty="0">
                        <a:solidFill>
                          <a:srgbClr val="F04C3E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Y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2017/05/04</a:t>
                      </a:r>
                      <a:endParaRPr lang="en-US" altLang="ko-KR" sz="950" baseline="0" dirty="0" smtClean="0"/>
                    </a:p>
                    <a:p>
                      <a:pPr algn="ctr" latinLnBrk="1"/>
                      <a:r>
                        <a:rPr lang="en-US" altLang="ko-KR" sz="950" baseline="0" dirty="0" smtClean="0"/>
                        <a:t>22:44:34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b="1" dirty="0" smtClean="0">
                          <a:solidFill>
                            <a:srgbClr val="F04C3E"/>
                          </a:solidFill>
                        </a:rPr>
                        <a:t>2017/05/10 02:03</a:t>
                      </a:r>
                      <a:endParaRPr lang="ko-KR" altLang="en-US" sz="950" b="1" dirty="0">
                        <a:solidFill>
                          <a:srgbClr val="F04C3E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</a:tr>
              <a:tr h="262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127222960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smtClean="0"/>
                        <a:t>김</a:t>
                      </a:r>
                      <a:r>
                        <a:rPr lang="en-US" altLang="ko-KR" sz="950" dirty="0" smtClean="0"/>
                        <a:t>O</a:t>
                      </a:r>
                      <a:r>
                        <a:rPr lang="ko-KR" altLang="en-US" sz="950" dirty="0" smtClean="0"/>
                        <a:t>정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N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50" dirty="0" smtClean="0"/>
                        <a:t>2017/05/05 00:32:31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5300406" y="4494199"/>
          <a:ext cx="4473892" cy="192313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16292"/>
                <a:gridCol w="551180"/>
                <a:gridCol w="725805"/>
                <a:gridCol w="725805"/>
                <a:gridCol w="816292"/>
                <a:gridCol w="838518"/>
              </a:tblGrid>
              <a:tr h="3991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통합고객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ko-KR" altLang="en-US" sz="1000" dirty="0" smtClean="0"/>
                        <a:t>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이름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통합회원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ko-KR" altLang="en-US" sz="1000" dirty="0" smtClean="0"/>
                        <a:t>탈퇴여부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통합회원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ko-KR" altLang="en-US" sz="1000" dirty="0" smtClean="0"/>
                        <a:t>탈퇴일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수정일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ETL</a:t>
                      </a:r>
                      <a:r>
                        <a:rPr lang="ko-KR" altLang="en-US" sz="1000" dirty="0" smtClean="0"/>
                        <a:t>반영일</a:t>
                      </a:r>
                      <a:endParaRPr lang="ko-KR" altLang="en-US" sz="1000" dirty="0"/>
                    </a:p>
                  </a:txBody>
                  <a:tcPr/>
                </a:tc>
              </a:tr>
              <a:tr h="379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126920297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smtClean="0"/>
                        <a:t>서</a:t>
                      </a:r>
                      <a:r>
                        <a:rPr lang="en-US" altLang="ko-KR" sz="950" dirty="0" smtClean="0"/>
                        <a:t>O</a:t>
                      </a:r>
                      <a:r>
                        <a:rPr lang="ko-KR" altLang="en-US" sz="950" dirty="0" smtClean="0"/>
                        <a:t>서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b="1" dirty="0" smtClean="0">
                          <a:solidFill>
                            <a:srgbClr val="F04C3E"/>
                          </a:solidFill>
                        </a:rPr>
                        <a:t>N</a:t>
                      </a:r>
                      <a:endParaRPr lang="ko-KR" altLang="en-US" sz="950" b="1" dirty="0">
                        <a:solidFill>
                          <a:srgbClr val="F04C3E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2017/03/20</a:t>
                      </a:r>
                      <a:br>
                        <a:rPr lang="en-US" altLang="ko-KR" sz="950" dirty="0" smtClean="0"/>
                      </a:br>
                      <a:r>
                        <a:rPr lang="en-US" altLang="ko-KR" sz="950" dirty="0" smtClean="0"/>
                        <a:t>00:33:25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2017/03/24</a:t>
                      </a:r>
                      <a:br>
                        <a:rPr lang="en-US" altLang="ko-KR" sz="950" dirty="0" smtClean="0"/>
                      </a:br>
                      <a:r>
                        <a:rPr lang="en-US" altLang="ko-KR" sz="950" dirty="0" smtClean="0"/>
                        <a:t>00:17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</a:tr>
              <a:tr h="379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127221596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smtClean="0"/>
                        <a:t>서</a:t>
                      </a:r>
                      <a:r>
                        <a:rPr lang="en-US" altLang="ko-KR" sz="950" dirty="0" smtClean="0"/>
                        <a:t>O</a:t>
                      </a:r>
                      <a:r>
                        <a:rPr lang="ko-KR" altLang="en-US" sz="950" dirty="0" smtClean="0"/>
                        <a:t>서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N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2017/05/05</a:t>
                      </a:r>
                      <a:br>
                        <a:rPr lang="en-US" altLang="ko-KR" sz="950" dirty="0" smtClean="0"/>
                      </a:br>
                      <a:r>
                        <a:rPr lang="en-US" altLang="ko-KR" sz="950" dirty="0" smtClean="0"/>
                        <a:t>00:32:59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2017/05/09</a:t>
                      </a:r>
                      <a:br>
                        <a:rPr lang="en-US" altLang="ko-KR" sz="950" dirty="0" smtClean="0"/>
                      </a:br>
                      <a:r>
                        <a:rPr lang="en-US" altLang="ko-KR" sz="950" dirty="0" smtClean="0"/>
                        <a:t>00:17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</a:tr>
              <a:tr h="379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127152156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smtClean="0"/>
                        <a:t>김</a:t>
                      </a:r>
                      <a:r>
                        <a:rPr lang="en-US" altLang="ko-KR" sz="950" dirty="0" smtClean="0"/>
                        <a:t>O</a:t>
                      </a:r>
                      <a:r>
                        <a:rPr lang="ko-KR" altLang="en-US" sz="950" dirty="0" smtClean="0"/>
                        <a:t>정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b="1" dirty="0" smtClean="0">
                          <a:solidFill>
                            <a:srgbClr val="F04C3E"/>
                          </a:solidFill>
                        </a:rPr>
                        <a:t>N</a:t>
                      </a:r>
                      <a:endParaRPr lang="ko-KR" altLang="en-US" sz="950" b="1" dirty="0">
                        <a:solidFill>
                          <a:srgbClr val="F04C3E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2017/04/24</a:t>
                      </a:r>
                      <a:br>
                        <a:rPr lang="en-US" altLang="ko-KR" sz="950" dirty="0" smtClean="0"/>
                      </a:br>
                      <a:r>
                        <a:rPr lang="en-US" altLang="ko-KR" sz="950" dirty="0" smtClean="0"/>
                        <a:t>00:32:31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2017/04/28</a:t>
                      </a:r>
                      <a:br>
                        <a:rPr lang="en-US" altLang="ko-KR" sz="950" dirty="0" smtClean="0"/>
                      </a:br>
                      <a:r>
                        <a:rPr lang="en-US" altLang="ko-KR" sz="950" dirty="0" smtClean="0"/>
                        <a:t>00:17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</a:tr>
              <a:tr h="379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127222960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smtClean="0"/>
                        <a:t>김</a:t>
                      </a:r>
                      <a:r>
                        <a:rPr lang="en-US" altLang="ko-KR" sz="950" dirty="0" smtClean="0"/>
                        <a:t>O</a:t>
                      </a:r>
                      <a:r>
                        <a:rPr lang="ko-KR" altLang="en-US" sz="950" dirty="0" smtClean="0"/>
                        <a:t>정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 smtClean="0"/>
                        <a:t>N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50" dirty="0" smtClean="0"/>
                        <a:t>2017/05/05</a:t>
                      </a:r>
                      <a:br>
                        <a:rPr lang="en-US" altLang="ko-KR" sz="950" dirty="0" smtClean="0"/>
                      </a:br>
                      <a:r>
                        <a:rPr lang="en-US" altLang="ko-KR" sz="950" dirty="0" smtClean="0"/>
                        <a:t>00:32:31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50" dirty="0" smtClean="0"/>
                        <a:t>2017/05/09</a:t>
                      </a:r>
                      <a:br>
                        <a:rPr lang="en-US" altLang="ko-KR" sz="950" dirty="0" smtClean="0"/>
                      </a:br>
                      <a:r>
                        <a:rPr lang="en-US" altLang="ko-KR" sz="950" dirty="0" smtClean="0"/>
                        <a:t>00:17</a:t>
                      </a:r>
                      <a:endParaRPr lang="ko-KR" altLang="en-US" sz="950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sp>
        <p:nvSpPr>
          <p:cNvPr id="14" name="TextBox 5"/>
          <p:cNvSpPr txBox="1"/>
          <p:nvPr/>
        </p:nvSpPr>
        <p:spPr bwMode="gray">
          <a:xfrm>
            <a:off x="5274865" y="1892476"/>
            <a:ext cx="1544931" cy="216024"/>
          </a:xfrm>
          <a:prstGeom prst="rect">
            <a:avLst/>
          </a:prstGeom>
          <a:noFill/>
        </p:spPr>
        <p:txBody>
          <a:bodyPr vert="horz" wrap="square" lIns="72000" tIns="36000" rIns="72000" bIns="36000" rtlCol="0" anchor="ctr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b="1" dirty="0" smtClean="0">
                <a:latin typeface="+mn-ea"/>
                <a:cs typeface="Arial" charset="0"/>
              </a:rPr>
              <a:t>[ 2017-05-09 </a:t>
            </a:r>
            <a:r>
              <a:rPr lang="ko-KR" altLang="en-US" sz="1000" b="1" dirty="0" smtClean="0">
                <a:latin typeface="+mn-ea"/>
                <a:cs typeface="Arial" charset="0"/>
              </a:rPr>
              <a:t>데이터 </a:t>
            </a:r>
            <a:r>
              <a:rPr lang="en-US" altLang="ko-KR" sz="1000" b="1" dirty="0" smtClean="0">
                <a:latin typeface="+mn-ea"/>
                <a:cs typeface="Arial" charset="0"/>
              </a:rPr>
              <a:t>]</a:t>
            </a:r>
            <a:endParaRPr lang="ko-KR" altLang="en-US" sz="1000" b="1" dirty="0" smtClean="0">
              <a:latin typeface="+mn-ea"/>
              <a:cs typeface="Arial" charset="0"/>
            </a:endParaRPr>
          </a:p>
        </p:txBody>
      </p:sp>
      <p:sp>
        <p:nvSpPr>
          <p:cNvPr id="15" name="TextBox 5"/>
          <p:cNvSpPr txBox="1"/>
          <p:nvPr/>
        </p:nvSpPr>
        <p:spPr bwMode="gray">
          <a:xfrm>
            <a:off x="164468" y="4251639"/>
            <a:ext cx="1544931" cy="216024"/>
          </a:xfrm>
          <a:prstGeom prst="rect">
            <a:avLst/>
          </a:prstGeom>
          <a:noFill/>
        </p:spPr>
        <p:txBody>
          <a:bodyPr vert="horz" wrap="square" lIns="72000" tIns="36000" rIns="72000" bIns="36000" rtlCol="0" anchor="ctr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b="1" dirty="0" smtClean="0">
                <a:latin typeface="+mn-ea"/>
                <a:cs typeface="Arial" charset="0"/>
              </a:rPr>
              <a:t>[ 2017-05-10 </a:t>
            </a:r>
            <a:r>
              <a:rPr lang="ko-KR" altLang="en-US" sz="1000" b="1" dirty="0" smtClean="0">
                <a:latin typeface="+mn-ea"/>
                <a:cs typeface="Arial" charset="0"/>
              </a:rPr>
              <a:t>데이터 </a:t>
            </a:r>
            <a:r>
              <a:rPr lang="en-US" altLang="ko-KR" sz="1000" b="1" dirty="0" smtClean="0">
                <a:latin typeface="+mn-ea"/>
                <a:cs typeface="Arial" charset="0"/>
              </a:rPr>
              <a:t>]</a:t>
            </a:r>
            <a:endParaRPr lang="ko-KR" altLang="en-US" sz="1000" b="1" dirty="0" smtClean="0">
              <a:latin typeface="+mn-ea"/>
              <a:cs typeface="Arial" charset="0"/>
            </a:endParaRPr>
          </a:p>
        </p:txBody>
      </p:sp>
      <p:sp>
        <p:nvSpPr>
          <p:cNvPr id="16" name="TextBox 5"/>
          <p:cNvSpPr txBox="1"/>
          <p:nvPr/>
        </p:nvSpPr>
        <p:spPr bwMode="gray">
          <a:xfrm>
            <a:off x="5305225" y="4251639"/>
            <a:ext cx="1544931" cy="216024"/>
          </a:xfrm>
          <a:prstGeom prst="rect">
            <a:avLst/>
          </a:prstGeom>
          <a:noFill/>
        </p:spPr>
        <p:txBody>
          <a:bodyPr vert="horz" wrap="square" lIns="72000" tIns="36000" rIns="72000" bIns="36000" rtlCol="0" anchor="ctr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b="1" dirty="0" smtClean="0">
                <a:latin typeface="+mn-ea"/>
                <a:cs typeface="Arial" charset="0"/>
              </a:rPr>
              <a:t>[ 2017-05-10 </a:t>
            </a:r>
            <a:r>
              <a:rPr lang="ko-KR" altLang="en-US" sz="1000" b="1" dirty="0" smtClean="0">
                <a:latin typeface="+mn-ea"/>
                <a:cs typeface="Arial" charset="0"/>
              </a:rPr>
              <a:t>데이터</a:t>
            </a:r>
            <a:r>
              <a:rPr lang="en-US" altLang="ko-KR" sz="1000" b="1" dirty="0" smtClean="0">
                <a:latin typeface="+mn-ea"/>
                <a:cs typeface="Arial" charset="0"/>
              </a:rPr>
              <a:t>]</a:t>
            </a:r>
            <a:endParaRPr lang="ko-KR" altLang="en-US" sz="1000" b="1" dirty="0" smtClean="0">
              <a:latin typeface="+mn-ea"/>
              <a:cs typeface="Arial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149324" y="2733701"/>
            <a:ext cx="1127712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C:\Data\1. S Singleton\2. Personal\Powerpoint Tools\error_6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40780" y="2560852"/>
            <a:ext cx="344800" cy="344800"/>
          </a:xfrm>
          <a:prstGeom prst="rect">
            <a:avLst/>
          </a:prstGeom>
          <a:noFill/>
          <a:effectLst/>
        </p:spPr>
      </p:pic>
      <p:cxnSp>
        <p:nvCxnSpPr>
          <p:cNvPr id="20" name="Straight Arrow Connector 19"/>
          <p:cNvCxnSpPr/>
          <p:nvPr/>
        </p:nvCxnSpPr>
        <p:spPr>
          <a:xfrm>
            <a:off x="4158358" y="3534501"/>
            <a:ext cx="1109644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C:\Data\1. S Singleton\2. Personal\Powerpoint Tools\error_6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40780" y="3368127"/>
            <a:ext cx="344800" cy="344800"/>
          </a:xfrm>
          <a:prstGeom prst="rect">
            <a:avLst/>
          </a:prstGeom>
          <a:noFill/>
          <a:effectLst/>
        </p:spPr>
      </p:pic>
      <p:sp>
        <p:nvSpPr>
          <p:cNvPr id="26" name="Rounded Rectangle 25"/>
          <p:cNvSpPr/>
          <p:nvPr/>
        </p:nvSpPr>
        <p:spPr bwMode="gray">
          <a:xfrm>
            <a:off x="4448944" y="6021288"/>
            <a:ext cx="559441" cy="347406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buSzTx/>
              <a:buFontTx/>
              <a:buNone/>
            </a:pPr>
            <a:r>
              <a:rPr lang="en-US" altLang="ko-KR" sz="1200" b="1" kern="0" dirty="0" smtClean="0">
                <a:solidFill>
                  <a:srgbClr val="333333"/>
                </a:solidFill>
                <a:latin typeface="+mn-ea"/>
              </a:rPr>
              <a:t>ETL</a:t>
            </a: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buSzTx/>
              <a:buFontTx/>
              <a:buNone/>
            </a:pPr>
            <a:r>
              <a:rPr lang="ko-KR" altLang="en-US" sz="1200" b="1" kern="0" dirty="0" smtClean="0">
                <a:solidFill>
                  <a:srgbClr val="333333"/>
                </a:solidFill>
                <a:latin typeface="+mn-ea"/>
              </a:rPr>
              <a:t>영역</a:t>
            </a:r>
          </a:p>
        </p:txBody>
      </p:sp>
      <p:sp>
        <p:nvSpPr>
          <p:cNvPr id="27" name="TextBox 5"/>
          <p:cNvSpPr txBox="1"/>
          <p:nvPr/>
        </p:nvSpPr>
        <p:spPr bwMode="gray">
          <a:xfrm>
            <a:off x="5300406" y="6473160"/>
            <a:ext cx="2562536" cy="340216"/>
          </a:xfrm>
          <a:prstGeom prst="rect">
            <a:avLst/>
          </a:prstGeom>
          <a:solidFill>
            <a:srgbClr val="0070C0"/>
          </a:solidFill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lIns="72000" tIns="0" rIns="72000" bIns="0" rtlCol="0" anchor="ctr"/>
          <a:lstStyle>
            <a:defPPr>
              <a:defRPr lang="en-US"/>
            </a:defPPr>
            <a:lvl1pPr algn="ctr" eaLnBrk="0">
              <a:defRPr sz="1400" b="1" kern="0">
                <a:solidFill>
                  <a:schemeClr val="tx2"/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pPr marL="85725" indent="-85725" algn="l">
              <a:buFont typeface="Wingdings" panose="05000000000000000000" pitchFamily="2" charset="2"/>
              <a:buChar char="§"/>
            </a:pPr>
            <a:r>
              <a:rPr lang="ko-KR" altLang="en-US" sz="900" dirty="0"/>
              <a:t>이관방식 </a:t>
            </a:r>
            <a:r>
              <a:rPr lang="en-US" altLang="ko-KR" sz="900" dirty="0"/>
              <a:t>: </a:t>
            </a:r>
            <a:r>
              <a:rPr lang="en-US" altLang="ko-KR" sz="900" dirty="0" smtClean="0"/>
              <a:t>Daily </a:t>
            </a:r>
            <a:r>
              <a:rPr lang="en-US" altLang="ko-KR" sz="900" dirty="0"/>
              <a:t>0</a:t>
            </a:r>
            <a:r>
              <a:rPr lang="ko-KR" altLang="en-US" sz="900" dirty="0"/>
              <a:t>시 </a:t>
            </a:r>
            <a:r>
              <a:rPr lang="ko-KR" altLang="en-US" sz="900" dirty="0" smtClean="0"/>
              <a:t>배치</a:t>
            </a:r>
            <a:endParaRPr lang="en-US" altLang="ko-KR" sz="900" dirty="0" smtClean="0"/>
          </a:p>
          <a:p>
            <a:pPr marL="85725" indent="-85725" algn="l">
              <a:buFont typeface="Wingdings" panose="05000000000000000000" pitchFamily="2" charset="2"/>
              <a:buChar char="§"/>
            </a:pPr>
            <a:r>
              <a:rPr lang="ko-KR" altLang="en-US" sz="900" dirty="0" smtClean="0"/>
              <a:t>이관기준</a:t>
            </a:r>
            <a:r>
              <a:rPr lang="en-US" altLang="ko-KR" sz="900" dirty="0" smtClean="0"/>
              <a:t> </a:t>
            </a:r>
            <a:r>
              <a:rPr lang="en-US" altLang="ko-KR" sz="900" dirty="0"/>
              <a:t>: </a:t>
            </a:r>
            <a:r>
              <a:rPr lang="ko-KR" altLang="en-US" sz="900" dirty="0"/>
              <a:t>수정일기준</a:t>
            </a:r>
            <a:r>
              <a:rPr lang="en-US" altLang="ko-KR" sz="900" dirty="0"/>
              <a:t> D-4</a:t>
            </a:r>
            <a:r>
              <a:rPr lang="ko-KR" altLang="en-US" sz="900" dirty="0"/>
              <a:t>일  이후 </a:t>
            </a:r>
            <a:r>
              <a:rPr lang="ko-KR" altLang="en-US" sz="900" dirty="0" smtClean="0"/>
              <a:t>변경</a:t>
            </a:r>
            <a:r>
              <a:rPr lang="en-US" altLang="ko-KR" sz="900" dirty="0" smtClean="0"/>
              <a:t> </a:t>
            </a:r>
            <a:endParaRPr lang="ko-KR" altLang="en-US" sz="90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2955227" y="2047676"/>
            <a:ext cx="416557" cy="648941"/>
          </a:xfrm>
          <a:prstGeom prst="straightConnector1">
            <a:avLst/>
          </a:prstGeom>
          <a:ln w="9525">
            <a:solidFill>
              <a:srgbClr val="F04C3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790734" y="2065807"/>
            <a:ext cx="520485" cy="1391437"/>
          </a:xfrm>
          <a:prstGeom prst="straightConnector1">
            <a:avLst/>
          </a:prstGeom>
          <a:ln w="9525">
            <a:solidFill>
              <a:srgbClr val="F04C3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730525" y="4203599"/>
            <a:ext cx="502395" cy="708806"/>
          </a:xfrm>
          <a:prstGeom prst="straightConnector1">
            <a:avLst/>
          </a:prstGeom>
          <a:ln w="9525">
            <a:solidFill>
              <a:srgbClr val="F04C3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4044750" y="4311667"/>
            <a:ext cx="175406" cy="1404156"/>
          </a:xfrm>
          <a:prstGeom prst="straightConnector1">
            <a:avLst/>
          </a:prstGeom>
          <a:ln w="9525">
            <a:solidFill>
              <a:srgbClr val="F04C3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197800" y="4015584"/>
            <a:ext cx="327841" cy="835748"/>
          </a:xfrm>
          <a:prstGeom prst="straightConnector1">
            <a:avLst/>
          </a:prstGeom>
          <a:ln w="9525">
            <a:solidFill>
              <a:srgbClr val="F04C3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197800" y="4383675"/>
            <a:ext cx="301981" cy="1332148"/>
          </a:xfrm>
          <a:prstGeom prst="straightConnector1">
            <a:avLst/>
          </a:prstGeom>
          <a:ln w="9525">
            <a:solidFill>
              <a:srgbClr val="F04C3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4295129" y="1993145"/>
            <a:ext cx="836102" cy="422764"/>
          </a:xfrm>
          <a:prstGeom prst="roundRect">
            <a:avLst/>
          </a:prstGeom>
          <a:solidFill>
            <a:schemeClr val="accent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100" b="1" dirty="0" smtClean="0">
                <a:solidFill>
                  <a:srgbClr val="000000"/>
                </a:solidFill>
              </a:rPr>
              <a:t>이관대상없음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944888" y="4163905"/>
            <a:ext cx="1257808" cy="561239"/>
          </a:xfrm>
          <a:prstGeom prst="roundRect">
            <a:avLst/>
          </a:prstGeom>
          <a:solidFill>
            <a:schemeClr val="accent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100" b="1" dirty="0" smtClean="0">
                <a:solidFill>
                  <a:srgbClr val="000000"/>
                </a:solidFill>
              </a:rPr>
              <a:t>수정일이 </a:t>
            </a:r>
            <a:r>
              <a:rPr lang="en-US" altLang="ko-KR" sz="1100" b="1" dirty="0" smtClean="0">
                <a:solidFill>
                  <a:srgbClr val="000000"/>
                </a:solidFill>
              </a:rPr>
              <a:t>ETL</a:t>
            </a:r>
            <a:r>
              <a:rPr lang="ko-KR" altLang="en-US" sz="1100" b="1" dirty="0" smtClean="0">
                <a:solidFill>
                  <a:srgbClr val="000000"/>
                </a:solidFill>
              </a:rPr>
              <a:t>배치 이후</a:t>
            </a:r>
            <a:r>
              <a:rPr lang="en-US" altLang="ko-KR" sz="1100" b="1" dirty="0" smtClean="0">
                <a:solidFill>
                  <a:srgbClr val="000000"/>
                </a:solidFill>
              </a:rPr>
              <a:t/>
            </a:r>
            <a:br>
              <a:rPr lang="en-US" altLang="ko-KR" sz="1100" b="1" dirty="0" smtClean="0">
                <a:solidFill>
                  <a:srgbClr val="000000"/>
                </a:solidFill>
              </a:rPr>
            </a:br>
            <a:r>
              <a:rPr lang="en-US" altLang="ko-KR" sz="1100" b="1" dirty="0" smtClean="0">
                <a:solidFill>
                  <a:srgbClr val="000000"/>
                </a:solidFill>
              </a:rPr>
              <a:t>(</a:t>
            </a:r>
            <a:r>
              <a:rPr lang="ko-KR" altLang="en-US" sz="1100" b="1" dirty="0" smtClean="0">
                <a:solidFill>
                  <a:srgbClr val="000000"/>
                </a:solidFill>
              </a:rPr>
              <a:t>익일 처리 예정</a:t>
            </a:r>
            <a:r>
              <a:rPr lang="en-US" altLang="ko-KR" sz="1100" b="1" dirty="0" smtClean="0">
                <a:solidFill>
                  <a:srgbClr val="000000"/>
                </a:solidFill>
              </a:rPr>
              <a:t>)</a:t>
            </a:r>
            <a:endParaRPr lang="ko-KR" altLang="en-US" sz="1100" b="1" dirty="0" smtClean="0">
              <a:solidFill>
                <a:srgbClr val="000000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2076651" y="1907410"/>
            <a:ext cx="1792259" cy="197223"/>
          </a:xfrm>
          <a:prstGeom prst="roundRect">
            <a:avLst/>
          </a:prstGeom>
          <a:solidFill>
            <a:schemeClr val="accent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100" b="1" dirty="0" smtClean="0">
                <a:solidFill>
                  <a:srgbClr val="000000"/>
                </a:solidFill>
              </a:rPr>
              <a:t>탈퇴 후 </a:t>
            </a:r>
            <a:r>
              <a:rPr lang="ko-KR" altLang="en-US" sz="1100" b="1" dirty="0" err="1" smtClean="0">
                <a:solidFill>
                  <a:srgbClr val="000000"/>
                </a:solidFill>
              </a:rPr>
              <a:t>수정일반영안됨</a:t>
            </a:r>
            <a:endParaRPr lang="ko-KR" altLang="en-US" sz="1100" b="1" dirty="0" smtClean="0">
              <a:solidFill>
                <a:srgbClr val="000000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577359" y="3903616"/>
            <a:ext cx="1971485" cy="523534"/>
          </a:xfrm>
          <a:prstGeom prst="roundRect">
            <a:avLst/>
          </a:prstGeom>
          <a:solidFill>
            <a:schemeClr val="accent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100" b="1" dirty="0" smtClean="0">
                <a:solidFill>
                  <a:srgbClr val="000000"/>
                </a:solidFill>
              </a:rPr>
              <a:t>6</a:t>
            </a:r>
            <a:r>
              <a:rPr lang="ko-KR" altLang="en-US" sz="1100" b="1" dirty="0" smtClean="0">
                <a:solidFill>
                  <a:srgbClr val="000000"/>
                </a:solidFill>
              </a:rPr>
              <a:t>일 후 삭제</a:t>
            </a:r>
            <a:r>
              <a:rPr lang="en-US" altLang="ko-KR" sz="1100" b="1" dirty="0" smtClean="0">
                <a:solidFill>
                  <a:srgbClr val="000000"/>
                </a:solidFill>
              </a:rPr>
              <a:t>NULL</a:t>
            </a:r>
            <a:r>
              <a:rPr lang="ko-KR" altLang="en-US" sz="1100" b="1" dirty="0" smtClean="0">
                <a:solidFill>
                  <a:srgbClr val="000000"/>
                </a:solidFill>
              </a:rPr>
              <a:t>처리시</a:t>
            </a:r>
            <a:r>
              <a:rPr lang="en-US" altLang="ko-KR" sz="1100" b="1" dirty="0" smtClean="0">
                <a:solidFill>
                  <a:srgbClr val="000000"/>
                </a:solidFill>
              </a:rPr>
              <a:t>(</a:t>
            </a:r>
            <a:r>
              <a:rPr lang="ko-KR" altLang="en-US" sz="1100" b="1" dirty="0" smtClean="0">
                <a:solidFill>
                  <a:srgbClr val="000000"/>
                </a:solidFill>
              </a:rPr>
              <a:t>삭제고객</a:t>
            </a:r>
            <a:r>
              <a:rPr lang="en-US" altLang="ko-KR" sz="1100" b="1" dirty="0" smtClean="0">
                <a:solidFill>
                  <a:srgbClr val="000000"/>
                </a:solidFill>
              </a:rPr>
              <a:t>)</a:t>
            </a:r>
            <a:r>
              <a:rPr lang="ko-KR" altLang="en-US" sz="1100" b="1" dirty="0" smtClean="0">
                <a:solidFill>
                  <a:srgbClr val="000000"/>
                </a:solidFill>
              </a:rPr>
              <a:t> 수정일 반영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7408922" y="3763750"/>
            <a:ext cx="1335475" cy="451579"/>
          </a:xfrm>
          <a:prstGeom prst="roundRect">
            <a:avLst/>
          </a:prstGeom>
          <a:solidFill>
            <a:schemeClr val="accent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100" b="1" dirty="0" smtClean="0">
                <a:solidFill>
                  <a:srgbClr val="000000"/>
                </a:solidFill>
              </a:rPr>
              <a:t>삭제고객에 대한 </a:t>
            </a:r>
            <a:r>
              <a:rPr lang="en-US" altLang="ko-KR" sz="1100" b="1" dirty="0" smtClean="0">
                <a:solidFill>
                  <a:srgbClr val="000000"/>
                </a:solidFill>
              </a:rPr>
              <a:t>7</a:t>
            </a:r>
            <a:r>
              <a:rPr lang="ko-KR" altLang="en-US" sz="1100" b="1" dirty="0" smtClean="0">
                <a:solidFill>
                  <a:srgbClr val="000000"/>
                </a:solidFill>
              </a:rPr>
              <a:t>일 </a:t>
            </a:r>
            <a:r>
              <a:rPr lang="en-US" altLang="ko-KR" sz="1100" b="1" dirty="0" smtClean="0">
                <a:solidFill>
                  <a:srgbClr val="000000"/>
                </a:solidFill>
              </a:rPr>
              <a:t>GAP</a:t>
            </a:r>
            <a:r>
              <a:rPr lang="ko-KR" altLang="en-US" sz="1100" b="1" dirty="0" smtClean="0">
                <a:solidFill>
                  <a:srgbClr val="000000"/>
                </a:solidFill>
              </a:rPr>
              <a:t>발생</a:t>
            </a:r>
          </a:p>
        </p:txBody>
      </p:sp>
      <p:cxnSp>
        <p:nvCxnSpPr>
          <p:cNvPr id="39" name="Straight Arrow Connector 38"/>
          <p:cNvCxnSpPr>
            <a:stCxn id="34" idx="3"/>
            <a:endCxn id="38" idx="1"/>
          </p:cNvCxnSpPr>
          <p:nvPr/>
        </p:nvCxnSpPr>
        <p:spPr>
          <a:xfrm>
            <a:off x="5131231" y="2204527"/>
            <a:ext cx="2277691" cy="178501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5" idx="3"/>
            <a:endCxn id="38" idx="1"/>
          </p:cNvCxnSpPr>
          <p:nvPr/>
        </p:nvCxnSpPr>
        <p:spPr>
          <a:xfrm flipV="1">
            <a:off x="5202696" y="3989540"/>
            <a:ext cx="2206226" cy="454985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9111931" y="5091233"/>
            <a:ext cx="413577" cy="141886"/>
          </a:xfrm>
          <a:prstGeom prst="ellipse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7364143" y="5604249"/>
            <a:ext cx="782645" cy="486372"/>
          </a:xfrm>
          <a:prstGeom prst="roundRect">
            <a:avLst/>
          </a:prstGeom>
          <a:solidFill>
            <a:schemeClr val="accent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100" b="1" dirty="0" smtClean="0">
                <a:solidFill>
                  <a:srgbClr val="000000"/>
                </a:solidFill>
              </a:rPr>
              <a:t>0</a:t>
            </a:r>
            <a:r>
              <a:rPr lang="ko-KR" altLang="en-US" sz="1100" b="1" dirty="0" smtClean="0">
                <a:solidFill>
                  <a:srgbClr val="000000"/>
                </a:solidFill>
              </a:rPr>
              <a:t>시</a:t>
            </a:r>
            <a:r>
              <a:rPr lang="en-US" altLang="ko-KR" sz="1100" b="1" dirty="0" smtClean="0">
                <a:solidFill>
                  <a:srgbClr val="000000"/>
                </a:solidFill>
              </a:rPr>
              <a:t>17</a:t>
            </a:r>
            <a:r>
              <a:rPr lang="ko-KR" altLang="en-US" sz="1100" b="1" dirty="0" smtClean="0">
                <a:solidFill>
                  <a:srgbClr val="000000"/>
                </a:solidFill>
              </a:rPr>
              <a:t>분배치</a:t>
            </a:r>
          </a:p>
        </p:txBody>
      </p:sp>
      <p:cxnSp>
        <p:nvCxnSpPr>
          <p:cNvPr id="43" name="Elbow Connector 42"/>
          <p:cNvCxnSpPr>
            <a:stCxn id="42" idx="3"/>
          </p:cNvCxnSpPr>
          <p:nvPr/>
        </p:nvCxnSpPr>
        <p:spPr>
          <a:xfrm flipV="1">
            <a:off x="8146788" y="5152777"/>
            <a:ext cx="965143" cy="694658"/>
          </a:xfrm>
          <a:prstGeom prst="bentConnector3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4160312" y="5098475"/>
            <a:ext cx="1127712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2" descr="C:\Data\1. S Singleton\2. Personal\Powerpoint Tools\error_6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51768" y="4925626"/>
            <a:ext cx="344800" cy="344800"/>
          </a:xfrm>
          <a:prstGeom prst="rect">
            <a:avLst/>
          </a:prstGeom>
          <a:noFill/>
          <a:effectLst/>
        </p:spPr>
      </p:pic>
      <p:cxnSp>
        <p:nvCxnSpPr>
          <p:cNvPr id="81" name="Straight Arrow Connector 80"/>
          <p:cNvCxnSpPr/>
          <p:nvPr/>
        </p:nvCxnSpPr>
        <p:spPr>
          <a:xfrm>
            <a:off x="4160312" y="5839785"/>
            <a:ext cx="1127712" cy="0"/>
          </a:xfrm>
          <a:prstGeom prst="straightConnector1">
            <a:avLst/>
          </a:prstGeom>
          <a:ln w="63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2" descr="C:\Data\1. S Singleton\2. Personal\Powerpoint Tools\error_6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51768" y="5666936"/>
            <a:ext cx="344800" cy="344800"/>
          </a:xfrm>
          <a:prstGeom prst="rect">
            <a:avLst/>
          </a:prstGeom>
          <a:noFill/>
          <a:effectLst/>
        </p:spPr>
      </p:pic>
      <p:sp>
        <p:nvSpPr>
          <p:cNvPr id="44" name="Action Button: Return 43">
            <a:hlinkClick r:id="rId3" action="ppaction://hlinksldjump" highlightClick="1"/>
          </p:cNvPr>
          <p:cNvSpPr/>
          <p:nvPr/>
        </p:nvSpPr>
        <p:spPr>
          <a:xfrm>
            <a:off x="9287995" y="185460"/>
            <a:ext cx="417533" cy="399224"/>
          </a:xfrm>
          <a:prstGeom prst="actionButtonReturn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11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7333629" y="2744924"/>
            <a:ext cx="2340000" cy="3744416"/>
          </a:xfrm>
          <a:prstGeom prst="rect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49" name="Rectangle 64"/>
          <p:cNvSpPr>
            <a:spLocks noChangeArrowheads="1"/>
          </p:cNvSpPr>
          <p:nvPr/>
        </p:nvSpPr>
        <p:spPr bwMode="auto">
          <a:xfrm>
            <a:off x="7333629" y="2348880"/>
            <a:ext cx="2340000" cy="346825"/>
          </a:xfrm>
          <a:prstGeom prst="rect">
            <a:avLst/>
          </a:prstGeom>
          <a:solidFill>
            <a:srgbClr val="0070C0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lIns="72000" tIns="0" rIns="72000" bIns="0" rtlCol="0" anchor="ctr"/>
          <a:lstStyle/>
          <a:p>
            <a:pPr algn="ctr" eaLnBrk="0"/>
            <a:r>
              <a:rPr lang="ko-KR" altLang="en-US" sz="1400" b="1" kern="0" dirty="0" smtClean="0">
                <a:solidFill>
                  <a:schemeClr val="tx2"/>
                </a:solidFill>
                <a:latin typeface="+mn-ea"/>
                <a:cs typeface="Arial" panose="020B0604020202020204" pitchFamily="34" charset="0"/>
              </a:rPr>
              <a:t>시사점</a:t>
            </a:r>
            <a:endParaRPr lang="ko-KR" altLang="en-US" sz="1400" b="1" kern="0" dirty="0">
              <a:solidFill>
                <a:schemeClr val="tx2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32845" y="2348800"/>
            <a:ext cx="7020000" cy="4140540"/>
          </a:xfrm>
          <a:prstGeom prst="rect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b="1" dirty="0" smtClean="0">
                <a:solidFill>
                  <a:srgbClr val="000000"/>
                </a:solidFill>
              </a:rPr>
              <a:t>통합고객번호</a:t>
            </a:r>
            <a:r>
              <a:rPr lang="en-US" altLang="ko-KR" sz="1400" b="1" dirty="0" smtClean="0">
                <a:solidFill>
                  <a:srgbClr val="000000"/>
                </a:solidFill>
              </a:rPr>
              <a:t> </a:t>
            </a:r>
            <a:r>
              <a:rPr lang="ko-KR" altLang="en-US" sz="1400" b="1" dirty="0" smtClean="0">
                <a:solidFill>
                  <a:srgbClr val="000000"/>
                </a:solidFill>
              </a:rPr>
              <a:t>일관성 현황</a:t>
            </a:r>
            <a:r>
              <a:rPr lang="en-US" altLang="ko-KR" sz="1400" b="1" dirty="0" smtClean="0">
                <a:solidFill>
                  <a:srgbClr val="000000"/>
                </a:solidFill>
              </a:rPr>
              <a:t> </a:t>
            </a:r>
            <a:endParaRPr lang="ko-KR" altLang="en-US" sz="1400" b="1" dirty="0" smtClean="0">
              <a:solidFill>
                <a:srgbClr val="000000"/>
              </a:solidFill>
            </a:endParaRPr>
          </a:p>
        </p:txBody>
      </p:sp>
      <p:cxnSp>
        <p:nvCxnSpPr>
          <p:cNvPr id="34" name="Straight Arrow Connector 33"/>
          <p:cNvCxnSpPr>
            <a:stCxn id="21" idx="2"/>
            <a:endCxn id="27" idx="3"/>
          </p:cNvCxnSpPr>
          <p:nvPr/>
        </p:nvCxnSpPr>
        <p:spPr>
          <a:xfrm flipH="1" flipV="1">
            <a:off x="1543103" y="5279951"/>
            <a:ext cx="737241" cy="7613"/>
          </a:xfrm>
          <a:prstGeom prst="straightConnector1">
            <a:avLst/>
          </a:prstGeom>
          <a:ln w="9525">
            <a:solidFill>
              <a:srgbClr val="F04C3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[Back Up] </a:t>
            </a:r>
            <a:r>
              <a:rPr lang="ko-KR" altLang="en-US" dirty="0">
                <a:latin typeface="+mn-ea"/>
              </a:rPr>
              <a:t>고객 데이터 분석 </a:t>
            </a:r>
            <a:r>
              <a:rPr lang="en-US" altLang="ko-KR" dirty="0">
                <a:latin typeface="+mn-ea"/>
              </a:rPr>
              <a:t>– </a:t>
            </a:r>
            <a:r>
              <a:rPr lang="ko-KR" altLang="en-US" dirty="0" smtClean="0">
                <a:latin typeface="+mn-ea"/>
              </a:rPr>
              <a:t>통합고객 </a:t>
            </a:r>
            <a:r>
              <a:rPr lang="ko-KR" altLang="en-US" dirty="0" smtClean="0">
                <a:latin typeface="+mn-ea"/>
              </a:rPr>
              <a:t>번호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통합고객번호에 </a:t>
            </a:r>
            <a:r>
              <a:rPr lang="ko-KR" altLang="en-US" dirty="0">
                <a:solidFill>
                  <a:schemeClr val="tx1"/>
                </a:solidFill>
              </a:rPr>
              <a:t>대한 일관성 검증 결과 통합고객 마스터와 통합고객 상세 테이블이 </a:t>
            </a:r>
            <a:r>
              <a:rPr lang="ko-KR" altLang="en-US" dirty="0" smtClean="0">
                <a:solidFill>
                  <a:schemeClr val="tx1"/>
                </a:solidFill>
              </a:rPr>
              <a:t>참조관계이므로 </a:t>
            </a:r>
            <a:r>
              <a:rPr lang="ko-KR" altLang="en-US" dirty="0">
                <a:solidFill>
                  <a:schemeClr val="tx1"/>
                </a:solidFill>
              </a:rPr>
              <a:t>아이디 값이 일관되게 유지되어야 하나 존재 하지 않는 </a:t>
            </a:r>
            <a:r>
              <a:rPr lang="ko-KR" altLang="en-US" dirty="0" smtClean="0">
                <a:solidFill>
                  <a:schemeClr val="tx1"/>
                </a:solidFill>
              </a:rPr>
              <a:t>통합고객번호 확인됨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32845" y="1520788"/>
            <a:ext cx="9440784" cy="720000"/>
            <a:chOff x="308484" y="1664804"/>
            <a:chExt cx="8124855" cy="720000"/>
          </a:xfrm>
        </p:grpSpPr>
        <p:sp>
          <p:nvSpPr>
            <p:cNvPr id="4" name="Rectangle 3"/>
            <p:cNvSpPr/>
            <p:nvPr/>
          </p:nvSpPr>
          <p:spPr bwMode="gray">
            <a:xfrm>
              <a:off x="308484" y="1664804"/>
              <a:ext cx="713077" cy="720000"/>
            </a:xfrm>
            <a:prstGeom prst="rect">
              <a:avLst/>
            </a:prstGeom>
            <a:solidFill>
              <a:srgbClr val="002060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ko-KR" altLang="en-US" sz="1300" b="1" dirty="0" smtClean="0">
                  <a:solidFill>
                    <a:schemeClr val="tx2"/>
                  </a:solidFill>
                </a:rPr>
                <a:t>일관성</a:t>
              </a:r>
              <a:endParaRPr lang="en-US" altLang="ko-KR" sz="1300" b="1" dirty="0" smtClean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1300" b="1" dirty="0" smtClean="0">
                  <a:solidFill>
                    <a:schemeClr val="tx2"/>
                  </a:solidFill>
                </a:rPr>
                <a:t>검증</a:t>
              </a:r>
              <a:endParaRPr lang="ko-KR" altLang="en-US" sz="1300" b="1" dirty="0">
                <a:solidFill>
                  <a:schemeClr val="tx2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 bwMode="gray">
            <a:xfrm>
              <a:off x="1052879" y="1664804"/>
              <a:ext cx="3240000" cy="720000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txBody>
            <a:bodyPr wrap="square" lIns="72000" tIns="36000" rIns="72000" bIns="36000" rtlCol="0" anchor="ctr" anchorCtr="0">
              <a:noAutofit/>
            </a:bodyPr>
            <a:lstStyle/>
            <a:p>
              <a:pPr marL="268287" lvl="1" indent="-171450">
                <a:buFont typeface="Wingdings" panose="05000000000000000000" pitchFamily="2" charset="2"/>
                <a:buChar char="§"/>
              </a:pPr>
              <a:r>
                <a:rPr lang="en-US" altLang="ko-KR" sz="1300" b="1" dirty="0">
                  <a:latin typeface="맑은 고딕" pitchFamily="50" charset="-127"/>
                  <a:ea typeface="맑은 고딕" pitchFamily="50" charset="-127"/>
                </a:rPr>
                <a:t>1:N </a:t>
              </a:r>
              <a:r>
                <a:rPr lang="ko-KR" altLang="en-US" sz="1300" b="1" dirty="0">
                  <a:latin typeface="맑은 고딕" pitchFamily="50" charset="-127"/>
                  <a:ea typeface="맑은 고딕" pitchFamily="50" charset="-127"/>
                </a:rPr>
                <a:t>관계에 있는 통합고객 상세의 </a:t>
              </a:r>
              <a:r>
                <a:rPr lang="ko-KR" altLang="en-US" sz="1300" b="1" dirty="0" smtClean="0">
                  <a:latin typeface="맑은 고딕" pitchFamily="50" charset="-127"/>
                  <a:ea typeface="맑은 고딕" pitchFamily="50" charset="-127"/>
                </a:rPr>
                <a:t>통합고객번호는 </a:t>
              </a:r>
              <a:r>
                <a:rPr lang="ko-KR" altLang="en-US" sz="1300" b="1" dirty="0">
                  <a:latin typeface="맑은 고딕" pitchFamily="50" charset="-127"/>
                  <a:ea typeface="맑은 고딕" pitchFamily="50" charset="-127"/>
                </a:rPr>
                <a:t>통합고객마스터에 반드시 존재</a:t>
              </a:r>
              <a:endParaRPr lang="en-US" altLang="ko-KR" sz="1300" b="1" dirty="0">
                <a:latin typeface="맑은 고딕" pitchFamily="50" charset="-127"/>
                <a:ea typeface="맑은 고딕" pitchFamily="50" charset="-127"/>
                <a:sym typeface="Wingdings" pitchFamily="2" charset="2"/>
              </a:endParaRPr>
            </a:p>
          </p:txBody>
        </p:sp>
        <p:sp>
          <p:nvSpPr>
            <p:cNvPr id="6" name="Rectangle 5"/>
            <p:cNvSpPr/>
            <p:nvPr/>
          </p:nvSpPr>
          <p:spPr bwMode="gray">
            <a:xfrm>
              <a:off x="4455947" y="1664804"/>
              <a:ext cx="713077" cy="720000"/>
            </a:xfrm>
            <a:prstGeom prst="rect">
              <a:avLst/>
            </a:prstGeom>
            <a:solidFill>
              <a:srgbClr val="002060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ko-KR" altLang="en-US" sz="1300" b="1" dirty="0" smtClean="0">
                  <a:solidFill>
                    <a:schemeClr val="tx2"/>
                  </a:solidFill>
                </a:rPr>
                <a:t>검증</a:t>
              </a:r>
              <a:endParaRPr lang="en-US" altLang="ko-KR" sz="1300" b="1" dirty="0" smtClean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1300" b="1" dirty="0" smtClean="0">
                  <a:solidFill>
                    <a:schemeClr val="tx2"/>
                  </a:solidFill>
                </a:rPr>
                <a:t>결과</a:t>
              </a:r>
              <a:endParaRPr lang="en-US" altLang="ko-KR" sz="1300" b="1" dirty="0" smtClean="0">
                <a:solidFill>
                  <a:schemeClr val="tx2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 bwMode="gray">
            <a:xfrm>
              <a:off x="5193339" y="1664804"/>
              <a:ext cx="3240000" cy="720000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txBody>
            <a:bodyPr wrap="square" lIns="72000" tIns="36000" rIns="72000" bIns="36000" rtlCol="0" anchor="ctr" anchorCtr="0">
              <a:noAutofit/>
            </a:bodyPr>
            <a:lstStyle/>
            <a:p>
              <a:pPr marL="268287" lvl="1" indent="-171450">
                <a:buFont typeface="Wingdings" panose="05000000000000000000" pitchFamily="2" charset="2"/>
                <a:buChar char="§"/>
              </a:pPr>
              <a:r>
                <a:rPr lang="en-US" altLang="ko-KR" sz="1300" b="1" dirty="0"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130,429</a:t>
              </a:r>
              <a:r>
                <a:rPr lang="ko-KR" altLang="en-US" sz="1300" b="1" dirty="0"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건 통합마스터에 </a:t>
              </a:r>
              <a:r>
                <a:rPr lang="ko-KR" altLang="en-US" sz="1300" b="1" dirty="0" err="1"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미존재</a:t>
              </a:r>
              <a:r>
                <a:rPr lang="ko-KR" altLang="en-US" sz="1300" b="1" dirty="0"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 아이디 확인 </a:t>
              </a:r>
              <a:r>
                <a:rPr lang="en-US" altLang="ko-KR" sz="1300" b="1" dirty="0"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(</a:t>
              </a:r>
              <a:r>
                <a:rPr lang="ko-KR" altLang="en-US" sz="1300" b="1" dirty="0"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대부분 </a:t>
              </a:r>
              <a:r>
                <a:rPr lang="en-US" altLang="ko-KR" sz="1300" b="1" dirty="0"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Migration </a:t>
              </a:r>
              <a:r>
                <a:rPr lang="ko-KR" altLang="en-US" sz="1300" b="1" dirty="0"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초기 데이터로 추정</a:t>
              </a:r>
              <a:r>
                <a:rPr lang="en-US" altLang="ko-KR" sz="1300" b="1" dirty="0"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)</a:t>
              </a:r>
            </a:p>
          </p:txBody>
        </p:sp>
      </p:grpSp>
      <p:sp>
        <p:nvSpPr>
          <p:cNvPr id="9" name="TextBox 8"/>
          <p:cNvSpPr txBox="1"/>
          <p:nvPr/>
        </p:nvSpPr>
        <p:spPr bwMode="gray">
          <a:xfrm>
            <a:off x="390975" y="3112772"/>
            <a:ext cx="1440000" cy="274582"/>
          </a:xfrm>
          <a:prstGeom prst="rect">
            <a:avLst/>
          </a:prstGeom>
          <a:solidFill>
            <a:srgbClr val="002060"/>
          </a:solidFill>
          <a:ln w="952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defPPr>
              <a:defRPr lang="en-US"/>
            </a:defPPr>
            <a:lvl1pPr algn="ctr">
              <a:defRPr sz="13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1000" dirty="0" smtClean="0"/>
              <a:t>통합고객번호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 bwMode="gray">
          <a:xfrm>
            <a:off x="3127375" y="3112177"/>
            <a:ext cx="1584000" cy="216924"/>
          </a:xfrm>
          <a:prstGeom prst="rect">
            <a:avLst/>
          </a:prstGeom>
          <a:solidFill>
            <a:srgbClr val="002060"/>
          </a:solidFill>
          <a:ln w="952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defPPr>
              <a:defRPr lang="en-US"/>
            </a:defPPr>
            <a:lvl1pPr algn="ctr">
              <a:defRPr sz="1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1000" dirty="0" smtClean="0"/>
              <a:t>통합고객번호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 bwMode="gray">
          <a:xfrm>
            <a:off x="3127375" y="3330083"/>
            <a:ext cx="1584000" cy="2169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72000" tIns="36000" rIns="72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ko-KR" altLang="en-US" sz="10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경로구</a:t>
            </a:r>
            <a:r>
              <a:rPr lang="ko-KR" altLang="en-US" sz="10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분</a:t>
            </a:r>
            <a:endParaRPr lang="ko-KR" altLang="en-US" sz="1000" dirty="0" smtClean="0">
              <a:solidFill>
                <a:prstClr val="black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 bwMode="gray">
          <a:xfrm>
            <a:off x="3127375" y="3547006"/>
            <a:ext cx="1584000" cy="2169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72000" tIns="36000" rIns="72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ko-KR" altLang="en-US" sz="10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경로고객아이</a:t>
            </a:r>
            <a:r>
              <a:rPr lang="ko-KR" altLang="en-US" sz="100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디</a:t>
            </a:r>
            <a:endParaRPr lang="ko-KR" altLang="en-US" sz="1000" dirty="0" smtClean="0">
              <a:solidFill>
                <a:prstClr val="black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</p:txBody>
      </p:sp>
      <p:cxnSp>
        <p:nvCxnSpPr>
          <p:cNvPr id="14" name="꺾인 연결선 11"/>
          <p:cNvCxnSpPr>
            <a:stCxn id="9" idx="3"/>
          </p:cNvCxnSpPr>
          <p:nvPr/>
        </p:nvCxnSpPr>
        <p:spPr>
          <a:xfrm>
            <a:off x="1830975" y="3250063"/>
            <a:ext cx="1272597" cy="191188"/>
          </a:xfrm>
          <a:prstGeom prst="bentConnector3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3"/>
          <p:cNvCxnSpPr/>
          <p:nvPr/>
        </p:nvCxnSpPr>
        <p:spPr>
          <a:xfrm flipH="1">
            <a:off x="2958332" y="3329100"/>
            <a:ext cx="137463" cy="112150"/>
          </a:xfrm>
          <a:prstGeom prst="line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2958332" y="3438544"/>
            <a:ext cx="137463" cy="108462"/>
          </a:xfrm>
          <a:prstGeom prst="line">
            <a:avLst/>
          </a:prstGeom>
          <a:ln w="190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 bwMode="gray">
          <a:xfrm>
            <a:off x="390975" y="2816932"/>
            <a:ext cx="1440000" cy="263965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72000" tIns="36000" rIns="72000" bIns="36000" rtlCol="0" anchor="ctr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1000" b="1">
                <a:latin typeface="+mj-lt"/>
                <a:ea typeface="맑은 고딕" panose="020B0503020000020004" pitchFamily="50" charset="-127"/>
                <a:cs typeface="Arial" charset="0"/>
              </a:defRPr>
            </a:lvl1pPr>
          </a:lstStyle>
          <a:p>
            <a:r>
              <a:rPr lang="ko-KR" altLang="en-US" dirty="0"/>
              <a:t>통합고객마스터</a:t>
            </a:r>
          </a:p>
        </p:txBody>
      </p:sp>
      <p:sp>
        <p:nvSpPr>
          <p:cNvPr id="18" name="TextBox 17"/>
          <p:cNvSpPr txBox="1"/>
          <p:nvPr/>
        </p:nvSpPr>
        <p:spPr bwMode="gray">
          <a:xfrm>
            <a:off x="3127375" y="2850837"/>
            <a:ext cx="1584000" cy="232297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72000" tIns="36000" rIns="72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ko-KR" altLang="en-US" sz="1000" b="1" dirty="0" smtClean="0">
                <a:latin typeface="+mj-lt"/>
                <a:ea typeface="맑은 고딕" panose="020B0503020000020004" pitchFamily="50" charset="-127"/>
                <a:cs typeface="Arial" charset="0"/>
              </a:rPr>
              <a:t>통합고객상세</a:t>
            </a:r>
          </a:p>
        </p:txBody>
      </p:sp>
      <p:sp>
        <p:nvSpPr>
          <p:cNvPr id="19" name="TextBox 18"/>
          <p:cNvSpPr txBox="1"/>
          <p:nvPr/>
        </p:nvSpPr>
        <p:spPr bwMode="gray">
          <a:xfrm>
            <a:off x="2329310" y="3122025"/>
            <a:ext cx="665026" cy="340880"/>
          </a:xfrm>
          <a:prstGeom prst="rect">
            <a:avLst/>
          </a:prstGeom>
          <a:noFill/>
        </p:spPr>
        <p:txBody>
          <a:bodyPr vert="horz" wrap="square" lIns="72000" tIns="36000" rIns="72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1:N</a:t>
            </a:r>
            <a:endParaRPr lang="ko-KR" altLang="en-US" sz="1200" b="1" dirty="0" smtClean="0">
              <a:solidFill>
                <a:prstClr val="black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</p:txBody>
      </p:sp>
      <p:graphicFrame>
        <p:nvGraphicFramePr>
          <p:cNvPr id="20" name="표 27"/>
          <p:cNvGraphicFramePr>
            <a:graphicFrameLocks noGrp="1"/>
          </p:cNvGraphicFramePr>
          <p:nvPr>
            <p:extLst/>
          </p:nvPr>
        </p:nvGraphicFramePr>
        <p:xfrm>
          <a:off x="2241726" y="4087705"/>
          <a:ext cx="4763503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8984"/>
                <a:gridCol w="928923"/>
                <a:gridCol w="1226040"/>
                <a:gridCol w="824778"/>
                <a:gridCol w="824778"/>
              </a:tblGrid>
              <a:tr h="3120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통합고객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번호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경로구분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경로고객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생성일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수정일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</a:tr>
              <a:tr h="1985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에스쁘아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ES10040021709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20170424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20170424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1985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10952328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이니스프리 쇼핑몰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msh7615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20161213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20161213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1985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118168303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이니스프리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I214740000982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20120827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20120827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1985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121354810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리리코스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121354810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20130701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20170506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1985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-1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리리코스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-1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20121011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20170503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1985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100943870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마트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0306060239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20090325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20170213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1985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12195429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아리따움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F225570000959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20141201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20170101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sp>
        <p:nvSpPr>
          <p:cNvPr id="21" name="Oval 20"/>
          <p:cNvSpPr/>
          <p:nvPr/>
        </p:nvSpPr>
        <p:spPr>
          <a:xfrm>
            <a:off x="2280344" y="4471017"/>
            <a:ext cx="804496" cy="1633093"/>
          </a:xfrm>
          <a:prstGeom prst="ellipse">
            <a:avLst/>
          </a:pr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graphicFrame>
        <p:nvGraphicFramePr>
          <p:cNvPr id="22" name="표 27"/>
          <p:cNvGraphicFramePr>
            <a:graphicFrameLocks noGrp="1"/>
          </p:cNvGraphicFramePr>
          <p:nvPr>
            <p:extLst/>
          </p:nvPr>
        </p:nvGraphicFramePr>
        <p:xfrm>
          <a:off x="438778" y="3650917"/>
          <a:ext cx="1336029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029"/>
              </a:tblGrid>
              <a:tr h="3120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통합고객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번호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</a:tr>
              <a:tr h="1985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12195429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cxnSp>
        <p:nvCxnSpPr>
          <p:cNvPr id="23" name="Straight Connector 22"/>
          <p:cNvCxnSpPr/>
          <p:nvPr/>
        </p:nvCxnSpPr>
        <p:spPr>
          <a:xfrm>
            <a:off x="3930440" y="3770324"/>
            <a:ext cx="0" cy="317381"/>
          </a:xfrm>
          <a:prstGeom prst="line">
            <a:avLst/>
          </a:prstGeom>
          <a:ln w="127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9" idx="2"/>
            <a:endCxn id="22" idx="0"/>
          </p:cNvCxnSpPr>
          <p:nvPr/>
        </p:nvCxnSpPr>
        <p:spPr>
          <a:xfrm flipH="1">
            <a:off x="1106792" y="3387354"/>
            <a:ext cx="4183" cy="263563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C:\Data\1. S Singleton\2. Personal\Powerpoint Tools\error_6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4174" y="5119591"/>
            <a:ext cx="344800" cy="344800"/>
          </a:xfrm>
          <a:prstGeom prst="rect">
            <a:avLst/>
          </a:prstGeom>
          <a:noFill/>
          <a:effectLst/>
        </p:spPr>
      </p:pic>
      <p:sp>
        <p:nvSpPr>
          <p:cNvPr id="27" name="Rounded Rectangle 26"/>
          <p:cNvSpPr/>
          <p:nvPr/>
        </p:nvSpPr>
        <p:spPr>
          <a:xfrm>
            <a:off x="602273" y="5108456"/>
            <a:ext cx="940830" cy="342989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dirty="0" smtClean="0">
                <a:solidFill>
                  <a:srgbClr val="000000"/>
                </a:solidFill>
              </a:rPr>
              <a:t>미존재</a:t>
            </a:r>
          </a:p>
        </p:txBody>
      </p:sp>
      <p:sp>
        <p:nvSpPr>
          <p:cNvPr id="40" name="TextBox 39"/>
          <p:cNvSpPr txBox="1"/>
          <p:nvPr/>
        </p:nvSpPr>
        <p:spPr bwMode="gray">
          <a:xfrm>
            <a:off x="7425052" y="2895807"/>
            <a:ext cx="2172464" cy="1973353"/>
          </a:xfrm>
          <a:prstGeom prst="rect">
            <a:avLst/>
          </a:prstGeom>
          <a:noFill/>
          <a:ln w="9525">
            <a:noFill/>
            <a:prstDash val="dash"/>
          </a:ln>
        </p:spPr>
        <p:txBody>
          <a:bodyPr vert="horz" wrap="square" lIns="72000" tIns="36000" rIns="72000" bIns="36000" rtlCol="0" anchor="ctr">
            <a:noAutofit/>
          </a:bodyPr>
          <a:lstStyle/>
          <a:p>
            <a:pPr marL="171450" lvl="1" indent="-171450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>불필요한 </a:t>
            </a:r>
            <a:r>
              <a:rPr lang="en-US" altLang="ko-KR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>Data </a:t>
            </a: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>제거</a:t>
            </a:r>
            <a:r>
              <a:rPr lang="en-US" altLang="ko-KR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>방안 고려</a:t>
            </a:r>
            <a:endParaRPr lang="en-US" altLang="ko-KR" sz="1400" b="1" dirty="0" smtClean="0">
              <a:solidFill>
                <a:prstClr val="black"/>
              </a:solidFill>
              <a:latin typeface="+mn-ea"/>
              <a:cs typeface="Arial" charset="0"/>
            </a:endParaRPr>
          </a:p>
          <a:p>
            <a:pPr marL="171450" lvl="1" indent="-171450">
              <a:spcAft>
                <a:spcPts val="200"/>
              </a:spcAft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prstClr val="black"/>
              </a:solidFill>
              <a:latin typeface="+mn-ea"/>
              <a:cs typeface="Arial" charset="0"/>
            </a:endParaRPr>
          </a:p>
          <a:p>
            <a:pPr marL="171450" lvl="1" indent="-171450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>물리적인 테이블 간 </a:t>
            </a:r>
            <a:r>
              <a:rPr lang="en-US" altLang="ko-KR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>FK(Foreign Key) </a:t>
            </a: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>관계 정의 검토 및 반영</a:t>
            </a:r>
            <a:r>
              <a:rPr lang="en-US" altLang="ko-KR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/>
            </a:r>
            <a:br>
              <a:rPr lang="en-US" altLang="ko-KR" sz="1400" b="1" dirty="0" smtClean="0">
                <a:solidFill>
                  <a:prstClr val="black"/>
                </a:solidFill>
                <a:latin typeface="+mn-ea"/>
                <a:cs typeface="Arial" charset="0"/>
              </a:rPr>
            </a:br>
            <a:endParaRPr lang="en-US" altLang="ko-KR" sz="1200" dirty="0">
              <a:solidFill>
                <a:prstClr val="black"/>
              </a:solidFill>
              <a:latin typeface="+mn-ea"/>
              <a:cs typeface="Arial" charset="0"/>
            </a:endParaRPr>
          </a:p>
        </p:txBody>
      </p:sp>
      <p:sp>
        <p:nvSpPr>
          <p:cNvPr id="41" name="TextBox 5"/>
          <p:cNvSpPr txBox="1"/>
          <p:nvPr/>
        </p:nvSpPr>
        <p:spPr bwMode="gray">
          <a:xfrm>
            <a:off x="236476" y="5733687"/>
            <a:ext cx="1929768" cy="177490"/>
          </a:xfrm>
          <a:prstGeom prst="rect">
            <a:avLst/>
          </a:prstGeom>
          <a:noFill/>
        </p:spPr>
        <p:txBody>
          <a:bodyPr vert="horz" wrap="square" lIns="72000" tIns="36000" rIns="72000" bIns="36000" rtlCol="0" anchor="ctr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ko-KR" altLang="en-US" sz="1200" b="1" dirty="0" smtClean="0">
                <a:latin typeface="+mn-ea"/>
                <a:cs typeface="Arial" charset="0"/>
              </a:rPr>
              <a:t>통합고객 마스터에 존재하지 않은 고객번호가 </a:t>
            </a:r>
            <a:r>
              <a:rPr lang="en-US" altLang="ko-KR" sz="1200" b="1" dirty="0" smtClean="0">
                <a:latin typeface="+mn-ea"/>
                <a:cs typeface="Arial" charset="0"/>
              </a:rPr>
              <a:t>Mapping</a:t>
            </a:r>
            <a:r>
              <a:rPr lang="ko-KR" altLang="en-US" sz="1200" b="1" dirty="0" smtClean="0">
                <a:latin typeface="+mn-ea"/>
                <a:cs typeface="Arial" charset="0"/>
              </a:rPr>
              <a:t>테이블에 존재</a:t>
            </a:r>
            <a:endParaRPr lang="en-US" altLang="ko-KR" sz="1200" b="1" dirty="0" smtClean="0">
              <a:latin typeface="+mn-ea"/>
              <a:cs typeface="Arial" charset="0"/>
            </a:endParaRPr>
          </a:p>
        </p:txBody>
      </p:sp>
      <p:sp>
        <p:nvSpPr>
          <p:cNvPr id="42" name="TextBox 5"/>
          <p:cNvSpPr txBox="1"/>
          <p:nvPr/>
        </p:nvSpPr>
        <p:spPr bwMode="gray">
          <a:xfrm>
            <a:off x="4794536" y="2826964"/>
            <a:ext cx="1160730" cy="347909"/>
          </a:xfrm>
          <a:prstGeom prst="rect">
            <a:avLst/>
          </a:prstGeom>
          <a:noFill/>
        </p:spPr>
        <p:txBody>
          <a:bodyPr vert="horz" wrap="square" lIns="72000" tIns="36000" rIns="72000" bIns="36000" rtlCol="0" anchor="ctr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ko-KR" altLang="en-US" sz="1200" b="1" dirty="0" smtClean="0">
                <a:latin typeface="+mn-ea"/>
                <a:cs typeface="Arial" charset="0"/>
              </a:rPr>
              <a:t>경로 </a:t>
            </a:r>
            <a:r>
              <a:rPr lang="en-US" altLang="ko-KR" sz="1200" b="1" dirty="0" smtClean="0">
                <a:latin typeface="+mn-ea"/>
                <a:cs typeface="Arial" charset="0"/>
              </a:rPr>
              <a:t>Mapping </a:t>
            </a:r>
            <a:r>
              <a:rPr lang="ko-KR" altLang="en-US" sz="1200" b="1" dirty="0" smtClean="0">
                <a:latin typeface="+mn-ea"/>
                <a:cs typeface="Arial" charset="0"/>
              </a:rPr>
              <a:t>정보 테이블</a:t>
            </a:r>
            <a:endParaRPr lang="en-US" altLang="ko-KR" sz="1200" b="1" dirty="0" smtClean="0">
              <a:latin typeface="+mn-ea"/>
              <a:cs typeface="Arial" charset="0"/>
            </a:endParaRPr>
          </a:p>
        </p:txBody>
      </p:sp>
      <p:sp>
        <p:nvSpPr>
          <p:cNvPr id="33" name="Action Button: Return 32">
            <a:hlinkClick r:id="rId3" action="ppaction://hlinksldjump" highlightClick="1"/>
          </p:cNvPr>
          <p:cNvSpPr/>
          <p:nvPr/>
        </p:nvSpPr>
        <p:spPr>
          <a:xfrm>
            <a:off x="9287995" y="185460"/>
            <a:ext cx="417533" cy="399224"/>
          </a:xfrm>
          <a:prstGeom prst="actionButtonReturn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03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9530" y="47872"/>
            <a:ext cx="9806940" cy="612000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[Back Up] </a:t>
            </a:r>
            <a:r>
              <a:rPr lang="ko-KR" altLang="en-US" dirty="0">
                <a:latin typeface="+mn-ea"/>
              </a:rPr>
              <a:t>고객 데이터 분석 </a:t>
            </a:r>
            <a:r>
              <a:rPr lang="en-US" altLang="ko-KR" dirty="0">
                <a:latin typeface="+mn-ea"/>
              </a:rPr>
              <a:t>– </a:t>
            </a:r>
            <a:r>
              <a:rPr lang="ko-KR" altLang="en-US" dirty="0" smtClean="0">
                <a:latin typeface="+mn-ea"/>
              </a:rPr>
              <a:t>생년월일</a:t>
            </a:r>
            <a:endParaRPr lang="ko-KR" alt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9440" y="717956"/>
            <a:ext cx="9808920" cy="51480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생년월일의 유효성 검증결과 유효한 날짜 값을 보유해야 하나 일부 오류 데이터가 존재하며 </a:t>
            </a:r>
            <a:r>
              <a:rPr lang="ko-KR" altLang="en-US" dirty="0">
                <a:solidFill>
                  <a:schemeClr val="tx1"/>
                </a:solidFill>
              </a:rPr>
              <a:t>제휴사 경로에서 </a:t>
            </a:r>
            <a:r>
              <a:rPr lang="ko-KR" altLang="en-US" dirty="0" smtClean="0">
                <a:solidFill>
                  <a:schemeClr val="tx1"/>
                </a:solidFill>
              </a:rPr>
              <a:t>부정확한 값의 유입이 </a:t>
            </a:r>
            <a:r>
              <a:rPr lang="ko-KR" altLang="en-US" dirty="0">
                <a:solidFill>
                  <a:schemeClr val="tx1"/>
                </a:solidFill>
              </a:rPr>
              <a:t>확인됨</a:t>
            </a:r>
          </a:p>
        </p:txBody>
      </p:sp>
      <p:sp>
        <p:nvSpPr>
          <p:cNvPr id="6" name="Rectangle 5"/>
          <p:cNvSpPr/>
          <p:nvPr/>
        </p:nvSpPr>
        <p:spPr>
          <a:xfrm>
            <a:off x="200946" y="2348800"/>
            <a:ext cx="7020000" cy="4140540"/>
          </a:xfrm>
          <a:prstGeom prst="rect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b="1" dirty="0" smtClean="0">
                <a:solidFill>
                  <a:srgbClr val="000000"/>
                </a:solidFill>
                <a:latin typeface="+mn-ea"/>
              </a:rPr>
              <a:t>생년월일 유효성 현황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00946" y="1520788"/>
            <a:ext cx="9472683" cy="720000"/>
            <a:chOff x="308484" y="1664804"/>
            <a:chExt cx="8124855" cy="720000"/>
          </a:xfrm>
        </p:grpSpPr>
        <p:sp>
          <p:nvSpPr>
            <p:cNvPr id="8" name="Rectangle 7"/>
            <p:cNvSpPr/>
            <p:nvPr/>
          </p:nvSpPr>
          <p:spPr bwMode="gray">
            <a:xfrm>
              <a:off x="308484" y="1664804"/>
              <a:ext cx="713077" cy="720000"/>
            </a:xfrm>
            <a:prstGeom prst="rect">
              <a:avLst/>
            </a:prstGeom>
            <a:solidFill>
              <a:srgbClr val="002060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ko-KR" altLang="en-US" sz="1300" b="1" dirty="0" smtClean="0">
                  <a:solidFill>
                    <a:schemeClr val="tx2"/>
                  </a:solidFill>
                </a:rPr>
                <a:t>유효성검증</a:t>
              </a:r>
              <a:endParaRPr lang="ko-KR" altLang="en-US" sz="1300" b="1" dirty="0">
                <a:solidFill>
                  <a:schemeClr val="tx2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 bwMode="gray">
            <a:xfrm>
              <a:off x="1052879" y="1664804"/>
              <a:ext cx="3240000" cy="720000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txBody>
            <a:bodyPr wrap="square" lIns="72000" tIns="36000" rIns="72000" bIns="36000" rtlCol="0" anchor="ctr" anchorCtr="0">
              <a:noAutofit/>
            </a:bodyPr>
            <a:lstStyle/>
            <a:p>
              <a:pPr marL="268287" lvl="1" indent="-171450">
                <a:buFont typeface="Wingdings" panose="05000000000000000000" pitchFamily="2" charset="2"/>
                <a:buChar char="§"/>
              </a:pPr>
              <a:r>
                <a:rPr lang="ko-KR" altLang="en-US" sz="1300" b="1" dirty="0" smtClean="0"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생년월일은 </a:t>
              </a:r>
              <a:r>
                <a:rPr lang="ko-KR" altLang="en-US" sz="1300" b="1" dirty="0"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유효한 날짜 값을 보유해야 한다 </a:t>
              </a:r>
              <a:endParaRPr lang="en-US" altLang="ko-KR" sz="1300" b="1" dirty="0">
                <a:latin typeface="맑은 고딕" pitchFamily="50" charset="-127"/>
                <a:ea typeface="맑은 고딕" pitchFamily="50" charset="-127"/>
                <a:sym typeface="Wingdings" pitchFamily="2" charset="2"/>
              </a:endParaRPr>
            </a:p>
          </p:txBody>
        </p:sp>
        <p:sp>
          <p:nvSpPr>
            <p:cNvPr id="10" name="Rectangle 9"/>
            <p:cNvSpPr/>
            <p:nvPr/>
          </p:nvSpPr>
          <p:spPr bwMode="gray">
            <a:xfrm>
              <a:off x="4455947" y="1664804"/>
              <a:ext cx="713077" cy="720000"/>
            </a:xfrm>
            <a:prstGeom prst="rect">
              <a:avLst/>
            </a:prstGeom>
            <a:solidFill>
              <a:srgbClr val="002060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ko-KR" altLang="en-US" sz="1300" b="1" dirty="0" smtClean="0">
                  <a:solidFill>
                    <a:schemeClr val="tx2"/>
                  </a:solidFill>
                </a:rPr>
                <a:t>검증</a:t>
              </a:r>
              <a:endParaRPr lang="en-US" altLang="ko-KR" sz="1300" b="1" dirty="0" smtClean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1300" b="1" dirty="0" smtClean="0">
                  <a:solidFill>
                    <a:schemeClr val="tx2"/>
                  </a:solidFill>
                </a:rPr>
                <a:t>결과</a:t>
              </a:r>
              <a:endParaRPr lang="en-US" altLang="ko-KR" sz="1300" b="1" dirty="0" smtClean="0">
                <a:solidFill>
                  <a:schemeClr val="tx2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 bwMode="gray">
            <a:xfrm>
              <a:off x="5193339" y="1664804"/>
              <a:ext cx="3240000" cy="720000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txBody>
            <a:bodyPr wrap="square" lIns="72000" tIns="36000" rIns="72000" bIns="36000" rtlCol="0" anchor="ctr" anchorCtr="0">
              <a:noAutofit/>
            </a:bodyPr>
            <a:lstStyle/>
            <a:p>
              <a:pPr marL="268287" lvl="1" indent="-171450">
                <a:buFont typeface="Wingdings" panose="05000000000000000000" pitchFamily="2" charset="2"/>
                <a:buChar char="§"/>
              </a:pPr>
              <a:r>
                <a:rPr lang="en-US" altLang="ko-KR" sz="1300" b="1" dirty="0"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10,900</a:t>
              </a:r>
              <a:r>
                <a:rPr lang="ko-KR" altLang="en-US" sz="1300" b="1" dirty="0"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건의 일부 유효하지 않은 날짜 값 </a:t>
              </a:r>
              <a:r>
                <a:rPr lang="ko-KR" altLang="en-US" sz="1300" b="1" dirty="0" smtClean="0"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확인</a:t>
              </a:r>
              <a:endParaRPr lang="en-US" altLang="ko-KR" sz="1300" b="1" dirty="0">
                <a:latin typeface="맑은 고딕" pitchFamily="50" charset="-127"/>
                <a:ea typeface="맑은 고딕" pitchFamily="50" charset="-127"/>
                <a:sym typeface="Wingdings" pitchFamily="2" charset="2"/>
              </a:endParaRPr>
            </a:p>
            <a:p>
              <a:pPr marL="268287" lvl="1" indent="-171450">
                <a:buFont typeface="Wingdings" panose="05000000000000000000" pitchFamily="2" charset="2"/>
                <a:buChar char="§"/>
              </a:pPr>
              <a:r>
                <a:rPr lang="en-US" altLang="ko-KR" sz="1300" b="1" dirty="0"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000000 Case</a:t>
              </a:r>
              <a:r>
                <a:rPr lang="ko-KR" altLang="en-US" sz="1300" b="1" dirty="0"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가 가장 많으며 현재도 </a:t>
              </a:r>
              <a:r>
                <a:rPr lang="ko-KR" altLang="en-US" sz="1300" b="1" dirty="0" smtClean="0"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발생 중</a:t>
              </a:r>
              <a:endParaRPr lang="en-US" altLang="ko-KR" sz="1300" b="1" dirty="0">
                <a:latin typeface="맑은 고딕" pitchFamily="50" charset="-127"/>
                <a:ea typeface="맑은 고딕" pitchFamily="50" charset="-127"/>
                <a:sym typeface="Wingdings" pitchFamily="2" charset="2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7333629" y="2744924"/>
            <a:ext cx="2340000" cy="3744416"/>
          </a:xfrm>
          <a:prstGeom prst="rect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13" name="Rectangle 64"/>
          <p:cNvSpPr>
            <a:spLocks noChangeArrowheads="1"/>
          </p:cNvSpPr>
          <p:nvPr/>
        </p:nvSpPr>
        <p:spPr bwMode="auto">
          <a:xfrm>
            <a:off x="7333629" y="2348880"/>
            <a:ext cx="2340000" cy="346825"/>
          </a:xfrm>
          <a:prstGeom prst="rect">
            <a:avLst/>
          </a:prstGeom>
          <a:solidFill>
            <a:srgbClr val="0070C0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lIns="72000" tIns="0" rIns="72000" bIns="0" rtlCol="0" anchor="ctr"/>
          <a:lstStyle/>
          <a:p>
            <a:pPr algn="ctr" eaLnBrk="0"/>
            <a:r>
              <a:rPr lang="ko-KR" altLang="en-US" sz="1400" b="1" kern="0" dirty="0" smtClean="0">
                <a:solidFill>
                  <a:schemeClr val="tx2"/>
                </a:solidFill>
                <a:latin typeface="+mn-ea"/>
                <a:cs typeface="Arial" panose="020B0604020202020204" pitchFamily="34" charset="0"/>
              </a:rPr>
              <a:t>시사점</a:t>
            </a:r>
            <a:endParaRPr lang="ko-KR" altLang="en-US" sz="1400" b="1" kern="0" dirty="0">
              <a:solidFill>
                <a:schemeClr val="tx2"/>
              </a:solidFill>
              <a:latin typeface="+mn-ea"/>
              <a:cs typeface="Arial" panose="020B0604020202020204" pitchFamily="34" charset="0"/>
            </a:endParaRPr>
          </a:p>
        </p:txBody>
      </p:sp>
      <p:graphicFrame>
        <p:nvGraphicFramePr>
          <p:cNvPr id="32" name="Table 31"/>
          <p:cNvGraphicFramePr>
            <a:graphicFrameLocks noGrp="1"/>
          </p:cNvGraphicFramePr>
          <p:nvPr>
            <p:extLst/>
          </p:nvPr>
        </p:nvGraphicFramePr>
        <p:xfrm>
          <a:off x="452500" y="3119777"/>
          <a:ext cx="1944216" cy="131733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6144"/>
                <a:gridCol w="648072"/>
              </a:tblGrid>
              <a:tr h="2634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생년월일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건수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</a:tr>
              <a:tr h="263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r>
                        <a:rPr lang="ko-KR" altLang="en-US" sz="1000" dirty="0" smtClean="0"/>
                        <a:t>자리이하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 smtClean="0"/>
                        <a:t>422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263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000000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b="1" dirty="0" smtClean="0"/>
                        <a:t>10,148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2634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영문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2634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월</a:t>
                      </a:r>
                      <a:r>
                        <a:rPr lang="en-US" altLang="ko-KR" sz="1000" dirty="0" smtClean="0"/>
                        <a:t>(01~12)</a:t>
                      </a:r>
                      <a:r>
                        <a:rPr lang="ko-KR" altLang="en-US" sz="1000" dirty="0" smtClean="0"/>
                        <a:t>이외의 값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 smtClean="0"/>
                        <a:t>327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sp>
        <p:nvSpPr>
          <p:cNvPr id="34" name="Rectangle 33"/>
          <p:cNvSpPr/>
          <p:nvPr/>
        </p:nvSpPr>
        <p:spPr>
          <a:xfrm>
            <a:off x="2695299" y="3104964"/>
            <a:ext cx="4320480" cy="1315199"/>
          </a:xfrm>
          <a:prstGeom prst="rect">
            <a:avLst/>
          </a:prstGeom>
          <a:solidFill>
            <a:schemeClr val="tx2"/>
          </a:solidFill>
          <a:ln w="95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graphicFrame>
        <p:nvGraphicFramePr>
          <p:cNvPr id="35" name="Chart 34"/>
          <p:cNvGraphicFramePr>
            <a:graphicFrameLocks/>
          </p:cNvGraphicFramePr>
          <p:nvPr>
            <p:extLst/>
          </p:nvPr>
        </p:nvGraphicFramePr>
        <p:xfrm>
          <a:off x="2648049" y="3138590"/>
          <a:ext cx="4367730" cy="12815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6" name="Right Arrow 35"/>
          <p:cNvSpPr/>
          <p:nvPr/>
        </p:nvSpPr>
        <p:spPr>
          <a:xfrm>
            <a:off x="2431517" y="3520298"/>
            <a:ext cx="227778" cy="288032"/>
          </a:xfrm>
          <a:prstGeom prst="rightArrow">
            <a:avLst/>
          </a:prstGeom>
          <a:solidFill>
            <a:schemeClr val="accent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452500" y="4818920"/>
          <a:ext cx="6563279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953"/>
                <a:gridCol w="1188132"/>
                <a:gridCol w="1224136"/>
                <a:gridCol w="1404156"/>
                <a:gridCol w="1343902"/>
              </a:tblGrid>
              <a:tr h="2272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통합고객번호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생년월일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유입경로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생성일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</a:tr>
              <a:tr h="1846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127295020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한</a:t>
                      </a:r>
                      <a:r>
                        <a:rPr lang="en-US" altLang="ko-KR" sz="900" dirty="0" smtClean="0"/>
                        <a:t>O</a:t>
                      </a:r>
                      <a:r>
                        <a:rPr lang="ko-KR" altLang="en-US" sz="900" dirty="0" smtClean="0"/>
                        <a:t>중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000000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rgbClr val="FF0000"/>
                          </a:solidFill>
                        </a:rPr>
                        <a:t>신한카드</a:t>
                      </a:r>
                      <a:endParaRPr lang="ko-KR" altLang="en-US" sz="9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20170514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1846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127294650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김</a:t>
                      </a:r>
                      <a:r>
                        <a:rPr lang="en-US" altLang="ko-KR" sz="900" dirty="0" smtClean="0"/>
                        <a:t>O</a:t>
                      </a:r>
                      <a:r>
                        <a:rPr lang="ko-KR" altLang="en-US" sz="900" dirty="0" smtClean="0"/>
                        <a:t>구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000000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rgbClr val="FF0000"/>
                          </a:solidFill>
                        </a:rPr>
                        <a:t>신한카드</a:t>
                      </a:r>
                      <a:endParaRPr lang="ko-KR" altLang="en-US" sz="9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20170514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1846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127292416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우</a:t>
                      </a:r>
                      <a:r>
                        <a:rPr lang="en-US" altLang="ko-KR" sz="900" dirty="0" smtClean="0"/>
                        <a:t>O</a:t>
                      </a:r>
                      <a:r>
                        <a:rPr lang="ko-KR" altLang="en-US" sz="900" dirty="0" smtClean="0"/>
                        <a:t>영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000000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rgbClr val="FF0000"/>
                          </a:solidFill>
                        </a:rPr>
                        <a:t>신한카드</a:t>
                      </a:r>
                      <a:endParaRPr lang="ko-KR" altLang="en-US" sz="9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20170514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1846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126395193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장</a:t>
                      </a:r>
                      <a:r>
                        <a:rPr lang="en-US" altLang="ko-KR" sz="900" dirty="0" smtClean="0"/>
                        <a:t>O</a:t>
                      </a:r>
                      <a:r>
                        <a:rPr lang="ko-KR" altLang="en-US" sz="900" dirty="0" smtClean="0"/>
                        <a:t>준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000000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rgbClr val="FF0000"/>
                          </a:solidFill>
                        </a:rPr>
                        <a:t>KT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</a:rPr>
                        <a:t> CLIP</a:t>
                      </a:r>
                      <a:endParaRPr lang="ko-KR" altLang="en-US" sz="9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20170111 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1846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126395193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안</a:t>
                      </a:r>
                      <a:r>
                        <a:rPr lang="en-US" altLang="ko-KR" sz="900" dirty="0" smtClean="0"/>
                        <a:t>O</a:t>
                      </a:r>
                      <a:r>
                        <a:rPr lang="ko-KR" altLang="en-US" sz="900" dirty="0" smtClean="0"/>
                        <a:t>현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000000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rgbClr val="FF0000"/>
                          </a:solidFill>
                        </a:rPr>
                        <a:t>KT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</a:rPr>
                        <a:t> CLIP</a:t>
                      </a:r>
                      <a:endParaRPr lang="ko-KR" altLang="en-US" sz="9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20170111 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1846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126394805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김</a:t>
                      </a:r>
                      <a:r>
                        <a:rPr lang="en-US" altLang="ko-KR" sz="900" dirty="0" smtClean="0"/>
                        <a:t>O</a:t>
                      </a:r>
                      <a:r>
                        <a:rPr lang="ko-KR" altLang="en-US" sz="900" dirty="0" smtClean="0"/>
                        <a:t>규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000000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rgbClr val="FF0000"/>
                          </a:solidFill>
                        </a:rPr>
                        <a:t>KT CLIP</a:t>
                      </a:r>
                      <a:endParaRPr lang="ko-KR" altLang="en-US" sz="9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20170111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sp>
        <p:nvSpPr>
          <p:cNvPr id="39" name="Rectangle 38"/>
          <p:cNvSpPr/>
          <p:nvPr/>
        </p:nvSpPr>
        <p:spPr bwMode="gray">
          <a:xfrm>
            <a:off x="454820" y="2716777"/>
            <a:ext cx="1941896" cy="299465"/>
          </a:xfrm>
          <a:prstGeom prst="rect">
            <a:avLst/>
          </a:prstGeom>
          <a:solidFill>
            <a:srgbClr val="002060"/>
          </a:solidFill>
          <a:ln w="952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b="1" dirty="0" smtClean="0">
                <a:solidFill>
                  <a:schemeClr val="tx2"/>
                </a:solidFill>
              </a:rPr>
              <a:t>오류유형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  <p:sp>
        <p:nvSpPr>
          <p:cNvPr id="40" name="Rectangle 39"/>
          <p:cNvSpPr/>
          <p:nvPr/>
        </p:nvSpPr>
        <p:spPr bwMode="gray">
          <a:xfrm>
            <a:off x="2684747" y="2708920"/>
            <a:ext cx="4331031" cy="299465"/>
          </a:xfrm>
          <a:prstGeom prst="rect">
            <a:avLst/>
          </a:prstGeom>
          <a:solidFill>
            <a:srgbClr val="002060"/>
          </a:solidFill>
          <a:ln w="952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b="1" dirty="0" smtClean="0">
                <a:solidFill>
                  <a:schemeClr val="tx2"/>
                </a:solidFill>
              </a:rPr>
              <a:t>000000 </a:t>
            </a:r>
            <a:r>
              <a:rPr lang="ko-KR" altLang="en-US" sz="1200" b="1" dirty="0" smtClean="0">
                <a:solidFill>
                  <a:schemeClr val="tx2"/>
                </a:solidFill>
              </a:rPr>
              <a:t>발생 추이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  <p:sp>
        <p:nvSpPr>
          <p:cNvPr id="41" name="Rectangle 40"/>
          <p:cNvSpPr/>
          <p:nvPr/>
        </p:nvSpPr>
        <p:spPr bwMode="gray">
          <a:xfrm>
            <a:off x="419120" y="4508009"/>
            <a:ext cx="6596657" cy="264971"/>
          </a:xfrm>
          <a:prstGeom prst="rect">
            <a:avLst/>
          </a:prstGeom>
          <a:solidFill>
            <a:srgbClr val="002060"/>
          </a:solidFill>
          <a:ln w="952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b="1" dirty="0" smtClean="0">
                <a:solidFill>
                  <a:schemeClr val="tx2"/>
                </a:solidFill>
              </a:rPr>
              <a:t>000000 </a:t>
            </a:r>
            <a:r>
              <a:rPr lang="ko-KR" altLang="en-US" sz="1200" b="1" dirty="0" smtClean="0">
                <a:solidFill>
                  <a:schemeClr val="tx2"/>
                </a:solidFill>
              </a:rPr>
              <a:t>발생 유형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  <p:sp>
        <p:nvSpPr>
          <p:cNvPr id="42" name="TextBox 41"/>
          <p:cNvSpPr txBox="1"/>
          <p:nvPr/>
        </p:nvSpPr>
        <p:spPr bwMode="gray">
          <a:xfrm>
            <a:off x="7425052" y="2895807"/>
            <a:ext cx="2172464" cy="2945461"/>
          </a:xfrm>
          <a:prstGeom prst="rect">
            <a:avLst/>
          </a:prstGeom>
          <a:noFill/>
          <a:ln w="9525">
            <a:noFill/>
            <a:prstDash val="dash"/>
          </a:ln>
        </p:spPr>
        <p:txBody>
          <a:bodyPr vert="horz" wrap="square" lIns="72000" tIns="36000" rIns="72000" bIns="36000" rtlCol="0" anchor="ctr">
            <a:noAutofit/>
          </a:bodyPr>
          <a:lstStyle/>
          <a:p>
            <a:pPr marL="171450" lvl="1" indent="-171450">
              <a:spcAft>
                <a:spcPts val="200"/>
              </a:spcAft>
              <a:buFont typeface="Wingdings" panose="05000000000000000000" pitchFamily="2" charset="2"/>
              <a:buChar char="§"/>
            </a:pPr>
            <a:endParaRPr lang="en-US" altLang="ko-KR" sz="1400" b="1" dirty="0" smtClean="0">
              <a:solidFill>
                <a:prstClr val="black"/>
              </a:solidFill>
              <a:latin typeface="+mn-ea"/>
              <a:cs typeface="Arial" charset="0"/>
            </a:endParaRPr>
          </a:p>
          <a:p>
            <a:pPr marL="171450" lvl="1" indent="-171450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altLang="ko-KR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>“000000” </a:t>
            </a: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>유입 원인 파악 및 업무 개선 시 주관 부서 정의</a:t>
            </a:r>
            <a:endParaRPr lang="en-US" altLang="ko-KR" sz="1400" dirty="0"/>
          </a:p>
          <a:p>
            <a:pPr marL="180975" lvl="1" indent="-95250">
              <a:spcBef>
                <a:spcPts val="0"/>
              </a:spcBef>
              <a:spcAft>
                <a:spcPts val="200"/>
              </a:spcAft>
              <a:buFont typeface="맑은 고딕" panose="020B0503020000020004" pitchFamily="50" charset="-127"/>
              <a:buChar char="-"/>
              <a:tabLst>
                <a:tab pos="0" algn="l"/>
              </a:tabLst>
            </a:pPr>
            <a:r>
              <a:rPr lang="ko-KR" altLang="en-US" sz="1200" dirty="0" smtClean="0"/>
              <a:t>가입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생년월일 변경 </a:t>
            </a:r>
            <a:r>
              <a:rPr lang="ko-KR" altLang="en-US" sz="1200" dirty="0"/>
              <a:t>관련 프로세스 정비 필요</a:t>
            </a:r>
            <a:endParaRPr lang="en-US" altLang="ko-KR" sz="1200" dirty="0"/>
          </a:p>
          <a:p>
            <a:pPr marL="180975" lvl="1" indent="-95250">
              <a:spcBef>
                <a:spcPts val="0"/>
              </a:spcBef>
              <a:spcAft>
                <a:spcPts val="200"/>
              </a:spcAft>
              <a:buFont typeface="맑은 고딕" panose="020B0503020000020004" pitchFamily="50" charset="-127"/>
              <a:buChar char="-"/>
              <a:tabLst>
                <a:tab pos="0" algn="l"/>
              </a:tabLst>
            </a:pPr>
            <a:r>
              <a:rPr lang="ko-KR" altLang="en-US" sz="1200" dirty="0"/>
              <a:t>제휴 등 외부 연계 시</a:t>
            </a:r>
            <a:r>
              <a:rPr lang="en-US" altLang="ko-KR" sz="1200" dirty="0"/>
              <a:t>, </a:t>
            </a:r>
            <a:r>
              <a:rPr lang="ko-KR" altLang="en-US" sz="1200" dirty="0"/>
              <a:t>데이터 관리 누락요소 개선 필요</a:t>
            </a:r>
            <a:endParaRPr lang="en-US" altLang="ko-KR" sz="1200" dirty="0"/>
          </a:p>
          <a:p>
            <a:pPr marL="171450" lvl="1" indent="-171450">
              <a:spcAft>
                <a:spcPts val="200"/>
              </a:spcAft>
              <a:buFont typeface="Wingdings" panose="05000000000000000000" pitchFamily="2" charset="2"/>
              <a:buChar char="§"/>
            </a:pPr>
            <a:endParaRPr lang="en-US" altLang="ko-KR" sz="1400" b="1" dirty="0" smtClean="0">
              <a:solidFill>
                <a:prstClr val="black"/>
              </a:solidFill>
              <a:latin typeface="+mn-ea"/>
              <a:cs typeface="Arial" charset="0"/>
            </a:endParaRPr>
          </a:p>
          <a:p>
            <a:pPr marL="171450" lvl="1" indent="-171450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ko-KR" altLang="en-US" sz="1400" b="1" dirty="0" smtClean="0"/>
              <a:t>가입</a:t>
            </a:r>
            <a:r>
              <a:rPr lang="en-US" altLang="ko-KR" sz="1400" b="1" dirty="0" smtClean="0"/>
              <a:t>/</a:t>
            </a:r>
            <a:r>
              <a:rPr lang="ko-KR" altLang="en-US" sz="1400" b="1" dirty="0" smtClean="0"/>
              <a:t>제휴 프로세스에 </a:t>
            </a:r>
            <a:r>
              <a:rPr lang="ko-KR" altLang="en-US" sz="1400" b="1" dirty="0"/>
              <a:t>대한 표준화 </a:t>
            </a:r>
            <a:r>
              <a:rPr lang="ko-KR" altLang="en-US" sz="1400" b="1" dirty="0" smtClean="0"/>
              <a:t>검토</a:t>
            </a:r>
            <a:r>
              <a:rPr lang="en-US" altLang="ko-KR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/>
            </a:r>
            <a:br>
              <a:rPr lang="en-US" altLang="ko-KR" sz="1400" b="1" dirty="0" smtClean="0">
                <a:solidFill>
                  <a:prstClr val="black"/>
                </a:solidFill>
                <a:latin typeface="+mn-ea"/>
                <a:cs typeface="Arial" charset="0"/>
              </a:rPr>
            </a:br>
            <a:endParaRPr lang="en-US" altLang="ko-KR" sz="1200" dirty="0">
              <a:solidFill>
                <a:prstClr val="black"/>
              </a:solidFill>
              <a:latin typeface="+mn-ea"/>
              <a:cs typeface="Arial" charset="0"/>
            </a:endParaRPr>
          </a:p>
        </p:txBody>
      </p:sp>
      <p:sp>
        <p:nvSpPr>
          <p:cNvPr id="21" name="Action Button: Return 20">
            <a:hlinkClick r:id="rId3" action="ppaction://hlinksldjump" highlightClick="1"/>
          </p:cNvPr>
          <p:cNvSpPr/>
          <p:nvPr/>
        </p:nvSpPr>
        <p:spPr>
          <a:xfrm>
            <a:off x="9287995" y="185460"/>
            <a:ext cx="417533" cy="399224"/>
          </a:xfrm>
          <a:prstGeom prst="actionButtonReturn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82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200946" y="2348800"/>
            <a:ext cx="7020000" cy="4140540"/>
          </a:xfrm>
          <a:prstGeom prst="rect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b="1" dirty="0" smtClean="0">
                <a:solidFill>
                  <a:srgbClr val="000000"/>
                </a:solidFill>
                <a:latin typeface="+mn-ea"/>
              </a:rPr>
              <a:t>성별 속성 유효성</a:t>
            </a:r>
            <a:r>
              <a:rPr lang="en-US" altLang="ko-KR" sz="1400" b="1" dirty="0" smtClean="0">
                <a:solidFill>
                  <a:srgbClr val="000000"/>
                </a:solidFill>
                <a:latin typeface="+mn-ea"/>
              </a:rPr>
              <a:t>/</a:t>
            </a:r>
            <a:r>
              <a:rPr lang="ko-KR" altLang="en-US" sz="1400" b="1" dirty="0" smtClean="0">
                <a:solidFill>
                  <a:srgbClr val="000000"/>
                </a:solidFill>
                <a:latin typeface="+mn-ea"/>
              </a:rPr>
              <a:t>정확성 현황</a:t>
            </a:r>
          </a:p>
        </p:txBody>
      </p:sp>
      <p:sp>
        <p:nvSpPr>
          <p:cNvPr id="11" name="Rectangle 10"/>
          <p:cNvSpPr/>
          <p:nvPr/>
        </p:nvSpPr>
        <p:spPr bwMode="gray">
          <a:xfrm>
            <a:off x="2580841" y="2716777"/>
            <a:ext cx="4320000" cy="283741"/>
          </a:xfrm>
          <a:prstGeom prst="rect">
            <a:avLst/>
          </a:prstGeom>
          <a:solidFill>
            <a:srgbClr val="002060"/>
          </a:solidFill>
          <a:ln w="952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b="1" dirty="0">
                <a:solidFill>
                  <a:schemeClr val="tx2"/>
                </a:solidFill>
              </a:rPr>
              <a:t>0 </a:t>
            </a:r>
            <a:r>
              <a:rPr lang="ko-KR" altLang="en-US" sz="1200" b="1" dirty="0">
                <a:solidFill>
                  <a:schemeClr val="tx2"/>
                </a:solidFill>
              </a:rPr>
              <a:t>발생 추이</a:t>
            </a:r>
          </a:p>
        </p:txBody>
      </p:sp>
      <p:sp>
        <p:nvSpPr>
          <p:cNvPr id="13" name="Rectangle 12"/>
          <p:cNvSpPr/>
          <p:nvPr/>
        </p:nvSpPr>
        <p:spPr bwMode="gray">
          <a:xfrm>
            <a:off x="2580841" y="4654796"/>
            <a:ext cx="4320000" cy="283741"/>
          </a:xfrm>
          <a:prstGeom prst="rect">
            <a:avLst/>
          </a:prstGeom>
          <a:solidFill>
            <a:srgbClr val="002060"/>
          </a:solidFill>
          <a:ln w="952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b="1" dirty="0">
                <a:solidFill>
                  <a:schemeClr val="tx2"/>
                </a:solidFill>
              </a:rPr>
              <a:t>0 </a:t>
            </a:r>
            <a:r>
              <a:rPr lang="ko-KR" altLang="en-US" sz="1200" b="1" dirty="0">
                <a:solidFill>
                  <a:schemeClr val="tx2"/>
                </a:solidFill>
              </a:rPr>
              <a:t>발생 유형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[Back Up] </a:t>
            </a:r>
            <a:r>
              <a:rPr lang="ko-KR" altLang="en-US" dirty="0">
                <a:latin typeface="+mn-ea"/>
              </a:rPr>
              <a:t>고객 데이터 분석 </a:t>
            </a:r>
            <a:r>
              <a:rPr lang="en-US" altLang="ko-KR" dirty="0">
                <a:latin typeface="+mn-ea"/>
              </a:rPr>
              <a:t>– </a:t>
            </a:r>
            <a:r>
              <a:rPr lang="ko-KR" altLang="en-US" dirty="0" smtClean="0">
                <a:latin typeface="+mn-ea"/>
              </a:rPr>
              <a:t>고객 </a:t>
            </a:r>
            <a:r>
              <a:rPr lang="ko-KR" altLang="en-US" dirty="0" smtClean="0">
                <a:latin typeface="+mn-ea"/>
              </a:rPr>
              <a:t>성별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성별구분의 값은 생성규칙에 따른 </a:t>
            </a:r>
            <a:r>
              <a:rPr lang="en-US" altLang="ko-KR" dirty="0">
                <a:solidFill>
                  <a:schemeClr val="tx1"/>
                </a:solidFill>
              </a:rPr>
              <a:t>8</a:t>
            </a:r>
            <a:r>
              <a:rPr lang="ko-KR" altLang="en-US" dirty="0">
                <a:solidFill>
                  <a:schemeClr val="tx1"/>
                </a:solidFill>
              </a:rPr>
              <a:t>가지 범위에 포함되어 </a:t>
            </a:r>
            <a:r>
              <a:rPr lang="ko-KR" altLang="en-US" dirty="0" smtClean="0">
                <a:solidFill>
                  <a:schemeClr val="tx1"/>
                </a:solidFill>
              </a:rPr>
              <a:t>있어야 하나 일부 </a:t>
            </a:r>
            <a:r>
              <a:rPr lang="ko-KR" altLang="en-US" dirty="0">
                <a:solidFill>
                  <a:schemeClr val="tx1"/>
                </a:solidFill>
              </a:rPr>
              <a:t>범위를 벗어난 값이 존재하고 </a:t>
            </a:r>
            <a:r>
              <a:rPr lang="ko-KR" altLang="en-US" dirty="0" err="1">
                <a:solidFill>
                  <a:schemeClr val="tx1"/>
                </a:solidFill>
              </a:rPr>
              <a:t>제휴사</a:t>
            </a:r>
            <a:r>
              <a:rPr lang="ko-KR" altLang="en-US" dirty="0">
                <a:solidFill>
                  <a:schemeClr val="tx1"/>
                </a:solidFill>
              </a:rPr>
              <a:t> 경로에서 </a:t>
            </a:r>
            <a:r>
              <a:rPr lang="ko-KR" altLang="en-US" dirty="0" smtClean="0">
                <a:solidFill>
                  <a:schemeClr val="tx1"/>
                </a:solidFill>
              </a:rPr>
              <a:t>부정확한 값이 </a:t>
            </a:r>
            <a:r>
              <a:rPr lang="ko-KR" altLang="en-US" dirty="0">
                <a:solidFill>
                  <a:schemeClr val="tx1"/>
                </a:solidFill>
              </a:rPr>
              <a:t>유입되고 </a:t>
            </a:r>
            <a:r>
              <a:rPr lang="ko-KR" altLang="en-US" dirty="0" smtClean="0">
                <a:solidFill>
                  <a:schemeClr val="tx1"/>
                </a:solidFill>
              </a:rPr>
              <a:t>있음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00946" y="1520788"/>
            <a:ext cx="9472683" cy="720000"/>
            <a:chOff x="308484" y="1664804"/>
            <a:chExt cx="8124855" cy="720000"/>
          </a:xfrm>
        </p:grpSpPr>
        <p:sp>
          <p:nvSpPr>
            <p:cNvPr id="5" name="Rectangle 4"/>
            <p:cNvSpPr/>
            <p:nvPr/>
          </p:nvSpPr>
          <p:spPr bwMode="gray">
            <a:xfrm>
              <a:off x="308484" y="1664804"/>
              <a:ext cx="713077" cy="720000"/>
            </a:xfrm>
            <a:prstGeom prst="rect">
              <a:avLst/>
            </a:prstGeom>
            <a:solidFill>
              <a:srgbClr val="002060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ko-KR" altLang="en-US" sz="1300" b="1" dirty="0" smtClean="0">
                  <a:solidFill>
                    <a:schemeClr val="tx2"/>
                  </a:solidFill>
                </a:rPr>
                <a:t>유효성</a:t>
              </a:r>
              <a:endParaRPr lang="en-US" altLang="ko-KR" sz="1300" b="1" dirty="0" smtClean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1300" b="1" dirty="0" smtClean="0">
                  <a:solidFill>
                    <a:schemeClr val="tx2"/>
                  </a:solidFill>
                </a:rPr>
                <a:t>정확성</a:t>
              </a:r>
              <a:endParaRPr lang="en-US" altLang="ko-KR" sz="1300" b="1" dirty="0" smtClean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1300" b="1" dirty="0" smtClean="0">
                  <a:solidFill>
                    <a:schemeClr val="tx2"/>
                  </a:solidFill>
                </a:rPr>
                <a:t>검증</a:t>
              </a:r>
              <a:endParaRPr lang="ko-KR" altLang="en-US" sz="1300" b="1" dirty="0">
                <a:solidFill>
                  <a:schemeClr val="tx2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 bwMode="gray">
            <a:xfrm>
              <a:off x="1052879" y="1664804"/>
              <a:ext cx="3240000" cy="720000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txBody>
            <a:bodyPr wrap="square" lIns="72000" tIns="36000" rIns="72000" bIns="36000" rtlCol="0" anchor="ctr" anchorCtr="0">
              <a:noAutofit/>
            </a:bodyPr>
            <a:lstStyle/>
            <a:p>
              <a:pPr marL="268287" lvl="1" indent="-171450">
                <a:buFont typeface="Wingdings" panose="05000000000000000000" pitchFamily="2" charset="2"/>
                <a:buChar char="§"/>
              </a:pPr>
              <a:r>
                <a:rPr lang="ko-KR" altLang="en-US" sz="1300" b="1" dirty="0">
                  <a:latin typeface="맑은 고딕" pitchFamily="50" charset="-127"/>
                  <a:ea typeface="맑은 고딕" pitchFamily="50" charset="-127"/>
                </a:rPr>
                <a:t>생성규칙에 따른 </a:t>
              </a:r>
              <a:r>
                <a:rPr lang="en-US" altLang="ko-KR" sz="1300" b="1" dirty="0">
                  <a:latin typeface="맑은 고딕" pitchFamily="50" charset="-127"/>
                  <a:ea typeface="맑은 고딕" pitchFamily="50" charset="-127"/>
                </a:rPr>
                <a:t>8</a:t>
              </a:r>
              <a:r>
                <a:rPr lang="ko-KR" altLang="en-US" sz="1300" b="1" dirty="0">
                  <a:latin typeface="맑은 고딕" pitchFamily="50" charset="-127"/>
                  <a:ea typeface="맑은 고딕" pitchFamily="50" charset="-127"/>
                </a:rPr>
                <a:t>가지 범위에 포함되어 있어야 하며 값이 정확해야 한다</a:t>
              </a:r>
              <a:endParaRPr lang="en-US" altLang="ko-KR" sz="1300" b="1" dirty="0">
                <a:latin typeface="맑은 고딕" pitchFamily="50" charset="-127"/>
                <a:ea typeface="맑은 고딕" pitchFamily="50" charset="-127"/>
                <a:sym typeface="Wingdings" pitchFamily="2" charset="2"/>
              </a:endParaRPr>
            </a:p>
          </p:txBody>
        </p:sp>
        <p:sp>
          <p:nvSpPr>
            <p:cNvPr id="7" name="Rectangle 6"/>
            <p:cNvSpPr/>
            <p:nvPr/>
          </p:nvSpPr>
          <p:spPr bwMode="gray">
            <a:xfrm>
              <a:off x="4455947" y="1664804"/>
              <a:ext cx="713077" cy="720000"/>
            </a:xfrm>
            <a:prstGeom prst="rect">
              <a:avLst/>
            </a:prstGeom>
            <a:solidFill>
              <a:srgbClr val="002060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ko-KR" altLang="en-US" sz="1300" b="1" dirty="0" smtClean="0">
                  <a:solidFill>
                    <a:schemeClr val="tx2"/>
                  </a:solidFill>
                </a:rPr>
                <a:t>검증</a:t>
              </a:r>
              <a:endParaRPr lang="en-US" altLang="ko-KR" sz="1300" b="1" dirty="0" smtClean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1300" b="1" dirty="0" smtClean="0">
                  <a:solidFill>
                    <a:schemeClr val="tx2"/>
                  </a:solidFill>
                </a:rPr>
                <a:t>결과</a:t>
              </a:r>
              <a:endParaRPr lang="en-US" altLang="ko-KR" sz="1300" b="1" dirty="0" smtClean="0">
                <a:solidFill>
                  <a:schemeClr val="tx2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 bwMode="gray">
            <a:xfrm>
              <a:off x="5193339" y="1664804"/>
              <a:ext cx="3240000" cy="720000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txBody>
            <a:bodyPr wrap="square" lIns="72000" tIns="36000" rIns="72000" bIns="36000" rtlCol="0" anchor="ctr" anchorCtr="0">
              <a:noAutofit/>
            </a:bodyPr>
            <a:lstStyle/>
            <a:p>
              <a:pPr marL="268287" lvl="1" indent="-171450">
                <a:buFont typeface="Wingdings" panose="05000000000000000000" pitchFamily="2" charset="2"/>
                <a:buChar char="§"/>
              </a:pPr>
              <a:r>
                <a:rPr lang="en-US" altLang="ko-KR" sz="1300" b="1" dirty="0"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23,396</a:t>
              </a:r>
              <a:r>
                <a:rPr lang="ko-KR" altLang="en-US" sz="1300" b="1" dirty="0"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건의 유효하지 않은 성별이 존재함 </a:t>
              </a:r>
            </a:p>
            <a:p>
              <a:pPr marL="268287" lvl="1" indent="-171450">
                <a:buFont typeface="Wingdings" panose="05000000000000000000" pitchFamily="2" charset="2"/>
                <a:buChar char="§"/>
              </a:pPr>
              <a:r>
                <a:rPr lang="en-US" altLang="ko-KR" sz="1300" b="1" dirty="0"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0</a:t>
              </a:r>
              <a:r>
                <a:rPr lang="ko-KR" altLang="en-US" sz="1300" b="1" dirty="0"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으로 유입되는 </a:t>
              </a:r>
              <a:r>
                <a:rPr lang="en-US" altLang="ko-KR" sz="1300" b="1" dirty="0"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Case</a:t>
              </a:r>
              <a:r>
                <a:rPr lang="ko-KR" altLang="en-US" sz="1300" b="1" dirty="0"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가 많으며 현재도 발생중임 </a:t>
              </a:r>
              <a:r>
                <a:rPr lang="en-US" altLang="ko-KR" sz="1300" b="1" dirty="0"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(</a:t>
              </a:r>
              <a:r>
                <a:rPr lang="ko-KR" altLang="en-US" sz="1300" b="1" dirty="0"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출생 년도 </a:t>
              </a:r>
              <a:r>
                <a:rPr lang="en-US" altLang="ko-KR" sz="1300" b="1" dirty="0"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1800</a:t>
              </a:r>
              <a:r>
                <a:rPr lang="ko-KR" altLang="en-US" sz="1300" b="1" dirty="0"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년대 아님</a:t>
              </a:r>
              <a:r>
                <a:rPr lang="en-US" altLang="ko-KR" sz="1300" b="1" dirty="0"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)</a:t>
              </a:r>
            </a:p>
          </p:txBody>
        </p:sp>
      </p:grpSp>
      <p:sp>
        <p:nvSpPr>
          <p:cNvPr id="10" name="Rectangle 9"/>
          <p:cNvSpPr/>
          <p:nvPr/>
        </p:nvSpPr>
        <p:spPr bwMode="gray">
          <a:xfrm>
            <a:off x="312589" y="2716777"/>
            <a:ext cx="1980000" cy="283741"/>
          </a:xfrm>
          <a:prstGeom prst="rect">
            <a:avLst/>
          </a:prstGeom>
          <a:solidFill>
            <a:srgbClr val="002060"/>
          </a:solidFill>
          <a:ln w="952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b="1" dirty="0">
                <a:solidFill>
                  <a:schemeClr val="tx2"/>
                </a:solidFill>
              </a:rPr>
              <a:t>성별생성규칙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84946" y="3157534"/>
            <a:ext cx="4320480" cy="1315199"/>
          </a:xfrm>
          <a:prstGeom prst="rect">
            <a:avLst/>
          </a:prstGeom>
          <a:solidFill>
            <a:schemeClr val="tx2"/>
          </a:solidFill>
          <a:ln w="95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graphicFrame>
        <p:nvGraphicFramePr>
          <p:cNvPr id="14" name="Chart 13"/>
          <p:cNvGraphicFramePr>
            <a:graphicFrameLocks/>
          </p:cNvGraphicFramePr>
          <p:nvPr>
            <p:extLst/>
          </p:nvPr>
        </p:nvGraphicFramePr>
        <p:xfrm>
          <a:off x="2650957" y="3212615"/>
          <a:ext cx="4254469" cy="1296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2584947" y="5013176"/>
          <a:ext cx="4395906" cy="1418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058"/>
                <a:gridCol w="532130"/>
                <a:gridCol w="462826"/>
                <a:gridCol w="1014730"/>
                <a:gridCol w="1318162"/>
              </a:tblGrid>
              <a:tr h="211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생년월일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성별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유입경로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생성일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179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791212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김</a:t>
                      </a:r>
                      <a:r>
                        <a:rPr lang="en-US" altLang="ko-KR" sz="900" dirty="0" smtClean="0"/>
                        <a:t>O</a:t>
                      </a:r>
                      <a:r>
                        <a:rPr lang="ko-KR" altLang="en-US" sz="900" dirty="0" smtClean="0"/>
                        <a:t>민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0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rgbClr val="FF0000"/>
                          </a:solidFill>
                        </a:rPr>
                        <a:t>KT CLIP</a:t>
                      </a:r>
                      <a:endParaRPr lang="ko-KR" altLang="en-US" sz="9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20170514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244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981029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조</a:t>
                      </a:r>
                      <a:r>
                        <a:rPr lang="en-US" altLang="ko-KR" sz="900" dirty="0" smtClean="0"/>
                        <a:t>O</a:t>
                      </a:r>
                      <a:r>
                        <a:rPr lang="ko-KR" altLang="en-US" sz="900" dirty="0" smtClean="0"/>
                        <a:t>관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0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rgbClr val="FF0000"/>
                          </a:solidFill>
                        </a:rPr>
                        <a:t>삼성페이멤버십</a:t>
                      </a:r>
                      <a:endParaRPr lang="ko-KR" altLang="en-US" sz="9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20170514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244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890629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방</a:t>
                      </a:r>
                      <a:r>
                        <a:rPr lang="en-US" altLang="ko-KR" sz="900" dirty="0" smtClean="0"/>
                        <a:t>O</a:t>
                      </a:r>
                      <a:r>
                        <a:rPr lang="ko-KR" altLang="en-US" sz="900" dirty="0" smtClean="0"/>
                        <a:t>원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0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rgbClr val="FF0000"/>
                          </a:solidFill>
                        </a:rPr>
                        <a:t>삼상페이멤버십</a:t>
                      </a:r>
                      <a:endParaRPr lang="ko-KR" altLang="en-US" sz="9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20170514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1585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840911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손</a:t>
                      </a:r>
                      <a:r>
                        <a:rPr lang="en-US" altLang="ko-KR" sz="900" dirty="0" smtClean="0"/>
                        <a:t>O</a:t>
                      </a:r>
                      <a:r>
                        <a:rPr lang="ko-KR" altLang="en-US" sz="900" dirty="0" smtClean="0"/>
                        <a:t>목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0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rgbClr val="FF0000"/>
                          </a:solidFill>
                        </a:rPr>
                        <a:t>11</a:t>
                      </a:r>
                      <a:r>
                        <a:rPr lang="ko-KR" altLang="en-US" sz="900" b="1" dirty="0" smtClean="0">
                          <a:solidFill>
                            <a:srgbClr val="FF0000"/>
                          </a:solidFill>
                        </a:rPr>
                        <a:t>번가</a:t>
                      </a:r>
                      <a:endParaRPr lang="ko-KR" altLang="en-US" sz="9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20170514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179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000000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한</a:t>
                      </a:r>
                      <a:r>
                        <a:rPr lang="en-US" altLang="ko-KR" sz="900" dirty="0" smtClean="0"/>
                        <a:t>O</a:t>
                      </a:r>
                      <a:r>
                        <a:rPr lang="ko-KR" altLang="en-US" sz="900" dirty="0" smtClean="0"/>
                        <a:t>중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0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rgbClr val="FF0000"/>
                          </a:solidFill>
                        </a:rPr>
                        <a:t>신한카드</a:t>
                      </a:r>
                      <a:endParaRPr lang="ko-KR" altLang="en-US" sz="9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20170514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334353" y="5017540"/>
          <a:ext cx="1936472" cy="97955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89687"/>
                <a:gridCol w="743054"/>
                <a:gridCol w="603731"/>
              </a:tblGrid>
              <a:tr h="2560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건수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성별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355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Null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 smtClean="0"/>
                        <a:t>195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-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2523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0</a:t>
                      </a:r>
                      <a:endParaRPr lang="ko-KR" altLang="en-US" sz="900" b="1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b="1" dirty="0" smtClean="0"/>
                        <a:t>23,197</a:t>
                      </a:r>
                      <a:endParaRPr lang="ko-KR" altLang="en-US" sz="900" b="1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여</a:t>
                      </a:r>
                      <a:endParaRPr lang="ko-KR" altLang="en-US" sz="900" b="1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2355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영문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-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331083" y="3155479"/>
          <a:ext cx="1943013" cy="137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99699"/>
                <a:gridCol w="539258"/>
                <a:gridCol w="504056"/>
              </a:tblGrid>
              <a:tr h="174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출생년도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남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1748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1800</a:t>
                      </a:r>
                      <a:r>
                        <a:rPr lang="ko-KR" altLang="en-US" sz="900" b="1" dirty="0" smtClean="0"/>
                        <a:t>년대</a:t>
                      </a:r>
                      <a:endParaRPr lang="ko-KR" altLang="en-US" sz="900" b="1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9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0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1748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1900</a:t>
                      </a:r>
                      <a:r>
                        <a:rPr lang="ko-KR" altLang="en-US" sz="900" dirty="0" smtClean="0"/>
                        <a:t>년대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1748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2000</a:t>
                      </a:r>
                      <a:r>
                        <a:rPr lang="ko-KR" altLang="en-US" sz="900" dirty="0" smtClean="0"/>
                        <a:t>년대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1748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1900(</a:t>
                      </a:r>
                      <a:r>
                        <a:rPr lang="ko-KR" altLang="en-US" sz="900" dirty="0" smtClean="0"/>
                        <a:t>외국인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1748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2000(</a:t>
                      </a:r>
                      <a:r>
                        <a:rPr lang="ko-KR" altLang="en-US" sz="900" dirty="0" smtClean="0"/>
                        <a:t>외국인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7</a:t>
                      </a:r>
                      <a:endParaRPr lang="ko-KR" altLang="en-US" sz="900" b="1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8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 bwMode="gray">
          <a:xfrm>
            <a:off x="312589" y="4657427"/>
            <a:ext cx="1980000" cy="283741"/>
          </a:xfrm>
          <a:prstGeom prst="roundRect">
            <a:avLst>
              <a:gd name="adj" fmla="val 0"/>
            </a:avLst>
          </a:prstGeom>
          <a:solidFill>
            <a:srgbClr val="002060"/>
          </a:solidFill>
          <a:ln w="952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b="1" dirty="0">
                <a:solidFill>
                  <a:schemeClr val="tx2"/>
                </a:solidFill>
              </a:rPr>
              <a:t>오류 유형</a:t>
            </a:r>
          </a:p>
        </p:txBody>
      </p:sp>
      <p:sp>
        <p:nvSpPr>
          <p:cNvPr id="19" name="Pentagon 18"/>
          <p:cNvSpPr/>
          <p:nvPr/>
        </p:nvSpPr>
        <p:spPr>
          <a:xfrm>
            <a:off x="4481404" y="3195477"/>
            <a:ext cx="2304255" cy="235874"/>
          </a:xfrm>
          <a:prstGeom prst="homePlate">
            <a:avLst/>
          </a:prstGeom>
          <a:solidFill>
            <a:schemeClr val="accent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000" dirty="0">
                <a:solidFill>
                  <a:srgbClr val="000000"/>
                </a:solidFill>
              </a:rPr>
              <a:t>201607</a:t>
            </a:r>
            <a:r>
              <a:rPr lang="ko-KR" altLang="en-US" sz="1000" dirty="0">
                <a:solidFill>
                  <a:srgbClr val="000000"/>
                </a:solidFill>
              </a:rPr>
              <a:t>이후 </a:t>
            </a:r>
            <a:r>
              <a:rPr lang="en-US" altLang="ko-KR" sz="1000" dirty="0">
                <a:solidFill>
                  <a:srgbClr val="000000"/>
                </a:solidFill>
              </a:rPr>
              <a:t>19,143</a:t>
            </a:r>
            <a:r>
              <a:rPr lang="ko-KR" altLang="en-US" sz="1000" dirty="0">
                <a:solidFill>
                  <a:srgbClr val="000000"/>
                </a:solidFill>
              </a:rPr>
              <a:t>건 유입중</a:t>
            </a:r>
          </a:p>
        </p:txBody>
      </p:sp>
      <p:cxnSp>
        <p:nvCxnSpPr>
          <p:cNvPr id="20" name="Elbow Connector 19"/>
          <p:cNvCxnSpPr>
            <a:stCxn id="16" idx="3"/>
            <a:endCxn id="12" idx="1"/>
          </p:cNvCxnSpPr>
          <p:nvPr/>
        </p:nvCxnSpPr>
        <p:spPr>
          <a:xfrm flipV="1">
            <a:off x="2270825" y="3815134"/>
            <a:ext cx="314121" cy="1692182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7333629" y="2744924"/>
            <a:ext cx="2340000" cy="3744416"/>
          </a:xfrm>
          <a:prstGeom prst="rect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36" name="Rectangle 64"/>
          <p:cNvSpPr>
            <a:spLocks noChangeArrowheads="1"/>
          </p:cNvSpPr>
          <p:nvPr/>
        </p:nvSpPr>
        <p:spPr bwMode="auto">
          <a:xfrm>
            <a:off x="7333629" y="2348880"/>
            <a:ext cx="2340000" cy="346825"/>
          </a:xfrm>
          <a:prstGeom prst="rect">
            <a:avLst/>
          </a:prstGeom>
          <a:solidFill>
            <a:srgbClr val="0070C0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lIns="72000" tIns="0" rIns="72000" bIns="0" rtlCol="0" anchor="ctr"/>
          <a:lstStyle/>
          <a:p>
            <a:pPr algn="ctr" eaLnBrk="0"/>
            <a:r>
              <a:rPr lang="ko-KR" altLang="en-US" sz="1400" b="1" kern="0" dirty="0" smtClean="0">
                <a:solidFill>
                  <a:schemeClr val="tx2"/>
                </a:solidFill>
                <a:latin typeface="+mn-ea"/>
                <a:cs typeface="Arial" panose="020B0604020202020204" pitchFamily="34" charset="0"/>
              </a:rPr>
              <a:t>시사점</a:t>
            </a:r>
            <a:endParaRPr lang="ko-KR" altLang="en-US" sz="1400" b="1" kern="0" dirty="0">
              <a:solidFill>
                <a:schemeClr val="tx2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 bwMode="gray">
          <a:xfrm>
            <a:off x="7425052" y="2895807"/>
            <a:ext cx="2172464" cy="2945461"/>
          </a:xfrm>
          <a:prstGeom prst="rect">
            <a:avLst/>
          </a:prstGeom>
          <a:noFill/>
          <a:ln w="9525">
            <a:noFill/>
            <a:prstDash val="dash"/>
          </a:ln>
        </p:spPr>
        <p:txBody>
          <a:bodyPr vert="horz" wrap="square" lIns="72000" tIns="36000" rIns="72000" bIns="36000" rtlCol="0" anchor="ctr">
            <a:noAutofit/>
          </a:bodyPr>
          <a:lstStyle/>
          <a:p>
            <a:pPr marL="171450" lvl="1" indent="-171450">
              <a:spcAft>
                <a:spcPts val="200"/>
              </a:spcAft>
              <a:buFont typeface="Wingdings" panose="05000000000000000000" pitchFamily="2" charset="2"/>
              <a:buChar char="§"/>
            </a:pPr>
            <a:endParaRPr lang="en-US" altLang="ko-KR" sz="1400" b="1" dirty="0" smtClean="0">
              <a:solidFill>
                <a:prstClr val="black"/>
              </a:solidFill>
              <a:latin typeface="+mn-ea"/>
              <a:cs typeface="Arial" charset="0"/>
            </a:endParaRPr>
          </a:p>
          <a:p>
            <a:pPr marL="171450" lvl="1" indent="-171450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altLang="ko-KR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>0 </a:t>
            </a: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>유입 요인 파악및 관련 개선 주체 정의</a:t>
            </a:r>
            <a:endParaRPr lang="en-US" altLang="ko-KR" sz="1400" dirty="0"/>
          </a:p>
          <a:p>
            <a:pPr marL="180975" lvl="1" indent="-95250">
              <a:spcBef>
                <a:spcPts val="0"/>
              </a:spcBef>
              <a:spcAft>
                <a:spcPts val="200"/>
              </a:spcAft>
              <a:buFont typeface="맑은 고딕" panose="020B0503020000020004" pitchFamily="50" charset="-127"/>
              <a:buChar char="-"/>
              <a:tabLst>
                <a:tab pos="0" algn="l"/>
              </a:tabLst>
            </a:pPr>
            <a:r>
              <a:rPr lang="ko-KR" altLang="en-US" sz="1200" dirty="0"/>
              <a:t>가입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성별변경 </a:t>
            </a:r>
            <a:r>
              <a:rPr lang="ko-KR" altLang="en-US" sz="1200" dirty="0"/>
              <a:t>관련 프로세스 정비 필요</a:t>
            </a:r>
            <a:endParaRPr lang="en-US" altLang="ko-KR" sz="1200" dirty="0"/>
          </a:p>
          <a:p>
            <a:pPr marL="180975" lvl="1" indent="-95250">
              <a:spcBef>
                <a:spcPts val="0"/>
              </a:spcBef>
              <a:spcAft>
                <a:spcPts val="200"/>
              </a:spcAft>
              <a:buFont typeface="맑은 고딕" panose="020B0503020000020004" pitchFamily="50" charset="-127"/>
              <a:buChar char="-"/>
              <a:tabLst>
                <a:tab pos="0" algn="l"/>
              </a:tabLst>
            </a:pPr>
            <a:r>
              <a:rPr lang="ko-KR" altLang="en-US" sz="1200" dirty="0"/>
              <a:t>제휴 등 외부 연계 시</a:t>
            </a:r>
            <a:r>
              <a:rPr lang="en-US" altLang="ko-KR" sz="1200" dirty="0"/>
              <a:t>, </a:t>
            </a:r>
            <a:r>
              <a:rPr lang="ko-KR" altLang="en-US" sz="1200" dirty="0"/>
              <a:t>데이터 관리 누락요소 개선 필요</a:t>
            </a:r>
            <a:endParaRPr lang="en-US" altLang="ko-KR" sz="1200" dirty="0"/>
          </a:p>
          <a:p>
            <a:pPr marL="171450" lvl="1" indent="-171450">
              <a:spcAft>
                <a:spcPts val="200"/>
              </a:spcAft>
              <a:buFont typeface="Wingdings" panose="05000000000000000000" pitchFamily="2" charset="2"/>
              <a:buChar char="§"/>
            </a:pPr>
            <a:endParaRPr lang="en-US" altLang="ko-KR" sz="1400" b="1" dirty="0" smtClean="0">
              <a:solidFill>
                <a:prstClr val="black"/>
              </a:solidFill>
              <a:latin typeface="+mn-ea"/>
              <a:cs typeface="Arial" charset="0"/>
            </a:endParaRPr>
          </a:p>
          <a:p>
            <a:pPr marL="171450" lvl="1" indent="-171450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ko-KR" altLang="en-US" sz="1400" b="1" dirty="0" smtClean="0"/>
              <a:t>가입</a:t>
            </a:r>
            <a:r>
              <a:rPr lang="en-US" altLang="ko-KR" sz="1400" b="1" dirty="0" smtClean="0"/>
              <a:t>/</a:t>
            </a:r>
            <a:r>
              <a:rPr lang="ko-KR" altLang="en-US" sz="1400" b="1" dirty="0" smtClean="0"/>
              <a:t>제휴 프로세스에 </a:t>
            </a:r>
            <a:r>
              <a:rPr lang="ko-KR" altLang="en-US" sz="1400" b="1" dirty="0"/>
              <a:t>대한 표준화 </a:t>
            </a:r>
            <a:r>
              <a:rPr lang="ko-KR" altLang="en-US" sz="1400" b="1" dirty="0" smtClean="0"/>
              <a:t>검토</a:t>
            </a:r>
            <a:r>
              <a:rPr lang="en-US" altLang="ko-KR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/>
            </a:r>
            <a:br>
              <a:rPr lang="en-US" altLang="ko-KR" sz="1400" b="1" dirty="0" smtClean="0">
                <a:solidFill>
                  <a:prstClr val="black"/>
                </a:solidFill>
                <a:latin typeface="+mn-ea"/>
                <a:cs typeface="Arial" charset="0"/>
              </a:rPr>
            </a:br>
            <a:endParaRPr lang="en-US" altLang="ko-KR" sz="1200" dirty="0">
              <a:solidFill>
                <a:prstClr val="black"/>
              </a:solidFill>
              <a:latin typeface="+mn-ea"/>
              <a:cs typeface="Arial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308484" y="6063710"/>
            <a:ext cx="1962341" cy="342989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dirty="0" smtClean="0">
                <a:solidFill>
                  <a:srgbClr val="000000"/>
                </a:solidFill>
              </a:rPr>
              <a:t>남녀 모두 </a:t>
            </a:r>
            <a:r>
              <a:rPr lang="en-US" altLang="ko-KR" sz="1200" dirty="0" smtClean="0">
                <a:solidFill>
                  <a:srgbClr val="000000"/>
                </a:solidFill>
              </a:rPr>
              <a:t>1800</a:t>
            </a:r>
            <a:r>
              <a:rPr lang="ko-KR" altLang="en-US" sz="1200" dirty="0" smtClean="0">
                <a:solidFill>
                  <a:srgbClr val="000000"/>
                </a:solidFill>
              </a:rPr>
              <a:t>년대 여자로 식별됨</a:t>
            </a:r>
          </a:p>
        </p:txBody>
      </p:sp>
      <p:sp>
        <p:nvSpPr>
          <p:cNvPr id="25" name="Action Button: Return 24">
            <a:hlinkClick r:id="rId3" action="ppaction://hlinksldjump" highlightClick="1"/>
          </p:cNvPr>
          <p:cNvSpPr/>
          <p:nvPr/>
        </p:nvSpPr>
        <p:spPr>
          <a:xfrm>
            <a:off x="9287995" y="185460"/>
            <a:ext cx="417533" cy="399224"/>
          </a:xfrm>
          <a:prstGeom prst="actionButtonReturn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66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[Back Up] </a:t>
            </a:r>
            <a:r>
              <a:rPr lang="ko-KR" altLang="en-US" dirty="0">
                <a:latin typeface="+mn-ea"/>
              </a:rPr>
              <a:t>고객 데이터 분석 </a:t>
            </a:r>
            <a:r>
              <a:rPr lang="en-US" altLang="ko-KR" dirty="0">
                <a:latin typeface="+mn-ea"/>
              </a:rPr>
              <a:t>– </a:t>
            </a:r>
            <a:r>
              <a:rPr lang="ko-KR" altLang="en-US" dirty="0" smtClean="0">
                <a:latin typeface="+mn-ea"/>
              </a:rPr>
              <a:t>고객 </a:t>
            </a:r>
            <a:r>
              <a:rPr lang="en-US" altLang="ko-KR" dirty="0" smtClean="0">
                <a:latin typeface="+mn-ea"/>
              </a:rPr>
              <a:t>E-mail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고객의 </a:t>
            </a:r>
            <a:r>
              <a:rPr lang="en-US" altLang="ko-KR" dirty="0" smtClean="0">
                <a:solidFill>
                  <a:schemeClr val="tx1"/>
                </a:solidFill>
              </a:rPr>
              <a:t>E-mail </a:t>
            </a:r>
            <a:r>
              <a:rPr lang="ko-KR" altLang="en-US" dirty="0">
                <a:solidFill>
                  <a:schemeClr val="tx1"/>
                </a:solidFill>
              </a:rPr>
              <a:t>경우 유일한 값을 가져야 하나 다수의 중복데이터가 존재하며 부정확한 </a:t>
            </a:r>
            <a:r>
              <a:rPr lang="en-US" altLang="ko-KR" dirty="0" smtClean="0">
                <a:solidFill>
                  <a:schemeClr val="tx1"/>
                </a:solidFill>
              </a:rPr>
              <a:t>E-mail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계정이 다수 </a:t>
            </a:r>
            <a:r>
              <a:rPr lang="ko-KR" altLang="en-US" dirty="0" smtClean="0">
                <a:solidFill>
                  <a:schemeClr val="tx1"/>
                </a:solidFill>
              </a:rPr>
              <a:t>존재함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00946" y="1520788"/>
            <a:ext cx="9472683" cy="720000"/>
            <a:chOff x="308484" y="1664804"/>
            <a:chExt cx="8124855" cy="720000"/>
          </a:xfrm>
        </p:grpSpPr>
        <p:sp>
          <p:nvSpPr>
            <p:cNvPr id="6" name="Rectangle 5"/>
            <p:cNvSpPr/>
            <p:nvPr/>
          </p:nvSpPr>
          <p:spPr bwMode="gray">
            <a:xfrm>
              <a:off x="308484" y="1664804"/>
              <a:ext cx="713077" cy="720000"/>
            </a:xfrm>
            <a:prstGeom prst="rect">
              <a:avLst/>
            </a:prstGeom>
            <a:solidFill>
              <a:srgbClr val="002060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ko-KR" altLang="en-US" sz="1300" b="1" dirty="0" smtClean="0">
                  <a:solidFill>
                    <a:schemeClr val="tx2"/>
                  </a:solidFill>
                </a:rPr>
                <a:t>유효성</a:t>
              </a:r>
              <a:endParaRPr lang="en-US" altLang="ko-KR" sz="1300" b="1" dirty="0" smtClean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1300" b="1" dirty="0" smtClean="0">
                  <a:solidFill>
                    <a:schemeClr val="tx2"/>
                  </a:solidFill>
                </a:rPr>
                <a:t>정확성</a:t>
              </a:r>
              <a:endParaRPr lang="en-US" altLang="ko-KR" sz="1300" b="1" dirty="0" smtClean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1300" b="1" dirty="0" smtClean="0">
                  <a:solidFill>
                    <a:schemeClr val="tx2"/>
                  </a:solidFill>
                </a:rPr>
                <a:t>검증</a:t>
              </a:r>
              <a:endParaRPr lang="ko-KR" altLang="en-US" sz="1300" b="1" dirty="0">
                <a:solidFill>
                  <a:schemeClr val="tx2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 bwMode="gray">
            <a:xfrm>
              <a:off x="1052879" y="1664804"/>
              <a:ext cx="3240000" cy="720000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txBody>
            <a:bodyPr wrap="square" lIns="72000" tIns="36000" rIns="72000" bIns="36000" rtlCol="0" anchor="ctr" anchorCtr="0">
              <a:noAutofit/>
            </a:bodyPr>
            <a:lstStyle/>
            <a:p>
              <a:pPr marL="268287" lvl="1" indent="-171450">
                <a:buFont typeface="Wingdings" panose="05000000000000000000" pitchFamily="2" charset="2"/>
                <a:buChar char="§"/>
              </a:pPr>
              <a:r>
                <a:rPr lang="ko-KR" altLang="en-US" sz="1300" b="1" dirty="0"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고객의 </a:t>
              </a:r>
              <a:r>
                <a:rPr lang="en-US" altLang="ko-KR" sz="1300" b="1" dirty="0" smtClean="0"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E-mail </a:t>
              </a:r>
              <a:r>
                <a:rPr lang="ko-KR" altLang="en-US" sz="1300" b="1" dirty="0"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정보 유일해야 한다</a:t>
              </a:r>
              <a:endParaRPr lang="en-US" altLang="ko-KR" sz="1300" b="1" dirty="0">
                <a:latin typeface="맑은 고딕" pitchFamily="50" charset="-127"/>
                <a:ea typeface="맑은 고딕" pitchFamily="50" charset="-127"/>
                <a:sym typeface="Wingdings" pitchFamily="2" charset="2"/>
              </a:endParaRPr>
            </a:p>
            <a:p>
              <a:pPr marL="268287" lvl="1" indent="-171450">
                <a:buFont typeface="Wingdings" panose="05000000000000000000" pitchFamily="2" charset="2"/>
                <a:buChar char="§"/>
              </a:pPr>
              <a:r>
                <a:rPr lang="ko-KR" altLang="en-US" sz="1300" b="1" dirty="0"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정확한 값을 보유해야 </a:t>
              </a:r>
              <a:r>
                <a:rPr lang="ko-KR" altLang="en-US" sz="1300" b="1" dirty="0" smtClean="0"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한다</a:t>
              </a:r>
              <a:endParaRPr lang="en-US" altLang="ko-KR" sz="1300" b="1" dirty="0">
                <a:latin typeface="맑은 고딕" pitchFamily="50" charset="-127"/>
                <a:ea typeface="맑은 고딕" pitchFamily="50" charset="-127"/>
                <a:sym typeface="Wingdings" pitchFamily="2" charset="2"/>
              </a:endParaRPr>
            </a:p>
          </p:txBody>
        </p:sp>
        <p:sp>
          <p:nvSpPr>
            <p:cNvPr id="8" name="Rectangle 7"/>
            <p:cNvSpPr/>
            <p:nvPr/>
          </p:nvSpPr>
          <p:spPr bwMode="gray">
            <a:xfrm>
              <a:off x="4455947" y="1664804"/>
              <a:ext cx="713077" cy="720000"/>
            </a:xfrm>
            <a:prstGeom prst="rect">
              <a:avLst/>
            </a:prstGeom>
            <a:solidFill>
              <a:srgbClr val="002060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ko-KR" altLang="en-US" sz="1300" b="1" dirty="0" smtClean="0">
                  <a:solidFill>
                    <a:schemeClr val="tx2"/>
                  </a:solidFill>
                </a:rPr>
                <a:t>검증</a:t>
              </a:r>
              <a:endParaRPr lang="en-US" altLang="ko-KR" sz="1300" b="1" dirty="0" smtClean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1300" b="1" dirty="0" smtClean="0">
                  <a:solidFill>
                    <a:schemeClr val="tx2"/>
                  </a:solidFill>
                </a:rPr>
                <a:t>결과</a:t>
              </a:r>
              <a:endParaRPr lang="en-US" altLang="ko-KR" sz="1300" b="1" dirty="0" smtClean="0">
                <a:solidFill>
                  <a:schemeClr val="tx2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 bwMode="gray">
            <a:xfrm>
              <a:off x="5193339" y="1664804"/>
              <a:ext cx="3240000" cy="720000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txBody>
            <a:bodyPr wrap="square" lIns="72000" tIns="36000" rIns="72000" bIns="36000" rtlCol="0" anchor="ctr" anchorCtr="0">
              <a:noAutofit/>
            </a:bodyPr>
            <a:lstStyle/>
            <a:p>
              <a:pPr marL="268287" lvl="1" indent="-171450">
                <a:buFont typeface="Wingdings" panose="05000000000000000000" pitchFamily="2" charset="2"/>
                <a:buChar char="§"/>
              </a:pPr>
              <a:r>
                <a:rPr lang="ko-KR" altLang="en-US" sz="1300" b="1" dirty="0"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다수의 중복데이터 확인됨 </a:t>
              </a:r>
              <a:r>
                <a:rPr lang="en-US" altLang="ko-KR" sz="1300" b="1" dirty="0"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(</a:t>
              </a:r>
              <a:r>
                <a:rPr lang="ko-KR" altLang="en-US" sz="1300" b="1" dirty="0"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주로 방판 유입</a:t>
              </a:r>
              <a:r>
                <a:rPr lang="en-US" altLang="ko-KR" sz="1300" b="1" dirty="0"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)</a:t>
              </a:r>
            </a:p>
            <a:p>
              <a:pPr marL="268287" lvl="1" indent="-171450">
                <a:buFont typeface="Wingdings" panose="05000000000000000000" pitchFamily="2" charset="2"/>
                <a:buChar char="§"/>
              </a:pPr>
              <a:r>
                <a:rPr lang="ko-KR" altLang="en-US" sz="1300" b="1" dirty="0"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부정확한 데이터 다수 존재함</a:t>
              </a:r>
              <a:endParaRPr lang="en-US" altLang="ko-KR" sz="1300" b="1" dirty="0">
                <a:latin typeface="맑은 고딕" pitchFamily="50" charset="-127"/>
                <a:ea typeface="맑은 고딕" pitchFamily="50" charset="-127"/>
                <a:sym typeface="Wingdings" pitchFamily="2" charset="2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200946" y="2348800"/>
            <a:ext cx="7020000" cy="4140540"/>
          </a:xfrm>
          <a:prstGeom prst="rect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b="1" dirty="0" smtClean="0">
                <a:solidFill>
                  <a:srgbClr val="000000"/>
                </a:solidFill>
                <a:latin typeface="+mn-ea"/>
              </a:rPr>
              <a:t>E-mail </a:t>
            </a:r>
            <a:r>
              <a:rPr lang="ko-KR" altLang="en-US" sz="1400" b="1" dirty="0" smtClean="0">
                <a:solidFill>
                  <a:srgbClr val="000000"/>
                </a:solidFill>
                <a:latin typeface="+mn-ea"/>
              </a:rPr>
              <a:t>유효성</a:t>
            </a:r>
            <a:r>
              <a:rPr lang="en-US" altLang="ko-KR" sz="1400" b="1" dirty="0" smtClean="0">
                <a:solidFill>
                  <a:srgbClr val="000000"/>
                </a:solidFill>
                <a:latin typeface="+mn-ea"/>
              </a:rPr>
              <a:t>/</a:t>
            </a:r>
            <a:r>
              <a:rPr lang="ko-KR" altLang="en-US" sz="1400" b="1" dirty="0" smtClean="0">
                <a:solidFill>
                  <a:srgbClr val="000000"/>
                </a:solidFill>
                <a:latin typeface="+mn-ea"/>
              </a:rPr>
              <a:t>정확성 현황</a:t>
            </a:r>
            <a:endParaRPr lang="en-US" altLang="ko-KR" sz="1400" b="1" dirty="0">
              <a:solidFill>
                <a:srgbClr val="000000"/>
              </a:solidFill>
              <a:latin typeface="+mn-ea"/>
            </a:endParaRPr>
          </a:p>
          <a:p>
            <a:pPr algn="ctr"/>
            <a:endParaRPr lang="en-US" altLang="ko-KR" sz="1400" b="1" dirty="0" smtClean="0">
              <a:solidFill>
                <a:srgbClr val="000000"/>
              </a:solidFill>
              <a:latin typeface="+mn-ea"/>
            </a:endParaRPr>
          </a:p>
          <a:p>
            <a:pPr algn="ctr"/>
            <a:endParaRPr lang="en-US" altLang="ko-KR" sz="1400" b="1" dirty="0">
              <a:solidFill>
                <a:srgbClr val="000000"/>
              </a:solidFill>
              <a:latin typeface="+mn-ea"/>
            </a:endParaRPr>
          </a:p>
          <a:p>
            <a:pPr algn="ctr"/>
            <a:endParaRPr lang="en-US" altLang="ko-KR" sz="1400" b="1" dirty="0" smtClean="0">
              <a:solidFill>
                <a:srgbClr val="000000"/>
              </a:solidFill>
              <a:latin typeface="+mn-ea"/>
            </a:endParaRPr>
          </a:p>
          <a:p>
            <a:pPr algn="ctr"/>
            <a:endParaRPr lang="en-US" altLang="ko-KR" sz="1400" b="1" dirty="0">
              <a:solidFill>
                <a:srgbClr val="000000"/>
              </a:solidFill>
              <a:latin typeface="+mn-ea"/>
            </a:endParaRPr>
          </a:p>
          <a:p>
            <a:pPr algn="ctr"/>
            <a:endParaRPr lang="en-US" altLang="ko-KR" sz="1400" b="1" dirty="0" smtClean="0">
              <a:solidFill>
                <a:srgbClr val="000000"/>
              </a:solidFill>
              <a:latin typeface="+mn-ea"/>
            </a:endParaRPr>
          </a:p>
          <a:p>
            <a:pPr algn="ctr"/>
            <a:endParaRPr lang="en-US" altLang="ko-KR" sz="1400" b="1" dirty="0">
              <a:solidFill>
                <a:srgbClr val="000000"/>
              </a:solidFill>
              <a:latin typeface="+mn-ea"/>
            </a:endParaRPr>
          </a:p>
          <a:p>
            <a:pPr algn="ctr"/>
            <a:endParaRPr lang="en-US" altLang="ko-KR" sz="1400" b="1" dirty="0" smtClea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33629" y="2744924"/>
            <a:ext cx="2340000" cy="3744416"/>
          </a:xfrm>
          <a:prstGeom prst="rect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14" name="Rectangle 64"/>
          <p:cNvSpPr>
            <a:spLocks noChangeArrowheads="1"/>
          </p:cNvSpPr>
          <p:nvPr/>
        </p:nvSpPr>
        <p:spPr bwMode="auto">
          <a:xfrm>
            <a:off x="7333629" y="2348880"/>
            <a:ext cx="2340000" cy="346825"/>
          </a:xfrm>
          <a:prstGeom prst="rect">
            <a:avLst/>
          </a:prstGeom>
          <a:solidFill>
            <a:srgbClr val="0070C0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lIns="72000" tIns="0" rIns="72000" bIns="0" rtlCol="0" anchor="ctr"/>
          <a:lstStyle/>
          <a:p>
            <a:pPr algn="ctr" eaLnBrk="0"/>
            <a:r>
              <a:rPr lang="ko-KR" altLang="en-US" sz="1400" b="1" kern="0" dirty="0" smtClean="0">
                <a:solidFill>
                  <a:schemeClr val="tx2"/>
                </a:solidFill>
                <a:latin typeface="+mn-ea"/>
                <a:cs typeface="Arial" panose="020B0604020202020204" pitchFamily="34" charset="0"/>
              </a:rPr>
              <a:t>시사점</a:t>
            </a:r>
            <a:endParaRPr lang="ko-KR" altLang="en-US" sz="1400" b="1" kern="0" dirty="0">
              <a:solidFill>
                <a:schemeClr val="tx2"/>
              </a:solidFill>
              <a:latin typeface="+mn-ea"/>
              <a:cs typeface="Arial" panose="020B0604020202020204" pitchFamily="34" charset="0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438211" y="3032956"/>
          <a:ext cx="2663094" cy="13106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63427"/>
                <a:gridCol w="599667"/>
              </a:tblGrid>
              <a:tr h="262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E-mail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건수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</a:tr>
              <a:tr h="262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wjdwltjsOOO@hanmail.net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 smtClean="0"/>
                        <a:t>1,128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262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/>
                        <a:t>jongOOOO@hanmail.net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b="0" dirty="0" smtClean="0"/>
                        <a:t>1,065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262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/>
                        <a:t>pmhOOOO@yahoo.co.kr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b="0" dirty="0" smtClean="0"/>
                        <a:t>885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262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/>
                        <a:t>PuresOOO@lycos.co.kr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b="0" dirty="0" smtClean="0"/>
                        <a:t>839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3461346" y="3032956"/>
          <a:ext cx="3492387" cy="1386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16123"/>
                <a:gridCol w="692352"/>
                <a:gridCol w="825609"/>
                <a:gridCol w="858303"/>
              </a:tblGrid>
              <a:tr h="2236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통합고객번호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고객명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생성일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유입경로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</a:tr>
              <a:tr h="209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127241914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김</a:t>
                      </a:r>
                      <a:r>
                        <a:rPr lang="en-US" altLang="ko-KR" sz="900" dirty="0" smtClean="0"/>
                        <a:t>O</a:t>
                      </a:r>
                      <a:r>
                        <a:rPr lang="ko-KR" altLang="en-US" sz="900" dirty="0" smtClean="0"/>
                        <a:t>례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20170508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rgbClr val="FF0000"/>
                          </a:solidFill>
                        </a:rPr>
                        <a:t>방판</a:t>
                      </a:r>
                      <a:endParaRPr lang="ko-KR" altLang="en-US" sz="9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209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/>
                        <a:t>127175493</a:t>
                      </a:r>
                      <a:endParaRPr lang="ko-KR" altLang="en-US" sz="9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/>
                        <a:t>정</a:t>
                      </a:r>
                      <a:r>
                        <a:rPr lang="en-US" altLang="ko-KR" sz="900" b="0" dirty="0" smtClean="0"/>
                        <a:t>O</a:t>
                      </a:r>
                      <a:r>
                        <a:rPr lang="ko-KR" altLang="en-US" sz="900" b="0" dirty="0" smtClean="0"/>
                        <a:t>점</a:t>
                      </a:r>
                      <a:endParaRPr lang="ko-KR" altLang="en-US" sz="9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/>
                        <a:t>20170427</a:t>
                      </a:r>
                      <a:endParaRPr lang="ko-KR" altLang="en-US" sz="9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rgbClr val="FF0000"/>
                          </a:solidFill>
                        </a:rPr>
                        <a:t>방판</a:t>
                      </a:r>
                      <a:endParaRPr lang="ko-KR" altLang="en-US" sz="9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209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/>
                        <a:t>127091274</a:t>
                      </a:r>
                      <a:endParaRPr lang="ko-KR" altLang="en-US" sz="9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/>
                        <a:t>정</a:t>
                      </a:r>
                      <a:r>
                        <a:rPr lang="en-US" altLang="ko-KR" sz="900" b="0" dirty="0" smtClean="0"/>
                        <a:t>O</a:t>
                      </a:r>
                      <a:r>
                        <a:rPr lang="ko-KR" altLang="en-US" sz="900" b="0" dirty="0" smtClean="0"/>
                        <a:t>주</a:t>
                      </a:r>
                      <a:endParaRPr lang="ko-KR" altLang="en-US" sz="9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/>
                        <a:t>20170414</a:t>
                      </a:r>
                      <a:endParaRPr lang="ko-KR" altLang="en-US" sz="9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rgbClr val="FF0000"/>
                          </a:solidFill>
                        </a:rPr>
                        <a:t>방판</a:t>
                      </a:r>
                      <a:endParaRPr lang="ko-KR" altLang="en-US" sz="9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209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/>
                        <a:t>126942995</a:t>
                      </a:r>
                      <a:endParaRPr lang="ko-KR" altLang="en-US" sz="9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/>
                        <a:t>김</a:t>
                      </a:r>
                      <a:r>
                        <a:rPr lang="en-US" altLang="ko-KR" sz="900" b="0" dirty="0" smtClean="0"/>
                        <a:t>O</a:t>
                      </a:r>
                      <a:r>
                        <a:rPr lang="ko-KR" altLang="en-US" sz="900" b="0" dirty="0" smtClean="0"/>
                        <a:t>자</a:t>
                      </a:r>
                      <a:endParaRPr lang="ko-KR" altLang="en-US" sz="9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/>
                        <a:t>20170323</a:t>
                      </a:r>
                      <a:endParaRPr lang="ko-KR" altLang="en-US" sz="9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rgbClr val="FF0000"/>
                          </a:solidFill>
                        </a:rPr>
                        <a:t>방판</a:t>
                      </a:r>
                      <a:endParaRPr lang="ko-KR" altLang="en-US" sz="9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209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/>
                        <a:t>126608339</a:t>
                      </a:r>
                      <a:endParaRPr lang="ko-KR" altLang="en-US" sz="9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/>
                        <a:t>홍</a:t>
                      </a:r>
                      <a:r>
                        <a:rPr lang="en-US" altLang="ko-KR" sz="900" b="0" dirty="0" smtClean="0"/>
                        <a:t>O</a:t>
                      </a:r>
                      <a:r>
                        <a:rPr lang="ko-KR" altLang="en-US" sz="900" b="0" dirty="0" smtClean="0"/>
                        <a:t>식</a:t>
                      </a:r>
                      <a:endParaRPr lang="ko-KR" altLang="en-US" sz="9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/>
                        <a:t>20170208</a:t>
                      </a:r>
                      <a:endParaRPr lang="ko-KR" altLang="en-US" sz="9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rgbClr val="FF0000"/>
                          </a:solidFill>
                        </a:rPr>
                        <a:t>방판</a:t>
                      </a:r>
                      <a:endParaRPr lang="ko-KR" altLang="en-US" sz="9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cxnSp>
        <p:nvCxnSpPr>
          <p:cNvPr id="17" name="Elbow Connector 16"/>
          <p:cNvCxnSpPr/>
          <p:nvPr/>
        </p:nvCxnSpPr>
        <p:spPr>
          <a:xfrm flipV="1">
            <a:off x="3029297" y="3162157"/>
            <a:ext cx="540060" cy="216024"/>
          </a:xfrm>
          <a:prstGeom prst="bentConnector3">
            <a:avLst/>
          </a:prstGeom>
          <a:ln w="19050">
            <a:solidFill>
              <a:srgbClr val="F04C3E"/>
            </a:solidFill>
            <a:prstDash val="sys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416496" y="4882284"/>
          <a:ext cx="6537238" cy="1463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8685"/>
                <a:gridCol w="504056"/>
                <a:gridCol w="1620180"/>
                <a:gridCol w="576064"/>
                <a:gridCol w="1656184"/>
                <a:gridCol w="612069"/>
              </a:tblGrid>
              <a:tr h="2067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E-mail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건수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E-mail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건수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E-mail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건수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</a:tr>
              <a:tr h="2067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/>
                        <a:t>Y@naver.com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b="0" dirty="0" smtClean="0"/>
                        <a:t>3,291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?@hanmail.net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 smtClean="0"/>
                        <a:t>206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/>
                        <a:t>Y@?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b="0" dirty="0" smtClean="0"/>
                        <a:t>88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2067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/>
                        <a:t>1111@daum.net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b="0" dirty="0" smtClean="0"/>
                        <a:t>424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/>
                        <a:t>1@hanmail.net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b="0" dirty="0" smtClean="0"/>
                        <a:t>171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/>
                        <a:t>0@hanmail.net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b="0" dirty="0" smtClean="0"/>
                        <a:t>49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2067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/>
                        <a:t>???@hanmail.net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b="0" dirty="0" smtClean="0"/>
                        <a:t>369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/>
                        <a:t>a@hanmail.net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b="0" dirty="0" smtClean="0"/>
                        <a:t>150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/>
                        <a:t>^^@hotmail.com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b="0" dirty="0" smtClean="0"/>
                        <a:t>45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2067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/>
                        <a:t>123@daum.net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b="0" dirty="0" smtClean="0"/>
                        <a:t>347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/>
                        <a:t>.@daum.net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b="0" dirty="0" smtClean="0"/>
                        <a:t>139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x@x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 smtClean="0"/>
                        <a:t>39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2067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/>
                        <a:t>??@??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b="0" dirty="0" smtClean="0"/>
                        <a:t>216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/>
                        <a:t>10@daum.net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b="0" dirty="0" smtClean="0"/>
                        <a:t>118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???@empal.com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 smtClean="0"/>
                        <a:t>38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 bwMode="gray">
          <a:xfrm>
            <a:off x="436517" y="4304915"/>
            <a:ext cx="2199182" cy="245335"/>
          </a:xfrm>
          <a:prstGeom prst="rect">
            <a:avLst/>
          </a:prstGeom>
          <a:noFill/>
        </p:spPr>
        <p:txBody>
          <a:bodyPr vert="horz" wrap="square" lIns="72000" tIns="36000" rIns="72000" bIns="3600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900" dirty="0" smtClean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※ E-mail id </a:t>
            </a:r>
            <a:r>
              <a:rPr lang="ko-KR" altLang="en-US" sz="900" dirty="0" smtClean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개인정보이므로 </a:t>
            </a:r>
            <a:r>
              <a:rPr lang="en-US" altLang="ko-KR" sz="900" dirty="0" smtClean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OOO </a:t>
            </a:r>
            <a:r>
              <a:rPr lang="ko-KR" altLang="en-US" sz="900" dirty="0" smtClean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마스킹</a:t>
            </a:r>
          </a:p>
        </p:txBody>
      </p:sp>
      <p:sp>
        <p:nvSpPr>
          <p:cNvPr id="20" name="Rectangle 19"/>
          <p:cNvSpPr/>
          <p:nvPr/>
        </p:nvSpPr>
        <p:spPr bwMode="gray">
          <a:xfrm>
            <a:off x="431099" y="2677208"/>
            <a:ext cx="6522634" cy="283740"/>
          </a:xfrm>
          <a:prstGeom prst="rect">
            <a:avLst/>
          </a:prstGeom>
          <a:solidFill>
            <a:srgbClr val="002060"/>
          </a:solidFill>
          <a:ln w="952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b="1" dirty="0" smtClean="0">
                <a:solidFill>
                  <a:schemeClr val="tx2"/>
                </a:solidFill>
              </a:rPr>
              <a:t>여러고객이 동일 </a:t>
            </a:r>
            <a:r>
              <a:rPr lang="en-US" altLang="ko-KR" sz="1200" b="1" dirty="0" smtClean="0">
                <a:solidFill>
                  <a:schemeClr val="tx2"/>
                </a:solidFill>
              </a:rPr>
              <a:t>E-mail </a:t>
            </a:r>
            <a:r>
              <a:rPr lang="ko-KR" altLang="en-US" sz="1200" b="1" dirty="0" smtClean="0">
                <a:solidFill>
                  <a:schemeClr val="tx2"/>
                </a:solidFill>
              </a:rPr>
              <a:t>계정 보유 </a:t>
            </a:r>
            <a:r>
              <a:rPr lang="en-US" altLang="ko-KR" sz="1200" b="1" dirty="0" smtClean="0">
                <a:solidFill>
                  <a:schemeClr val="tx2"/>
                </a:solidFill>
              </a:rPr>
              <a:t>Case</a:t>
            </a:r>
            <a:r>
              <a:rPr lang="ko-KR" altLang="en-US" sz="1200" b="1" dirty="0" smtClean="0">
                <a:solidFill>
                  <a:schemeClr val="tx2"/>
                </a:solidFill>
              </a:rPr>
              <a:t>와 사례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  <p:sp>
        <p:nvSpPr>
          <p:cNvPr id="21" name="Rectangle 20"/>
          <p:cNvSpPr/>
          <p:nvPr/>
        </p:nvSpPr>
        <p:spPr bwMode="gray">
          <a:xfrm>
            <a:off x="416495" y="4529622"/>
            <a:ext cx="6537237" cy="283741"/>
          </a:xfrm>
          <a:prstGeom prst="rect">
            <a:avLst/>
          </a:prstGeom>
          <a:solidFill>
            <a:srgbClr val="002060"/>
          </a:solidFill>
          <a:ln w="952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b="1" dirty="0" smtClean="0">
                <a:solidFill>
                  <a:schemeClr val="tx2"/>
                </a:solidFill>
              </a:rPr>
              <a:t>부정확한 데이터 사례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 bwMode="gray">
          <a:xfrm>
            <a:off x="7359572" y="2878307"/>
            <a:ext cx="2284581" cy="3395238"/>
          </a:xfrm>
          <a:prstGeom prst="rect">
            <a:avLst/>
          </a:prstGeom>
          <a:noFill/>
          <a:ln w="9525">
            <a:noFill/>
            <a:prstDash val="dash"/>
          </a:ln>
        </p:spPr>
        <p:txBody>
          <a:bodyPr vert="horz" wrap="square" lIns="72000" tIns="36000" rIns="72000" bIns="36000" rtlCol="0" anchor="ctr">
            <a:noAutofit/>
          </a:bodyPr>
          <a:lstStyle/>
          <a:p>
            <a:pPr marL="171450" lvl="1" indent="-171450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>고객의 </a:t>
            </a:r>
            <a:r>
              <a:rPr lang="en-US" altLang="ko-KR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>E-mail </a:t>
            </a: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>정보 관리에 대한 기준 수립</a:t>
            </a:r>
            <a:endParaRPr lang="en-US" altLang="ko-KR" sz="1600" dirty="0"/>
          </a:p>
          <a:p>
            <a:pPr marL="180975" lvl="1" indent="-95250">
              <a:spcBef>
                <a:spcPts val="0"/>
              </a:spcBef>
              <a:spcAft>
                <a:spcPts val="200"/>
              </a:spcAft>
              <a:buFont typeface="맑은 고딕" panose="020B0503020000020004" pitchFamily="50" charset="-127"/>
              <a:buChar char="-"/>
              <a:tabLst>
                <a:tab pos="0" algn="l"/>
              </a:tabLst>
            </a:pPr>
            <a:r>
              <a:rPr lang="ko-KR" altLang="en-US" sz="1200" dirty="0" smtClean="0"/>
              <a:t>방판 고객의 </a:t>
            </a:r>
            <a:r>
              <a:rPr lang="en-US" altLang="ko-KR" sz="1200" dirty="0" smtClean="0"/>
              <a:t>E-mail </a:t>
            </a:r>
            <a:r>
              <a:rPr lang="ko-KR" altLang="en-US" sz="1200" dirty="0" smtClean="0"/>
              <a:t>계정 관리 기준</a:t>
            </a:r>
            <a:endParaRPr lang="en-US" altLang="ko-KR" sz="1200" dirty="0" smtClean="0"/>
          </a:p>
          <a:p>
            <a:pPr marL="180975" lvl="1" indent="-95250">
              <a:spcBef>
                <a:spcPts val="0"/>
              </a:spcBef>
              <a:spcAft>
                <a:spcPts val="200"/>
              </a:spcAft>
              <a:buFont typeface="맑은 고딕" panose="020B0503020000020004" pitchFamily="50" charset="-127"/>
              <a:buChar char="-"/>
              <a:tabLst>
                <a:tab pos="0" algn="l"/>
              </a:tabLst>
            </a:pPr>
            <a:r>
              <a:rPr lang="en-US" altLang="ko-KR" sz="1200" dirty="0" smtClean="0"/>
              <a:t>E-mail </a:t>
            </a:r>
            <a:r>
              <a:rPr lang="ko-KR" altLang="en-US" sz="1200" dirty="0" smtClean="0"/>
              <a:t>계정 정책 수립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en-US" altLang="ko-KR" sz="1200" dirty="0" smtClean="0"/>
              <a:t>(</a:t>
            </a:r>
            <a:r>
              <a:rPr lang="ko-KR" altLang="en-US" sz="1200" dirty="0" smtClean="0"/>
              <a:t>중복허용 의사 결정</a:t>
            </a:r>
            <a:r>
              <a:rPr lang="en-US" altLang="ko-KR" sz="1200" dirty="0" smtClean="0"/>
              <a:t>)</a:t>
            </a:r>
            <a:endParaRPr lang="en-US" altLang="ko-KR" sz="1400" b="1" dirty="0" smtClean="0">
              <a:solidFill>
                <a:prstClr val="black"/>
              </a:solidFill>
              <a:latin typeface="+mn-ea"/>
              <a:cs typeface="Arial" charset="0"/>
            </a:endParaRPr>
          </a:p>
          <a:p>
            <a:pPr marL="171450" lvl="1" indent="-171450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>부정확한 데이터</a:t>
            </a:r>
            <a:r>
              <a:rPr lang="en-US" altLang="ko-KR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>유입 요인 파악및 관련 개선 주체 정의</a:t>
            </a:r>
            <a:endParaRPr lang="en-US" altLang="ko-KR" sz="1400" dirty="0"/>
          </a:p>
          <a:p>
            <a:pPr marL="180975" lvl="1" indent="-95250">
              <a:spcBef>
                <a:spcPts val="0"/>
              </a:spcBef>
              <a:spcAft>
                <a:spcPts val="200"/>
              </a:spcAft>
              <a:buFont typeface="맑은 고딕" panose="020B0503020000020004" pitchFamily="50" charset="-127"/>
              <a:buChar char="-"/>
              <a:tabLst>
                <a:tab pos="0" algn="l"/>
              </a:tabLst>
            </a:pPr>
            <a:r>
              <a:rPr lang="ko-KR" altLang="en-US" sz="1200" dirty="0"/>
              <a:t>가입</a:t>
            </a:r>
            <a:r>
              <a:rPr lang="en-US" altLang="ko-KR" sz="1200" dirty="0" smtClean="0"/>
              <a:t>/E-mail</a:t>
            </a:r>
            <a:r>
              <a:rPr lang="ko-KR" altLang="en-US" sz="1200" dirty="0" smtClean="0"/>
              <a:t>변경 </a:t>
            </a:r>
            <a:r>
              <a:rPr lang="ko-KR" altLang="en-US" sz="1200" dirty="0"/>
              <a:t>관련 프로세스 정비 필요</a:t>
            </a:r>
            <a:endParaRPr lang="en-US" altLang="ko-KR" sz="1200" dirty="0"/>
          </a:p>
          <a:p>
            <a:pPr marL="180975" lvl="1" indent="-95250">
              <a:spcBef>
                <a:spcPts val="0"/>
              </a:spcBef>
              <a:spcAft>
                <a:spcPts val="200"/>
              </a:spcAft>
              <a:buFont typeface="맑은 고딕" panose="020B0503020000020004" pitchFamily="50" charset="-127"/>
              <a:buChar char="-"/>
              <a:tabLst>
                <a:tab pos="0" algn="l"/>
              </a:tabLst>
            </a:pPr>
            <a:r>
              <a:rPr lang="ko-KR" altLang="en-US" sz="1200" dirty="0"/>
              <a:t>제휴 등 외부 연계 시</a:t>
            </a:r>
            <a:r>
              <a:rPr lang="en-US" altLang="ko-KR" sz="1200" dirty="0"/>
              <a:t>, </a:t>
            </a:r>
            <a:r>
              <a:rPr lang="ko-KR" altLang="en-US" sz="1200" dirty="0"/>
              <a:t>데이터 관리 누락요소 개선 </a:t>
            </a:r>
            <a:r>
              <a:rPr lang="ko-KR" altLang="en-US" sz="1200" dirty="0" smtClean="0"/>
              <a:t>필요</a:t>
            </a:r>
            <a:endParaRPr lang="en-US" altLang="ko-KR" sz="1400" b="1" dirty="0" smtClean="0">
              <a:solidFill>
                <a:prstClr val="black"/>
              </a:solidFill>
              <a:latin typeface="+mn-ea"/>
              <a:cs typeface="Arial" charset="0"/>
            </a:endParaRPr>
          </a:p>
          <a:p>
            <a:pPr marL="171450" lvl="1" indent="-171450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ko-KR" altLang="en-US" sz="1400" b="1" dirty="0"/>
              <a:t>가입 </a:t>
            </a:r>
            <a:r>
              <a:rPr lang="ko-KR" altLang="en-US" sz="1400" b="1" dirty="0" smtClean="0"/>
              <a:t>및 정보변경 프로세스에 </a:t>
            </a:r>
            <a:r>
              <a:rPr lang="ko-KR" altLang="en-US" sz="1400" b="1" dirty="0"/>
              <a:t>대한 표준화 </a:t>
            </a:r>
            <a:r>
              <a:rPr lang="ko-KR" altLang="en-US" sz="1400" b="1" dirty="0" smtClean="0"/>
              <a:t>검토</a:t>
            </a:r>
            <a:endParaRPr lang="en-US" altLang="ko-KR" sz="1200" dirty="0">
              <a:solidFill>
                <a:prstClr val="black"/>
              </a:solidFill>
              <a:latin typeface="+mn-ea"/>
              <a:cs typeface="Arial" charset="0"/>
            </a:endParaRPr>
          </a:p>
        </p:txBody>
      </p:sp>
      <p:sp>
        <p:nvSpPr>
          <p:cNvPr id="23" name="Action Button: Return 22">
            <a:hlinkClick r:id="rId2" action="ppaction://hlinksldjump" highlightClick="1"/>
          </p:cNvPr>
          <p:cNvSpPr/>
          <p:nvPr/>
        </p:nvSpPr>
        <p:spPr>
          <a:xfrm>
            <a:off x="9287995" y="185460"/>
            <a:ext cx="417533" cy="399224"/>
          </a:xfrm>
          <a:prstGeom prst="actionButtonReturn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28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[Back Up] </a:t>
            </a:r>
            <a:r>
              <a:rPr lang="ko-KR" altLang="en-US" dirty="0">
                <a:latin typeface="+mn-ea"/>
              </a:rPr>
              <a:t>고객 데이터 분석 </a:t>
            </a:r>
            <a:r>
              <a:rPr lang="en-US" altLang="ko-KR" dirty="0">
                <a:latin typeface="+mn-ea"/>
              </a:rPr>
              <a:t>– </a:t>
            </a:r>
            <a:r>
              <a:rPr lang="ko-KR" altLang="en-US" dirty="0" smtClean="0">
                <a:latin typeface="+mn-ea"/>
              </a:rPr>
              <a:t>휴대폰번호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고객의 휴대폰번호는 유일한 값을 가져야 하나 다수의 중복데이터가 존재하며 일반 전화 번호와 혼재되어 있고 일부 부정확한 데이터를 보유하고 있음</a:t>
            </a:r>
          </a:p>
        </p:txBody>
      </p:sp>
      <p:sp>
        <p:nvSpPr>
          <p:cNvPr id="4" name="Rectangle 3"/>
          <p:cNvSpPr/>
          <p:nvPr/>
        </p:nvSpPr>
        <p:spPr>
          <a:xfrm>
            <a:off x="200946" y="2348800"/>
            <a:ext cx="7020000" cy="4140540"/>
          </a:xfrm>
          <a:prstGeom prst="rect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400" b="1" dirty="0" smtClean="0">
                <a:solidFill>
                  <a:srgbClr val="000000"/>
                </a:solidFill>
                <a:latin typeface="+mn-ea"/>
              </a:rPr>
              <a:t>휴대폰번호 유일성</a:t>
            </a:r>
            <a:r>
              <a:rPr lang="en-US" altLang="ko-KR" sz="1400" b="1" dirty="0" smtClean="0">
                <a:solidFill>
                  <a:srgbClr val="000000"/>
                </a:solidFill>
                <a:latin typeface="+mn-ea"/>
              </a:rPr>
              <a:t>/</a:t>
            </a:r>
            <a:r>
              <a:rPr lang="ko-KR" altLang="en-US" sz="1400" b="1" dirty="0" smtClean="0">
                <a:solidFill>
                  <a:srgbClr val="000000"/>
                </a:solidFill>
                <a:latin typeface="+mn-ea"/>
              </a:rPr>
              <a:t>정확성 현황 </a:t>
            </a:r>
            <a:endParaRPr lang="en-US" altLang="ko-KR" sz="1400" b="1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00946" y="1520788"/>
            <a:ext cx="9472683" cy="720000"/>
            <a:chOff x="308484" y="1664804"/>
            <a:chExt cx="8124855" cy="720000"/>
          </a:xfrm>
        </p:grpSpPr>
        <p:sp>
          <p:nvSpPr>
            <p:cNvPr id="6" name="Rectangle 5"/>
            <p:cNvSpPr/>
            <p:nvPr/>
          </p:nvSpPr>
          <p:spPr bwMode="gray">
            <a:xfrm>
              <a:off x="308484" y="1664804"/>
              <a:ext cx="713077" cy="720000"/>
            </a:xfrm>
            <a:prstGeom prst="rect">
              <a:avLst/>
            </a:prstGeom>
            <a:solidFill>
              <a:srgbClr val="002060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ko-KR" altLang="en-US" sz="1300" b="1" dirty="0" smtClean="0">
                  <a:solidFill>
                    <a:schemeClr val="tx2"/>
                  </a:solidFill>
                </a:rPr>
                <a:t>유일성</a:t>
              </a:r>
              <a:endParaRPr lang="en-US" altLang="ko-KR" sz="1300" b="1" dirty="0" smtClean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1300" b="1" dirty="0" smtClean="0">
                  <a:solidFill>
                    <a:schemeClr val="tx2"/>
                  </a:solidFill>
                </a:rPr>
                <a:t>정확성</a:t>
              </a:r>
              <a:endParaRPr lang="en-US" altLang="ko-KR" sz="1300" b="1" dirty="0" smtClean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1300" b="1" dirty="0" smtClean="0">
                  <a:solidFill>
                    <a:schemeClr val="tx2"/>
                  </a:solidFill>
                </a:rPr>
                <a:t>검증</a:t>
              </a:r>
              <a:endParaRPr lang="ko-KR" altLang="en-US" sz="1300" b="1" dirty="0">
                <a:solidFill>
                  <a:schemeClr val="tx2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 bwMode="gray">
            <a:xfrm>
              <a:off x="1052879" y="1664804"/>
              <a:ext cx="3240000" cy="720000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txBody>
            <a:bodyPr wrap="square" lIns="72000" tIns="36000" rIns="72000" bIns="36000" rtlCol="0" anchor="ctr" anchorCtr="0">
              <a:noAutofit/>
            </a:bodyPr>
            <a:lstStyle/>
            <a:p>
              <a:pPr marL="268287" lvl="1" indent="-171450">
                <a:buFont typeface="Wingdings" panose="05000000000000000000" pitchFamily="2" charset="2"/>
                <a:buChar char="§"/>
              </a:pPr>
              <a:r>
                <a:rPr lang="ko-KR" altLang="en-US" sz="13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고객의 휴대폰 번호 유일해야 한다</a:t>
              </a:r>
              <a:endParaRPr lang="en-US" altLang="ko-KR" sz="13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endParaRPr>
            </a:p>
            <a:p>
              <a:pPr marL="268287" lvl="1" indent="-171450">
                <a:buFont typeface="Wingdings" panose="05000000000000000000" pitchFamily="2" charset="2"/>
                <a:buChar char="§"/>
              </a:pPr>
              <a:r>
                <a:rPr lang="ko-KR" altLang="en-US" sz="13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휴대폰 번호 체계 </a:t>
              </a:r>
              <a:endParaRPr lang="en-US" altLang="ko-KR" sz="13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endParaRPr>
            </a:p>
          </p:txBody>
        </p:sp>
        <p:sp>
          <p:nvSpPr>
            <p:cNvPr id="8" name="Rectangle 7"/>
            <p:cNvSpPr/>
            <p:nvPr/>
          </p:nvSpPr>
          <p:spPr bwMode="gray">
            <a:xfrm>
              <a:off x="4455947" y="1664804"/>
              <a:ext cx="713077" cy="720000"/>
            </a:xfrm>
            <a:prstGeom prst="rect">
              <a:avLst/>
            </a:prstGeom>
            <a:solidFill>
              <a:srgbClr val="002060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ko-KR" altLang="en-US" sz="1300" b="1" dirty="0" smtClean="0">
                  <a:solidFill>
                    <a:schemeClr val="tx2"/>
                  </a:solidFill>
                </a:rPr>
                <a:t>검증</a:t>
              </a:r>
              <a:endParaRPr lang="en-US" altLang="ko-KR" sz="1300" b="1" dirty="0" smtClean="0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1300" b="1" dirty="0" smtClean="0">
                  <a:solidFill>
                    <a:schemeClr val="tx2"/>
                  </a:solidFill>
                </a:rPr>
                <a:t>결과</a:t>
              </a:r>
              <a:endParaRPr lang="en-US" altLang="ko-KR" sz="1300" b="1" dirty="0" smtClean="0">
                <a:solidFill>
                  <a:schemeClr val="tx2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 bwMode="gray">
            <a:xfrm>
              <a:off x="5193339" y="1664804"/>
              <a:ext cx="3240000" cy="720000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txBody>
            <a:bodyPr wrap="square" lIns="72000" tIns="36000" rIns="72000" bIns="36000" rtlCol="0" anchor="ctr" anchorCtr="0">
              <a:noAutofit/>
            </a:bodyPr>
            <a:lstStyle/>
            <a:p>
              <a:pPr marL="268287" lvl="1" indent="-171450">
                <a:buFont typeface="Wingdings" panose="05000000000000000000" pitchFamily="2" charset="2"/>
                <a:buChar char="§"/>
              </a:pPr>
              <a:r>
                <a:rPr lang="ko-KR" altLang="en-US" sz="13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휴대폰 번호와 일반 전화번호 </a:t>
              </a:r>
              <a:r>
                <a:rPr lang="ko-KR" altLang="en-US" sz="13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혼재되고</a:t>
              </a:r>
              <a:r>
                <a:rPr lang="en-US" altLang="ko-KR" sz="13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, </a:t>
              </a:r>
              <a:r>
                <a:rPr lang="ko-KR" altLang="en-US" sz="13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부정확한 </a:t>
              </a:r>
              <a:r>
                <a:rPr lang="ko-KR" altLang="en-US" sz="13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데이터 존재함</a:t>
              </a:r>
              <a:endParaRPr lang="en-US" altLang="ko-KR" sz="13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endParaRPr>
            </a:p>
            <a:p>
              <a:pPr marL="268287" lvl="1" indent="-171450">
                <a:buFont typeface="Wingdings" panose="05000000000000000000" pitchFamily="2" charset="2"/>
                <a:buChar char="§"/>
              </a:pPr>
              <a:r>
                <a:rPr lang="ko-KR" altLang="en-US" sz="13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여러고객이 하나의 휴대폰 번호 보유 </a:t>
              </a:r>
              <a:r>
                <a:rPr lang="ko-KR" altLang="en-US" sz="13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사례 有</a:t>
              </a:r>
              <a:endParaRPr lang="en-US" altLang="ko-KR" sz="13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333629" y="2744924"/>
            <a:ext cx="2340000" cy="3744416"/>
          </a:xfrm>
          <a:prstGeom prst="rect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11" name="Rectangle 64"/>
          <p:cNvSpPr>
            <a:spLocks noChangeArrowheads="1"/>
          </p:cNvSpPr>
          <p:nvPr/>
        </p:nvSpPr>
        <p:spPr bwMode="auto">
          <a:xfrm>
            <a:off x="7333629" y="2348880"/>
            <a:ext cx="2340000" cy="346825"/>
          </a:xfrm>
          <a:prstGeom prst="rect">
            <a:avLst/>
          </a:prstGeom>
          <a:solidFill>
            <a:srgbClr val="0070C0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lIns="72000" tIns="0" rIns="72000" bIns="0" rtlCol="0" anchor="ctr"/>
          <a:lstStyle/>
          <a:p>
            <a:pPr algn="ctr" eaLnBrk="0"/>
            <a:r>
              <a:rPr lang="ko-KR" altLang="en-US" sz="1400" b="1" kern="0" dirty="0" smtClean="0">
                <a:solidFill>
                  <a:schemeClr val="tx2"/>
                </a:solidFill>
                <a:latin typeface="+mn-ea"/>
                <a:cs typeface="Arial" panose="020B0604020202020204" pitchFamily="34" charset="0"/>
              </a:rPr>
              <a:t>시사점</a:t>
            </a:r>
            <a:endParaRPr lang="ko-KR" altLang="en-US" sz="1400" b="1" kern="0" dirty="0">
              <a:solidFill>
                <a:schemeClr val="tx2"/>
              </a:solidFill>
              <a:latin typeface="+mn-ea"/>
              <a:cs typeface="Arial" panose="020B0604020202020204" pitchFamily="34" charset="0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416496" y="3031658"/>
          <a:ext cx="2808311" cy="144475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21813"/>
                <a:gridCol w="672934"/>
                <a:gridCol w="660469"/>
                <a:gridCol w="653095"/>
              </a:tblGrid>
              <a:tr h="262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통합고객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번호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휴대폰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앞자리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휴대폰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중간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휴대폰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끝번호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</a:tr>
              <a:tr h="262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126992134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032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XX88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8XX5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262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/>
                        <a:t>127301261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/>
                        <a:t>010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/>
                        <a:t>XX09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/>
                        <a:t>38XX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262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/>
                        <a:t>126858818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/>
                        <a:t>053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/>
                        <a:t>XX22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/>
                        <a:t>XX55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262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/>
                        <a:t>126949950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/>
                        <a:t>031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/>
                        <a:t>XX95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/>
                        <a:t>83XX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/>
          </p:nvPr>
        </p:nvGraphicFramePr>
        <p:xfrm>
          <a:off x="3462266" y="3032956"/>
          <a:ext cx="3470953" cy="144475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34649"/>
                <a:gridCol w="684076"/>
                <a:gridCol w="684076"/>
                <a:gridCol w="756084"/>
                <a:gridCol w="612068"/>
              </a:tblGrid>
              <a:tr h="262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휴대폰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앞자리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휴대폰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중간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휴대폰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끝번호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최근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등록일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건수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</a:tr>
              <a:tr h="262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010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1111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1111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 smtClean="0"/>
                        <a:t>20170515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 smtClean="0"/>
                        <a:t>308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262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/>
                        <a:t>010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/>
                        <a:t>0000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/>
                        <a:t>0000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b="0" dirty="0" smtClean="0"/>
                        <a:t>20170513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b="0" dirty="0" smtClean="0"/>
                        <a:t>6952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262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/>
                        <a:t>000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/>
                        <a:t>0000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/>
                        <a:t>0000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b="0" dirty="0" smtClean="0"/>
                        <a:t>20170413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b="0" dirty="0" smtClean="0"/>
                        <a:t>301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262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/>
                        <a:t>010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/>
                        <a:t>NULL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/>
                        <a:t>NULL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b="0" dirty="0" smtClean="0"/>
                        <a:t>20170301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b="0" dirty="0" smtClean="0"/>
                        <a:t>102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416496" y="4965345"/>
          <a:ext cx="2808311" cy="144475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21813"/>
                <a:gridCol w="672934"/>
                <a:gridCol w="660469"/>
                <a:gridCol w="653095"/>
              </a:tblGrid>
              <a:tr h="262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휴대폰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앞자리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휴대폰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중간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휴대폰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끝번호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건수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</a:tr>
              <a:tr h="26212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 smtClean="0"/>
                        <a:t>010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 smtClean="0"/>
                        <a:t>XX28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 smtClean="0"/>
                        <a:t>3XX0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70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26212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b="0" dirty="0" smtClean="0"/>
                        <a:t>010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b="0" dirty="0" smtClean="0"/>
                        <a:t>XX34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b="0" dirty="0" smtClean="0"/>
                        <a:t>81XX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/>
                        <a:t>21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26212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b="0" dirty="0" smtClean="0"/>
                        <a:t>010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b="0" dirty="0" smtClean="0"/>
                        <a:t>XX69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b="0" dirty="0" smtClean="0"/>
                        <a:t>XX87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/>
                        <a:t>43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26212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b="0" dirty="0" smtClean="0"/>
                        <a:t>010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b="0" dirty="0" smtClean="0"/>
                        <a:t>XX59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b="0" dirty="0" smtClean="0"/>
                        <a:t>62XX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/>
                        <a:t>25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/>
          </p:nvPr>
        </p:nvGraphicFramePr>
        <p:xfrm>
          <a:off x="3439533" y="4965345"/>
          <a:ext cx="3492387" cy="148799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04851"/>
                <a:gridCol w="703624"/>
                <a:gridCol w="825609"/>
                <a:gridCol w="858303"/>
              </a:tblGrid>
              <a:tr h="2687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통합고객번호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고객명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생성일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유입경로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</a:tr>
              <a:tr h="2351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/>
                        <a:t>127179469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/>
                        <a:t>ZHANG--</a:t>
                      </a:r>
                      <a:endParaRPr lang="ko-KR" altLang="en-US" sz="9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/>
                        <a:t>20170428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</a:rPr>
                        <a:t>이니스프리</a:t>
                      </a:r>
                      <a:endParaRPr lang="ko-KR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2351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/>
                        <a:t>127113178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/>
                        <a:t>김</a:t>
                      </a:r>
                      <a:r>
                        <a:rPr lang="en-US" altLang="ko-KR" sz="900" b="0" dirty="0" smtClean="0"/>
                        <a:t>O</a:t>
                      </a:r>
                      <a:endParaRPr lang="ko-KR" altLang="en-US" sz="9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/>
                        <a:t>20170417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</a:rPr>
                        <a:t>이니스프리</a:t>
                      </a:r>
                      <a:endParaRPr lang="ko-KR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2351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/>
                        <a:t>125964621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/>
                        <a:t>GAO</a:t>
                      </a:r>
                      <a:r>
                        <a:rPr lang="en-US" altLang="ko-KR" sz="900" b="0" baseline="0" dirty="0" smtClean="0"/>
                        <a:t> --</a:t>
                      </a:r>
                      <a:endParaRPr lang="ko-KR" altLang="en-US" sz="9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/>
                        <a:t>20161031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</a:rPr>
                        <a:t>이니스프리</a:t>
                      </a:r>
                      <a:endParaRPr lang="ko-KR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/>
                        <a:t>125102170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/>
                        <a:t>WANG--</a:t>
                      </a:r>
                      <a:endParaRPr lang="ko-KR" altLang="en-US" sz="9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/>
                        <a:t>20160618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</a:rPr>
                        <a:t>이니스프리</a:t>
                      </a:r>
                      <a:endParaRPr lang="ko-KR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/>
                        <a:t>124855540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/>
                        <a:t>MEI--</a:t>
                      </a:r>
                      <a:endParaRPr lang="ko-KR" altLang="en-US" sz="9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/>
                        <a:t>20160515</a:t>
                      </a:r>
                      <a:endParaRPr lang="ko-KR" altLang="en-US" sz="1000" b="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</a:rPr>
                        <a:t>이니스프리</a:t>
                      </a:r>
                      <a:endParaRPr lang="ko-KR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cxnSp>
        <p:nvCxnSpPr>
          <p:cNvPr id="26" name="Elbow Connector 25"/>
          <p:cNvCxnSpPr/>
          <p:nvPr/>
        </p:nvCxnSpPr>
        <p:spPr>
          <a:xfrm flipV="1">
            <a:off x="3140228" y="5666135"/>
            <a:ext cx="396044" cy="360040"/>
          </a:xfrm>
          <a:prstGeom prst="bentConnector3">
            <a:avLst/>
          </a:prstGeom>
          <a:ln w="19050">
            <a:solidFill>
              <a:srgbClr val="F04C3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 bwMode="gray">
          <a:xfrm>
            <a:off x="416497" y="2692947"/>
            <a:ext cx="2820403" cy="283741"/>
          </a:xfrm>
          <a:prstGeom prst="rect">
            <a:avLst/>
          </a:prstGeom>
          <a:solidFill>
            <a:srgbClr val="002060"/>
          </a:solidFill>
          <a:ln w="952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b="1" dirty="0" smtClean="0">
                <a:solidFill>
                  <a:schemeClr val="tx2"/>
                </a:solidFill>
              </a:rPr>
              <a:t>휴대폰 번호 속성에 일반전화번호 존재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  <p:sp>
        <p:nvSpPr>
          <p:cNvPr id="29" name="Rectangle 28"/>
          <p:cNvSpPr/>
          <p:nvPr/>
        </p:nvSpPr>
        <p:spPr bwMode="gray">
          <a:xfrm>
            <a:off x="3462266" y="2695705"/>
            <a:ext cx="3469654" cy="280983"/>
          </a:xfrm>
          <a:prstGeom prst="rect">
            <a:avLst/>
          </a:prstGeom>
          <a:solidFill>
            <a:srgbClr val="002060"/>
          </a:solidFill>
          <a:ln w="952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b="1" dirty="0" smtClean="0">
                <a:solidFill>
                  <a:schemeClr val="tx2"/>
                </a:solidFill>
              </a:rPr>
              <a:t>부정확한 데이터 존재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  <p:sp>
        <p:nvSpPr>
          <p:cNvPr id="30" name="Rectangle 29"/>
          <p:cNvSpPr/>
          <p:nvPr/>
        </p:nvSpPr>
        <p:spPr bwMode="gray">
          <a:xfrm>
            <a:off x="404404" y="4581423"/>
            <a:ext cx="6527516" cy="287738"/>
          </a:xfrm>
          <a:prstGeom prst="rect">
            <a:avLst/>
          </a:prstGeom>
          <a:solidFill>
            <a:srgbClr val="002060"/>
          </a:solidFill>
          <a:ln w="952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b="1" dirty="0" smtClean="0">
                <a:solidFill>
                  <a:schemeClr val="tx2"/>
                </a:solidFill>
              </a:rPr>
              <a:t>여러고객이 하나의 휴대폰 번호 보유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 bwMode="gray">
          <a:xfrm>
            <a:off x="7369373" y="2860171"/>
            <a:ext cx="2254380" cy="3629169"/>
          </a:xfrm>
          <a:prstGeom prst="rect">
            <a:avLst/>
          </a:prstGeom>
          <a:noFill/>
          <a:ln w="9525">
            <a:noFill/>
            <a:prstDash val="dash"/>
          </a:ln>
        </p:spPr>
        <p:txBody>
          <a:bodyPr vert="horz" wrap="square" lIns="72000" tIns="36000" rIns="72000" bIns="36000" rtlCol="0" anchor="ctr">
            <a:noAutofit/>
          </a:bodyPr>
          <a:lstStyle/>
          <a:p>
            <a:pPr marL="171450" lvl="1" indent="-171450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>고객 휴대폰 정보 </a:t>
            </a:r>
            <a:r>
              <a:rPr lang="ko-KR" altLang="en-US" sz="1400" b="1" dirty="0">
                <a:solidFill>
                  <a:prstClr val="black"/>
                </a:solidFill>
                <a:latin typeface="+mn-ea"/>
                <a:cs typeface="Arial" charset="0"/>
              </a:rPr>
              <a:t>관리에 대한 기준 수립</a:t>
            </a:r>
            <a:endParaRPr lang="en-US" altLang="ko-KR" sz="1400" dirty="0"/>
          </a:p>
          <a:p>
            <a:pPr marL="180975" lvl="1" indent="-95250">
              <a:spcBef>
                <a:spcPts val="0"/>
              </a:spcBef>
              <a:spcAft>
                <a:spcPts val="200"/>
              </a:spcAft>
              <a:buFont typeface="맑은 고딕" panose="020B0503020000020004" pitchFamily="50" charset="-127"/>
              <a:buChar char="-"/>
              <a:tabLst>
                <a:tab pos="0" algn="l"/>
              </a:tabLst>
            </a:pPr>
            <a:r>
              <a:rPr lang="ko-KR" altLang="en-US" sz="1200" dirty="0" smtClean="0"/>
              <a:t>휴대폰 관리 정책 </a:t>
            </a:r>
            <a:r>
              <a:rPr lang="ko-KR" altLang="en-US" sz="1200" dirty="0"/>
              <a:t>수립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(</a:t>
            </a:r>
            <a:r>
              <a:rPr lang="ko-KR" altLang="en-US" sz="1200" dirty="0"/>
              <a:t>중복허용 </a:t>
            </a:r>
            <a:r>
              <a:rPr lang="ko-KR" altLang="en-US" sz="1200" dirty="0" smtClean="0"/>
              <a:t>의사 결정</a:t>
            </a:r>
            <a:r>
              <a:rPr lang="en-US" altLang="ko-KR" sz="1200" dirty="0" smtClean="0"/>
              <a:t>)</a:t>
            </a:r>
            <a:br>
              <a:rPr lang="en-US" altLang="ko-KR" sz="1200" dirty="0" smtClean="0"/>
            </a:br>
            <a:endParaRPr lang="en-US" altLang="ko-KR" sz="1400" b="1" dirty="0" smtClean="0">
              <a:solidFill>
                <a:prstClr val="black"/>
              </a:solidFill>
              <a:latin typeface="+mn-ea"/>
              <a:cs typeface="Arial" charset="0"/>
            </a:endParaRPr>
          </a:p>
          <a:p>
            <a:pPr marL="171450" lvl="1" indent="-171450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>부정확한 데이터</a:t>
            </a:r>
            <a:r>
              <a:rPr lang="en-US" altLang="ko-KR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>유입 요인 파악및 관련 개선 주체 정의</a:t>
            </a:r>
            <a:endParaRPr lang="en-US" altLang="ko-KR" sz="1400" dirty="0"/>
          </a:p>
          <a:p>
            <a:pPr marL="180975" lvl="1" indent="-95250">
              <a:spcBef>
                <a:spcPts val="0"/>
              </a:spcBef>
              <a:spcAft>
                <a:spcPts val="200"/>
              </a:spcAft>
              <a:buFont typeface="맑은 고딕" panose="020B0503020000020004" pitchFamily="50" charset="-127"/>
              <a:buChar char="-"/>
              <a:tabLst>
                <a:tab pos="0" algn="l"/>
              </a:tabLst>
            </a:pPr>
            <a:r>
              <a:rPr lang="ko-KR" altLang="en-US" sz="1200" dirty="0" smtClean="0"/>
              <a:t>가입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휴대폰 정보 변경 </a:t>
            </a:r>
            <a:r>
              <a:rPr lang="ko-KR" altLang="en-US" sz="1200" dirty="0"/>
              <a:t>관련 프로세스 정비 필요</a:t>
            </a:r>
            <a:endParaRPr lang="en-US" altLang="ko-KR" sz="1200" dirty="0"/>
          </a:p>
          <a:p>
            <a:pPr marL="180975" lvl="1" indent="-95250">
              <a:spcBef>
                <a:spcPts val="0"/>
              </a:spcBef>
              <a:spcAft>
                <a:spcPts val="200"/>
              </a:spcAft>
              <a:buFont typeface="맑은 고딕" panose="020B0503020000020004" pitchFamily="50" charset="-127"/>
              <a:buChar char="-"/>
              <a:tabLst>
                <a:tab pos="0" algn="l"/>
              </a:tabLst>
            </a:pPr>
            <a:r>
              <a:rPr lang="ko-KR" altLang="en-US" sz="1200" dirty="0"/>
              <a:t>제휴 등 외부 연계 시</a:t>
            </a:r>
            <a:r>
              <a:rPr lang="en-US" altLang="ko-KR" sz="1200" dirty="0"/>
              <a:t>, </a:t>
            </a:r>
            <a:r>
              <a:rPr lang="ko-KR" altLang="en-US" sz="1200" dirty="0" smtClean="0"/>
              <a:t>데이터 누락요인 원인 파악 및 개선 필요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endParaRPr lang="en-US" altLang="ko-KR" sz="1400" b="1" dirty="0" smtClean="0">
              <a:solidFill>
                <a:prstClr val="black"/>
              </a:solidFill>
              <a:latin typeface="+mn-ea"/>
              <a:cs typeface="Arial" charset="0"/>
            </a:endParaRPr>
          </a:p>
          <a:p>
            <a:pPr marL="171450" lvl="1" indent="-171450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ko-KR" altLang="en-US" sz="1400" b="1" dirty="0" smtClean="0"/>
              <a:t>가입</a:t>
            </a:r>
            <a:r>
              <a:rPr lang="en-US" altLang="ko-KR" sz="1400" b="1" dirty="0"/>
              <a:t> </a:t>
            </a:r>
            <a:r>
              <a:rPr lang="ko-KR" altLang="en-US" sz="1400" b="1" dirty="0" smtClean="0"/>
              <a:t>및 정보변경 프로세스에 </a:t>
            </a:r>
            <a:r>
              <a:rPr lang="ko-KR" altLang="en-US" sz="1400" b="1" dirty="0"/>
              <a:t>대한 표준화 </a:t>
            </a:r>
            <a:r>
              <a:rPr lang="ko-KR" altLang="en-US" sz="1400" b="1" dirty="0" smtClean="0"/>
              <a:t>검토</a:t>
            </a:r>
            <a:r>
              <a:rPr lang="en-US" altLang="ko-KR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/>
            </a:r>
            <a:br>
              <a:rPr lang="en-US" altLang="ko-KR" sz="1400" b="1" dirty="0" smtClean="0">
                <a:solidFill>
                  <a:prstClr val="black"/>
                </a:solidFill>
                <a:latin typeface="+mn-ea"/>
                <a:cs typeface="Arial" charset="0"/>
              </a:rPr>
            </a:br>
            <a:endParaRPr lang="en-US" altLang="ko-KR" sz="1200" dirty="0">
              <a:solidFill>
                <a:prstClr val="black"/>
              </a:solidFill>
              <a:latin typeface="+mn-ea"/>
              <a:cs typeface="Arial" charset="0"/>
            </a:endParaRPr>
          </a:p>
        </p:txBody>
      </p:sp>
      <p:sp>
        <p:nvSpPr>
          <p:cNvPr id="22" name="Action Button: Return 21">
            <a:hlinkClick r:id="rId2" action="ppaction://hlinksldjump" highlightClick="1"/>
          </p:cNvPr>
          <p:cNvSpPr/>
          <p:nvPr/>
        </p:nvSpPr>
        <p:spPr>
          <a:xfrm>
            <a:off x="9287995" y="185460"/>
            <a:ext cx="417533" cy="399224"/>
          </a:xfrm>
          <a:prstGeom prst="actionButtonReturn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64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[Back Up] </a:t>
            </a:r>
            <a:r>
              <a:rPr lang="ko-KR" altLang="en-US" dirty="0">
                <a:latin typeface="+mn-ea"/>
              </a:rPr>
              <a:t>고객 데이터 분석 </a:t>
            </a:r>
            <a:r>
              <a:rPr lang="en-US" altLang="ko-KR" dirty="0">
                <a:latin typeface="+mn-ea"/>
              </a:rPr>
              <a:t>– </a:t>
            </a:r>
            <a:r>
              <a:rPr lang="ko-KR" altLang="en-US" dirty="0" smtClean="0">
                <a:latin typeface="+mn-ea"/>
                <a:ea typeface="+mn-ea"/>
              </a:rPr>
              <a:t>통합고객</a:t>
            </a:r>
            <a:r>
              <a:rPr lang="en-US" altLang="ko-KR" dirty="0" smtClean="0">
                <a:latin typeface="+mn-ea"/>
                <a:ea typeface="+mn-ea"/>
              </a:rPr>
              <a:t>DB Sync </a:t>
            </a:r>
            <a:r>
              <a:rPr lang="ko-KR" altLang="en-US" dirty="0" smtClean="0">
                <a:latin typeface="+mn-ea"/>
                <a:ea typeface="+mn-ea"/>
              </a:rPr>
              <a:t>이슈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>
                <a:latin typeface="+mn-ea"/>
                <a:ea typeface="+mn-ea"/>
              </a:rPr>
              <a:t>통합고객 기본정보와 경로고객 기본정보가 상이하여 캠페인시 경로고객의 기본정보를 활용하고 있음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5" name="Right Arrow 4"/>
          <p:cNvSpPr/>
          <p:nvPr/>
        </p:nvSpPr>
        <p:spPr bwMode="gray">
          <a:xfrm>
            <a:off x="6103722" y="2428055"/>
            <a:ext cx="172777" cy="3514057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bg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SzTx/>
              <a:buFontTx/>
              <a:buNone/>
            </a:pPr>
            <a:endParaRPr lang="ko-KR" altLang="en-US" sz="1200" kern="0" dirty="0" smtClean="0"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44488" y="1772816"/>
            <a:ext cx="9289032" cy="0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2831807" y="1456541"/>
            <a:ext cx="4314395" cy="270504"/>
          </a:xfrm>
          <a:prstGeom prst="roundRect">
            <a:avLst>
              <a:gd name="adj" fmla="val 35460"/>
            </a:avLst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400" b="1" dirty="0" smtClean="0">
                <a:solidFill>
                  <a:srgbClr val="000000"/>
                </a:solidFill>
                <a:latin typeface="+mn-ea"/>
              </a:rPr>
              <a:t>경로 고객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</a:rPr>
              <a:t>-</a:t>
            </a:r>
            <a:r>
              <a:rPr lang="ko-KR" altLang="en-US" sz="1400" b="1" dirty="0" smtClean="0">
                <a:solidFill>
                  <a:srgbClr val="000000"/>
                </a:solidFill>
                <a:latin typeface="+mn-ea"/>
              </a:rPr>
              <a:t> 통합 고객 불일치 데이터 현황</a:t>
            </a:r>
          </a:p>
        </p:txBody>
      </p:sp>
      <p:sp>
        <p:nvSpPr>
          <p:cNvPr id="17" name="Rectangle 64"/>
          <p:cNvSpPr>
            <a:spLocks noChangeArrowheads="1"/>
          </p:cNvSpPr>
          <p:nvPr/>
        </p:nvSpPr>
        <p:spPr bwMode="auto">
          <a:xfrm>
            <a:off x="6378638" y="4185084"/>
            <a:ext cx="3298308" cy="346825"/>
          </a:xfrm>
          <a:prstGeom prst="rect">
            <a:avLst/>
          </a:prstGeom>
          <a:solidFill>
            <a:srgbClr val="0070C0"/>
          </a:solidFill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lIns="72000" tIns="0" rIns="72000" bIns="0" rtlCol="0" anchor="ctr"/>
          <a:lstStyle/>
          <a:p>
            <a:pPr algn="ctr" eaLnBrk="0"/>
            <a:r>
              <a:rPr lang="ko-KR" altLang="en-US" sz="1400" b="1" kern="0" dirty="0" smtClean="0">
                <a:solidFill>
                  <a:schemeClr val="tx2"/>
                </a:solidFill>
                <a:latin typeface="+mn-ea"/>
                <a:cs typeface="Arial" panose="020B0604020202020204" pitchFamily="34" charset="0"/>
              </a:rPr>
              <a:t>시사점</a:t>
            </a:r>
            <a:endParaRPr lang="ko-KR" altLang="en-US" sz="1400" b="1" kern="0" dirty="0">
              <a:solidFill>
                <a:schemeClr val="tx2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7193154" y="3825044"/>
            <a:ext cx="1669276" cy="277787"/>
          </a:xfrm>
          <a:prstGeom prst="downArrow">
            <a:avLst>
              <a:gd name="adj1" fmla="val 58107"/>
              <a:gd name="adj2" fmla="val 50000"/>
            </a:avLst>
          </a:prstGeom>
          <a:solidFill>
            <a:schemeClr val="bg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6310077" y="1934733"/>
            <a:ext cx="3298308" cy="346825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27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miter lim="800000"/>
          </a:ln>
          <a:effectLst/>
        </p:spPr>
        <p:txBody>
          <a:bodyPr lIns="72000" tIns="0" rIns="72000" bIns="0" rtlCol="0" anchor="ctr"/>
          <a:lstStyle/>
          <a:p>
            <a:pPr algn="ctr" eaLnBrk="0"/>
            <a:r>
              <a:rPr lang="ko-KR" altLang="en-US" sz="1400" b="1" kern="0" dirty="0" smtClean="0">
                <a:latin typeface="+mn-ea"/>
                <a:cs typeface="Arial" panose="020B0604020202020204" pitchFamily="34" charset="0"/>
              </a:rPr>
              <a:t>이슈</a:t>
            </a:r>
            <a:endParaRPr lang="ko-KR" altLang="en-US" sz="1400" b="1" kern="0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 bwMode="gray">
          <a:xfrm>
            <a:off x="6353051" y="2306431"/>
            <a:ext cx="3251229" cy="1482609"/>
          </a:xfrm>
          <a:prstGeom prst="rect">
            <a:avLst/>
          </a:prstGeom>
          <a:noFill/>
          <a:ln w="9525">
            <a:noFill/>
            <a:prstDash val="dash"/>
          </a:ln>
        </p:spPr>
        <p:txBody>
          <a:bodyPr vert="horz" wrap="square" lIns="72000" tIns="36000" rIns="72000" bIns="36000" rtlCol="0" anchor="ctr">
            <a:noAutofit/>
          </a:bodyPr>
          <a:lstStyle/>
          <a:p>
            <a:pPr marL="171450" lvl="1" indent="-171450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>채널</a:t>
            </a:r>
            <a:r>
              <a:rPr lang="en-US" altLang="ko-KR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>(</a:t>
            </a: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>경로</a:t>
            </a:r>
            <a:r>
              <a:rPr lang="en-US" altLang="ko-KR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>) </a:t>
            </a: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>주소 변경</a:t>
            </a:r>
            <a:r>
              <a:rPr lang="en-US" altLang="ko-KR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>/</a:t>
            </a: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>핸드폰 번호 변경 </a:t>
            </a:r>
            <a:r>
              <a:rPr lang="en-US" altLang="ko-KR" sz="1400" b="1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 </a:t>
            </a: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통합고객 </a:t>
            </a:r>
            <a:r>
              <a:rPr lang="en-US" altLang="ko-KR" sz="1400" b="1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DB</a:t>
            </a: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로 </a:t>
            </a:r>
            <a:r>
              <a:rPr lang="en-US" altLang="ko-KR" sz="1400" b="1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Sync </a:t>
            </a: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가 안되는 일부 사례 발생</a:t>
            </a:r>
            <a:endParaRPr lang="en-US" altLang="ko-KR" sz="1400" b="1" dirty="0">
              <a:solidFill>
                <a:prstClr val="black"/>
              </a:solidFill>
              <a:latin typeface="+mn-ea"/>
              <a:cs typeface="Arial" charset="0"/>
              <a:sym typeface="Wingdings" panose="05000000000000000000" pitchFamily="2" charset="2"/>
            </a:endParaRPr>
          </a:p>
          <a:p>
            <a:pPr marL="180975" lvl="1" indent="-95250">
              <a:spcAft>
                <a:spcPts val="200"/>
              </a:spcAft>
              <a:buFont typeface="맑은 고딕" panose="020B0503020000020004" pitchFamily="50" charset="-127"/>
              <a:buChar char="-"/>
              <a:tabLst>
                <a:tab pos="0" algn="l"/>
              </a:tabLst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백화점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(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헤라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)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경로에 일부 발생</a:t>
            </a:r>
            <a:endParaRPr lang="en-US" altLang="ko-KR" sz="1200" dirty="0">
              <a:solidFill>
                <a:prstClr val="black"/>
              </a:solidFill>
              <a:latin typeface="+mn-ea"/>
              <a:cs typeface="Arial" charset="0"/>
            </a:endParaRPr>
          </a:p>
          <a:p>
            <a:pPr marL="180975" lvl="1" indent="-180975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>고객기본정보 불일치 이슈로 고객기본정보는 경로고객을 활용함 </a:t>
            </a:r>
            <a:endParaRPr lang="en-US" altLang="ko-KR" sz="1200" dirty="0">
              <a:solidFill>
                <a:prstClr val="black"/>
              </a:solidFill>
              <a:latin typeface="+mn-ea"/>
              <a:cs typeface="Arial" charset="0"/>
            </a:endParaRPr>
          </a:p>
        </p:txBody>
      </p:sp>
      <p:sp>
        <p:nvSpPr>
          <p:cNvPr id="21" name="TextBox 20"/>
          <p:cNvSpPr txBox="1"/>
          <p:nvPr/>
        </p:nvSpPr>
        <p:spPr bwMode="gray">
          <a:xfrm>
            <a:off x="6353051" y="4555757"/>
            <a:ext cx="3251229" cy="1759775"/>
          </a:xfrm>
          <a:prstGeom prst="rect">
            <a:avLst/>
          </a:prstGeom>
          <a:noFill/>
          <a:ln w="9525">
            <a:noFill/>
            <a:prstDash val="dash"/>
          </a:ln>
        </p:spPr>
        <p:txBody>
          <a:bodyPr vert="horz" wrap="square" lIns="72000" tIns="36000" rIns="72000" bIns="36000" rtlCol="0" anchor="ctr">
            <a:noAutofit/>
          </a:bodyPr>
          <a:lstStyle>
            <a:defPPr>
              <a:defRPr lang="en-US"/>
            </a:defPPr>
            <a:lvl2pPr marL="171450" lvl="1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b="1">
                <a:solidFill>
                  <a:prstClr val="black"/>
                </a:solidFill>
                <a:latin typeface="+mn-ea"/>
                <a:cs typeface="Arial" charset="0"/>
              </a:defRPr>
            </a:lvl2pPr>
          </a:lstStyle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ko-KR" altLang="en-US" dirty="0" smtClean="0"/>
              <a:t>고객정보에 대한 등록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수정의 일원화</a:t>
            </a:r>
            <a:r>
              <a:rPr lang="ko-KR" altLang="en-US" dirty="0"/>
              <a:t> </a:t>
            </a:r>
            <a:endParaRPr lang="en-US" altLang="ko-KR" dirty="0"/>
          </a:p>
          <a:p>
            <a:pPr marL="180975" lvl="1" indent="-95250">
              <a:spcBef>
                <a:spcPts val="0"/>
              </a:spcBef>
              <a:spcAft>
                <a:spcPts val="200"/>
              </a:spcAft>
              <a:buFont typeface="맑은 고딕" panose="020B0503020000020004" pitchFamily="50" charset="-127"/>
              <a:buChar char="-"/>
              <a:tabLst>
                <a:tab pos="0" algn="l"/>
              </a:tabLst>
            </a:pPr>
            <a:r>
              <a:rPr lang="en-US" altLang="ko-KR" sz="1200" b="0" dirty="0"/>
              <a:t>SLT </a:t>
            </a:r>
            <a:r>
              <a:rPr lang="ko-KR" altLang="en-US" sz="1200" b="0" dirty="0"/>
              <a:t>프로젝트 진행시 개선</a:t>
            </a:r>
            <a:endParaRPr lang="en-US" altLang="ko-KR" sz="1200" dirty="0" smtClean="0"/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ko-KR" altLang="en-US" dirty="0" smtClean="0"/>
              <a:t>불일치 데이터 통합 기준 수립</a:t>
            </a:r>
            <a:endParaRPr lang="en-US" altLang="ko-KR" dirty="0" smtClean="0"/>
          </a:p>
          <a:p>
            <a:pPr marL="180975" lvl="1" indent="-95250">
              <a:spcBef>
                <a:spcPts val="0"/>
              </a:spcBef>
              <a:spcAft>
                <a:spcPts val="200"/>
              </a:spcAft>
              <a:buFont typeface="맑은 고딕" panose="020B0503020000020004" pitchFamily="50" charset="-127"/>
              <a:buChar char="-"/>
              <a:tabLst>
                <a:tab pos="0" algn="l"/>
              </a:tabLst>
            </a:pPr>
            <a:r>
              <a:rPr lang="ko-KR" altLang="en-US" sz="1200" b="0" dirty="0" smtClean="0"/>
              <a:t>통합기준에 대한 의사결정 필요</a:t>
            </a:r>
            <a:r>
              <a:rPr lang="en-US" altLang="ko-KR" sz="1200" b="0" dirty="0" smtClean="0"/>
              <a:t/>
            </a:r>
            <a:br>
              <a:rPr lang="en-US" altLang="ko-KR" sz="1200" b="0" dirty="0" smtClean="0"/>
            </a:br>
            <a:r>
              <a:rPr lang="en-US" altLang="ko-KR" sz="1200" b="0" dirty="0" smtClean="0"/>
              <a:t>(</a:t>
            </a:r>
            <a:r>
              <a:rPr lang="ko-KR" altLang="en-US" sz="1200" b="0" dirty="0" smtClean="0"/>
              <a:t>채널</a:t>
            </a:r>
            <a:r>
              <a:rPr lang="en-US" altLang="ko-KR" sz="1200" b="0" dirty="0" smtClean="0"/>
              <a:t>(</a:t>
            </a:r>
            <a:r>
              <a:rPr lang="ko-KR" altLang="en-US" sz="1200" b="0" dirty="0" smtClean="0"/>
              <a:t>경로</a:t>
            </a:r>
            <a:r>
              <a:rPr lang="en-US" altLang="ko-KR" sz="1200" b="0" dirty="0" smtClean="0"/>
              <a:t>)</a:t>
            </a:r>
            <a:r>
              <a:rPr lang="ko-KR" altLang="en-US" sz="1200" b="0" dirty="0" smtClean="0"/>
              <a:t>기준 </a:t>
            </a:r>
            <a:r>
              <a:rPr lang="en-US" altLang="ko-KR" sz="1200" b="0" dirty="0" smtClean="0"/>
              <a:t>/ </a:t>
            </a:r>
            <a:r>
              <a:rPr lang="ko-KR" altLang="en-US" sz="1200" b="0" dirty="0" smtClean="0"/>
              <a:t>통합고객기준</a:t>
            </a:r>
            <a:r>
              <a:rPr lang="en-US" altLang="ko-KR" sz="1200" b="0" dirty="0" smtClean="0"/>
              <a:t>)</a:t>
            </a:r>
            <a:endParaRPr lang="en-US" altLang="ko-KR" sz="1200" b="0" dirty="0"/>
          </a:p>
        </p:txBody>
      </p:sp>
      <p:sp>
        <p:nvSpPr>
          <p:cNvPr id="25" name="Rectangle 24"/>
          <p:cNvSpPr/>
          <p:nvPr/>
        </p:nvSpPr>
        <p:spPr>
          <a:xfrm>
            <a:off x="3410426" y="2290872"/>
            <a:ext cx="2442674" cy="143321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bg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 bwMode="gray">
          <a:xfrm>
            <a:off x="3660476" y="2351595"/>
            <a:ext cx="1977282" cy="492400"/>
          </a:xfrm>
          <a:prstGeom prst="rect">
            <a:avLst/>
          </a:prstGeom>
          <a:solidFill>
            <a:schemeClr val="tx2"/>
          </a:solidFill>
          <a:ln>
            <a:solidFill>
              <a:schemeClr val="bg1">
                <a:lumMod val="40000"/>
                <a:lumOff val="60000"/>
              </a:schemeClr>
            </a:solidFill>
          </a:ln>
        </p:spPr>
        <p:txBody>
          <a:bodyPr vert="horz" wrap="square" lIns="72000" tIns="36000" rIns="72000" bIns="36000" rtlCol="0" anchor="t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CDS</a:t>
            </a:r>
            <a:endParaRPr lang="ko-KR" altLang="en-US" sz="1000" dirty="0" smtClean="0">
              <a:solidFill>
                <a:prstClr val="black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27" name="TextBox 26"/>
          <p:cNvSpPr txBox="1"/>
          <p:nvPr/>
        </p:nvSpPr>
        <p:spPr bwMode="gray">
          <a:xfrm>
            <a:off x="3660476" y="2935747"/>
            <a:ext cx="1977282" cy="709277"/>
          </a:xfrm>
          <a:prstGeom prst="rect">
            <a:avLst/>
          </a:prstGeom>
          <a:solidFill>
            <a:schemeClr val="tx2"/>
          </a:solidFill>
          <a:ln>
            <a:solidFill>
              <a:schemeClr val="bg1">
                <a:lumMod val="40000"/>
                <a:lumOff val="60000"/>
              </a:schemeClr>
            </a:solidFill>
          </a:ln>
        </p:spPr>
        <p:txBody>
          <a:bodyPr vert="horz" wrap="square" lIns="72000" tIns="36000" rIns="72000" bIns="36000" rtlCol="0" anchor="t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CDW</a:t>
            </a:r>
            <a:endParaRPr lang="ko-KR" altLang="en-US" sz="1000" dirty="0" smtClean="0">
              <a:solidFill>
                <a:prstClr val="black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431339" y="2859775"/>
            <a:ext cx="916582" cy="328444"/>
          </a:xfrm>
          <a:prstGeom prst="rect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smtClean="0">
                <a:solidFill>
                  <a:srgbClr val="000000"/>
                </a:solidFill>
              </a:rPr>
              <a:t>UMS</a:t>
            </a:r>
            <a:r>
              <a:rPr lang="ko-KR" altLang="en-US" sz="1200" dirty="0" smtClean="0">
                <a:solidFill>
                  <a:srgbClr val="000000"/>
                </a:solidFill>
              </a:rPr>
              <a:t>발송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95089" y="3368291"/>
            <a:ext cx="584244" cy="3112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dirty="0" smtClean="0">
                <a:solidFill>
                  <a:srgbClr val="000000"/>
                </a:solidFill>
              </a:rPr>
              <a:t>DM</a:t>
            </a:r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615169" y="3356992"/>
            <a:ext cx="584244" cy="3112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dirty="0" smtClean="0">
                <a:solidFill>
                  <a:srgbClr val="000000"/>
                </a:solidFill>
              </a:rPr>
              <a:t>SMS</a:t>
            </a:r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335249" y="3360599"/>
            <a:ext cx="584244" cy="3112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dirty="0" smtClean="0">
                <a:solidFill>
                  <a:srgbClr val="000000"/>
                </a:solidFill>
              </a:rPr>
              <a:t>E-mail</a:t>
            </a:r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1277902" y="2302387"/>
            <a:ext cx="1217563" cy="461598"/>
          </a:xfrm>
          <a:prstGeom prst="roundRect">
            <a:avLst/>
          </a:prstGeom>
          <a:solidFill>
            <a:schemeClr val="accent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dirty="0" smtClean="0">
                <a:solidFill>
                  <a:srgbClr val="000000"/>
                </a:solidFill>
              </a:rPr>
              <a:t>캠페인</a:t>
            </a:r>
            <a:endParaRPr lang="en-US" altLang="ko-KR" sz="1200" dirty="0" smtClean="0">
              <a:solidFill>
                <a:srgbClr val="000000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000000"/>
                </a:solidFill>
              </a:rPr>
              <a:t>타겟팅</a:t>
            </a:r>
          </a:p>
        </p:txBody>
      </p:sp>
      <p:sp>
        <p:nvSpPr>
          <p:cNvPr id="33" name="TextBox 32"/>
          <p:cNvSpPr txBox="1"/>
          <p:nvPr/>
        </p:nvSpPr>
        <p:spPr bwMode="gray">
          <a:xfrm>
            <a:off x="4161783" y="2539703"/>
            <a:ext cx="997962" cy="203513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40000"/>
                <a:lumOff val="60000"/>
              </a:schemeClr>
            </a:solidFill>
          </a:ln>
        </p:spPr>
        <p:txBody>
          <a:bodyPr vert="horz" wrap="square" lIns="72000" tIns="36000" rIns="72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ko-KR" altLang="en-US" sz="12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경로고객</a:t>
            </a:r>
          </a:p>
        </p:txBody>
      </p:sp>
      <p:sp>
        <p:nvSpPr>
          <p:cNvPr id="34" name="TextBox 33"/>
          <p:cNvSpPr txBox="1"/>
          <p:nvPr/>
        </p:nvSpPr>
        <p:spPr bwMode="gray">
          <a:xfrm>
            <a:off x="4163063" y="3140968"/>
            <a:ext cx="997962" cy="203513"/>
          </a:xfrm>
          <a:prstGeom prst="rect">
            <a:avLst/>
          </a:prstGeom>
          <a:noFill/>
          <a:ln>
            <a:solidFill>
              <a:schemeClr val="bg1">
                <a:lumMod val="40000"/>
                <a:lumOff val="60000"/>
              </a:schemeClr>
            </a:solidFill>
          </a:ln>
        </p:spPr>
        <p:txBody>
          <a:bodyPr vert="horz" wrap="square" lIns="72000" tIns="36000" rIns="72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ko-KR" altLang="en-US" sz="12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통합고객</a:t>
            </a:r>
          </a:p>
        </p:txBody>
      </p:sp>
      <p:sp>
        <p:nvSpPr>
          <p:cNvPr id="35" name="TextBox 34"/>
          <p:cNvSpPr txBox="1"/>
          <p:nvPr/>
        </p:nvSpPr>
        <p:spPr bwMode="gray">
          <a:xfrm>
            <a:off x="4163063" y="3392996"/>
            <a:ext cx="997962" cy="203513"/>
          </a:xfrm>
          <a:prstGeom prst="rect">
            <a:avLst/>
          </a:prstGeom>
          <a:solidFill>
            <a:schemeClr val="tx2"/>
          </a:solidFill>
          <a:ln>
            <a:solidFill>
              <a:schemeClr val="bg1">
                <a:lumMod val="40000"/>
                <a:lumOff val="60000"/>
              </a:schemeClr>
            </a:solidFill>
          </a:ln>
        </p:spPr>
        <p:txBody>
          <a:bodyPr vert="horz" wrap="square" lIns="72000" tIns="36000" rIns="72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ko-KR" altLang="en-US" sz="12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매출</a:t>
            </a:r>
          </a:p>
        </p:txBody>
      </p:sp>
      <p:cxnSp>
        <p:nvCxnSpPr>
          <p:cNvPr id="36" name="Elbow Connector 35"/>
          <p:cNvCxnSpPr>
            <a:stCxn id="32" idx="3"/>
            <a:endCxn id="33" idx="1"/>
          </p:cNvCxnSpPr>
          <p:nvPr/>
        </p:nvCxnSpPr>
        <p:spPr>
          <a:xfrm>
            <a:off x="2495465" y="2533186"/>
            <a:ext cx="1666318" cy="108274"/>
          </a:xfrm>
          <a:prstGeom prst="bentConnector3">
            <a:avLst>
              <a:gd name="adj1" fmla="val 50000"/>
            </a:avLst>
          </a:prstGeom>
          <a:ln w="9525">
            <a:solidFill>
              <a:srgbClr val="F04C3E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2" idx="2"/>
            <a:endCxn id="28" idx="0"/>
          </p:cNvCxnSpPr>
          <p:nvPr/>
        </p:nvCxnSpPr>
        <p:spPr>
          <a:xfrm>
            <a:off x="1886684" y="2763985"/>
            <a:ext cx="2946" cy="95790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8" idx="2"/>
            <a:endCxn id="29" idx="0"/>
          </p:cNvCxnSpPr>
          <p:nvPr/>
        </p:nvCxnSpPr>
        <p:spPr>
          <a:xfrm flipH="1">
            <a:off x="1187211" y="3188219"/>
            <a:ext cx="702419" cy="180072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8" idx="2"/>
            <a:endCxn id="30" idx="0"/>
          </p:cNvCxnSpPr>
          <p:nvPr/>
        </p:nvCxnSpPr>
        <p:spPr>
          <a:xfrm>
            <a:off x="1889630" y="3188219"/>
            <a:ext cx="17661" cy="168773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8" idx="2"/>
          </p:cNvCxnSpPr>
          <p:nvPr/>
        </p:nvCxnSpPr>
        <p:spPr>
          <a:xfrm>
            <a:off x="1889630" y="3188219"/>
            <a:ext cx="745361" cy="223176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Table 44"/>
          <p:cNvGraphicFramePr>
            <a:graphicFrameLocks noGrp="1"/>
          </p:cNvGraphicFramePr>
          <p:nvPr>
            <p:extLst/>
          </p:nvPr>
        </p:nvGraphicFramePr>
        <p:xfrm>
          <a:off x="241864" y="4070525"/>
          <a:ext cx="5722122" cy="133869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28443"/>
                <a:gridCol w="720386"/>
                <a:gridCol w="859518"/>
                <a:gridCol w="504270"/>
                <a:gridCol w="504270"/>
                <a:gridCol w="576309"/>
                <a:gridCol w="720386"/>
                <a:gridCol w="1008540"/>
              </a:tblGrid>
              <a:tr h="2903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통합고객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번호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경로아이디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(009,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</a:rPr>
                        <a:t> 001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휴대폰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앞자리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휴대폰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중간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휴대폰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끝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수정일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</a:tr>
              <a:tr h="1847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통합고객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104185300</a:t>
                      </a:r>
                      <a:endParaRPr lang="ko-KR" altLang="en-US" sz="800" dirty="0" smtClean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조</a:t>
                      </a:r>
                      <a:r>
                        <a:rPr lang="en-US" altLang="ko-KR" sz="800" dirty="0" smtClean="0"/>
                        <a:t>O</a:t>
                      </a:r>
                      <a:r>
                        <a:rPr lang="ko-KR" altLang="en-US" sz="800" dirty="0" smtClean="0"/>
                        <a:t>정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010</a:t>
                      </a:r>
                      <a:endParaRPr lang="ko-KR" altLang="en-US" sz="9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28zz</a:t>
                      </a:r>
                      <a:endParaRPr lang="ko-KR" altLang="en-US" sz="9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z705</a:t>
                      </a:r>
                      <a:endParaRPr lang="ko-KR" altLang="en-US" sz="9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20170422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1847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백화점헤라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104185300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65975889435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조</a:t>
                      </a:r>
                      <a:r>
                        <a:rPr lang="en-US" altLang="ko-KR" sz="800" dirty="0" smtClean="0"/>
                        <a:t>O</a:t>
                      </a:r>
                      <a:r>
                        <a:rPr lang="ko-KR" altLang="en-US" sz="800" dirty="0" smtClean="0"/>
                        <a:t>정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010</a:t>
                      </a:r>
                      <a:endParaRPr lang="ko-KR" altLang="en-US" sz="9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34zz</a:t>
                      </a:r>
                      <a:endParaRPr lang="ko-KR" altLang="en-US" sz="9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z093</a:t>
                      </a:r>
                      <a:endParaRPr lang="ko-KR" altLang="en-US" sz="9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20170422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1847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통합고객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110993781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최</a:t>
                      </a:r>
                      <a:r>
                        <a:rPr lang="en-US" altLang="ko-KR" sz="800" dirty="0" smtClean="0"/>
                        <a:t>O</a:t>
                      </a:r>
                      <a:r>
                        <a:rPr lang="ko-KR" altLang="en-US" sz="800" dirty="0" smtClean="0"/>
                        <a:t>희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010</a:t>
                      </a:r>
                      <a:endParaRPr lang="ko-KR" altLang="en-US" sz="9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36zz</a:t>
                      </a:r>
                      <a:endParaRPr lang="ko-KR" altLang="en-US" sz="9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1234</a:t>
                      </a:r>
                      <a:endParaRPr lang="ko-KR" altLang="en-US" sz="9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20170502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3176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백화점설화수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110993781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08955018957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최</a:t>
                      </a:r>
                      <a:r>
                        <a:rPr lang="en-US" altLang="ko-KR" sz="800" dirty="0" smtClean="0"/>
                        <a:t>O</a:t>
                      </a:r>
                      <a:r>
                        <a:rPr lang="ko-KR" altLang="en-US" sz="800" dirty="0" smtClean="0"/>
                        <a:t>희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010</a:t>
                      </a:r>
                      <a:endParaRPr lang="ko-KR" altLang="en-US" sz="9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36zz</a:t>
                      </a:r>
                      <a:endParaRPr lang="ko-KR" altLang="en-US" sz="9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7253</a:t>
                      </a:r>
                      <a:endParaRPr lang="ko-KR" altLang="en-US" sz="9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20170502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" name="Table 45"/>
          <p:cNvGraphicFramePr>
            <a:graphicFrameLocks noGrp="1"/>
          </p:cNvGraphicFramePr>
          <p:nvPr>
            <p:extLst/>
          </p:nvPr>
        </p:nvGraphicFramePr>
        <p:xfrm>
          <a:off x="241864" y="5733256"/>
          <a:ext cx="5724636" cy="8088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64096"/>
                <a:gridCol w="756084"/>
                <a:gridCol w="864096"/>
                <a:gridCol w="1512168"/>
                <a:gridCol w="1044116"/>
                <a:gridCol w="684076"/>
              </a:tblGrid>
              <a:tr h="304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통합고객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번호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경로아이디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(001)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상세주소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수정일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</a:tr>
              <a:tr h="2241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통합고객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100476759</a:t>
                      </a:r>
                      <a:endParaRPr lang="ko-KR" altLang="en-US" sz="800" dirty="0" smtClean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경기 안양시 동안구 비산</a:t>
                      </a:r>
                      <a:r>
                        <a:rPr lang="en-US" altLang="ko-KR" sz="800" b="1" dirty="0" smtClean="0"/>
                        <a:t>2</a:t>
                      </a:r>
                      <a:r>
                        <a:rPr lang="ko-KR" altLang="en-US" sz="800" b="1" dirty="0" smtClean="0"/>
                        <a:t>동</a:t>
                      </a:r>
                      <a:endParaRPr lang="ko-KR" altLang="en-US" sz="8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err="1" smtClean="0"/>
                        <a:t>zzz</a:t>
                      </a:r>
                      <a:r>
                        <a:rPr lang="en-US" altLang="ko-KR" sz="800" b="1" dirty="0" smtClean="0"/>
                        <a:t> </a:t>
                      </a:r>
                      <a:r>
                        <a:rPr lang="ko-KR" altLang="en-US" sz="800" b="1" dirty="0" smtClean="0"/>
                        <a:t>한화 꿈에그린</a:t>
                      </a:r>
                      <a:endParaRPr lang="ko-KR" altLang="en-US" sz="8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20170308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2494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백화점설화수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100476759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10522004114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경기 안양시 만안구 안양</a:t>
                      </a:r>
                      <a:r>
                        <a:rPr lang="en-US" altLang="ko-KR" sz="800" b="1" dirty="0" smtClean="0"/>
                        <a:t>1</a:t>
                      </a:r>
                      <a:r>
                        <a:rPr lang="ko-KR" altLang="en-US" sz="800" b="1" dirty="0" smtClean="0"/>
                        <a:t>동</a:t>
                      </a:r>
                      <a:endParaRPr lang="ko-KR" altLang="en-US" sz="8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err="1" smtClean="0"/>
                        <a:t>zzz-zzz</a:t>
                      </a:r>
                      <a:endParaRPr lang="ko-KR" altLang="en-US" sz="8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20170308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sp>
        <p:nvSpPr>
          <p:cNvPr id="50" name="Rectangle 49"/>
          <p:cNvSpPr/>
          <p:nvPr/>
        </p:nvSpPr>
        <p:spPr bwMode="gray">
          <a:xfrm>
            <a:off x="231704" y="1957128"/>
            <a:ext cx="5688632" cy="283740"/>
          </a:xfrm>
          <a:prstGeom prst="rect">
            <a:avLst/>
          </a:prstGeom>
          <a:solidFill>
            <a:srgbClr val="002060"/>
          </a:solidFill>
          <a:ln w="952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b="1" smtClean="0">
                <a:solidFill>
                  <a:schemeClr val="tx2"/>
                </a:solidFill>
              </a:rPr>
              <a:t>캠페인 타켓팅 방식 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3188804" y="2744924"/>
            <a:ext cx="714214" cy="23552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bg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900" dirty="0" smtClean="0">
                <a:solidFill>
                  <a:srgbClr val="000000"/>
                </a:solidFill>
              </a:rPr>
              <a:t>E-mail</a:t>
            </a:r>
            <a:endParaRPr lang="ko-KR" altLang="en-US" sz="900" dirty="0" smtClean="0">
              <a:solidFill>
                <a:srgbClr val="000000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3194670" y="2599208"/>
            <a:ext cx="714214" cy="23552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bg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dirty="0" smtClean="0">
                <a:solidFill>
                  <a:srgbClr val="000000"/>
                </a:solidFill>
              </a:rPr>
              <a:t>주소</a:t>
            </a:r>
          </a:p>
        </p:txBody>
      </p:sp>
      <p:sp>
        <p:nvSpPr>
          <p:cNvPr id="55" name="Oval 54"/>
          <p:cNvSpPr/>
          <p:nvPr/>
        </p:nvSpPr>
        <p:spPr>
          <a:xfrm>
            <a:off x="3159253" y="2384884"/>
            <a:ext cx="785635" cy="259081"/>
          </a:xfrm>
          <a:prstGeom prst="ellipse">
            <a:avLst/>
          </a:prstGeom>
          <a:solidFill>
            <a:schemeClr val="tx2"/>
          </a:solidFill>
          <a:ln w="9525">
            <a:solidFill>
              <a:schemeClr val="bg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900" dirty="0" smtClean="0">
                <a:solidFill>
                  <a:srgbClr val="000000"/>
                </a:solidFill>
              </a:rPr>
              <a:t>핸드폰</a:t>
            </a:r>
          </a:p>
        </p:txBody>
      </p:sp>
      <p:cxnSp>
        <p:nvCxnSpPr>
          <p:cNvPr id="59" name="Elbow Connector 58"/>
          <p:cNvCxnSpPr>
            <a:stCxn id="34" idx="1"/>
          </p:cNvCxnSpPr>
          <p:nvPr/>
        </p:nvCxnSpPr>
        <p:spPr>
          <a:xfrm rot="10800000">
            <a:off x="2495465" y="2636985"/>
            <a:ext cx="1667598" cy="605741"/>
          </a:xfrm>
          <a:prstGeom prst="bentConnector3">
            <a:avLst>
              <a:gd name="adj1" fmla="val 50000"/>
            </a:avLst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2" descr="C:\Data\1. S Singleton\2. Personal\Powerpoint Tools\error_6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97496" y="3112855"/>
            <a:ext cx="276728" cy="256878"/>
          </a:xfrm>
          <a:prstGeom prst="rect">
            <a:avLst/>
          </a:prstGeom>
          <a:noFill/>
          <a:ln>
            <a:solidFill>
              <a:schemeClr val="bg1">
                <a:lumMod val="40000"/>
                <a:lumOff val="60000"/>
              </a:schemeClr>
            </a:solidFill>
          </a:ln>
          <a:effectLst/>
        </p:spPr>
      </p:pic>
      <p:sp>
        <p:nvSpPr>
          <p:cNvPr id="62" name="Rectangle 61"/>
          <p:cNvSpPr/>
          <p:nvPr/>
        </p:nvSpPr>
        <p:spPr bwMode="gray">
          <a:xfrm>
            <a:off x="231704" y="3753036"/>
            <a:ext cx="5735199" cy="283740"/>
          </a:xfrm>
          <a:prstGeom prst="rect">
            <a:avLst/>
          </a:prstGeom>
          <a:solidFill>
            <a:srgbClr val="002060"/>
          </a:solidFill>
          <a:ln w="952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b="1" dirty="0" smtClean="0">
                <a:solidFill>
                  <a:schemeClr val="tx2"/>
                </a:solidFill>
              </a:rPr>
              <a:t>핸드폰번호 불일치 사례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  <p:sp>
        <p:nvSpPr>
          <p:cNvPr id="63" name="Rectangle 62"/>
          <p:cNvSpPr/>
          <p:nvPr/>
        </p:nvSpPr>
        <p:spPr bwMode="gray">
          <a:xfrm>
            <a:off x="231704" y="5449516"/>
            <a:ext cx="5752535" cy="283740"/>
          </a:xfrm>
          <a:prstGeom prst="rect">
            <a:avLst/>
          </a:prstGeom>
          <a:solidFill>
            <a:srgbClr val="002060"/>
          </a:solidFill>
          <a:ln w="952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b="1" dirty="0" smtClean="0">
                <a:solidFill>
                  <a:schemeClr val="tx2"/>
                </a:solidFill>
              </a:rPr>
              <a:t>주소 불일치 사례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  <p:sp>
        <p:nvSpPr>
          <p:cNvPr id="42" name="Action Button: Return 41">
            <a:hlinkClick r:id="rId3" action="ppaction://hlinksldjump" highlightClick="1"/>
          </p:cNvPr>
          <p:cNvSpPr/>
          <p:nvPr/>
        </p:nvSpPr>
        <p:spPr>
          <a:xfrm>
            <a:off x="9287995" y="185460"/>
            <a:ext cx="417533" cy="399224"/>
          </a:xfrm>
          <a:prstGeom prst="actionButtonReturn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89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/>
          <p:cNvSpPr txBox="1"/>
          <p:nvPr/>
        </p:nvSpPr>
        <p:spPr bwMode="gray">
          <a:xfrm>
            <a:off x="5781091" y="2239466"/>
            <a:ext cx="3852429" cy="1236538"/>
          </a:xfrm>
          <a:prstGeom prst="rect">
            <a:avLst/>
          </a:prstGeom>
          <a:noFill/>
          <a:ln w="9525">
            <a:noFill/>
            <a:prstDash val="dash"/>
          </a:ln>
        </p:spPr>
        <p:txBody>
          <a:bodyPr vert="horz" wrap="square" lIns="72000" tIns="36000" rIns="72000" bIns="36000" rtlCol="0" anchor="t">
            <a:noAutofit/>
          </a:bodyPr>
          <a:lstStyle/>
          <a:p>
            <a:pPr marL="171450" lvl="1" indent="-171450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>상품별 적립금액에 대한 분석 불가</a:t>
            </a:r>
            <a:endParaRPr lang="en-US" altLang="ko-KR" sz="1400" dirty="0">
              <a:solidFill>
                <a:prstClr val="black"/>
              </a:solidFill>
              <a:latin typeface="+mn-ea"/>
              <a:cs typeface="Arial" charset="0"/>
            </a:endParaRPr>
          </a:p>
          <a:p>
            <a:pPr marL="171450" lvl="1" indent="-171450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>포인트 테이블과 판매실적 테이블 </a:t>
            </a:r>
            <a:r>
              <a:rPr lang="en-US" altLang="ko-KR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>Mapping Key </a:t>
            </a: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>부재</a:t>
            </a:r>
            <a:endParaRPr lang="en-US" altLang="ko-KR" sz="1400" dirty="0" smtClean="0">
              <a:solidFill>
                <a:prstClr val="black"/>
              </a:solidFill>
              <a:latin typeface="+mn-ea"/>
              <a:cs typeface="Arial" charset="0"/>
            </a:endParaRPr>
          </a:p>
          <a:p>
            <a:pPr marL="180975" lvl="1" indent="-95250">
              <a:spcAft>
                <a:spcPts val="200"/>
              </a:spcAft>
              <a:buFont typeface="맑은 고딕" panose="020B0503020000020004" pitchFamily="50" charset="-127"/>
              <a:buChar char="-"/>
              <a:tabLst>
                <a:tab pos="0" algn="l"/>
              </a:tabLst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포인트 테이블과 판매실적 테이블의 일자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금액이 상이한 내역은 상세 상품 분석 불가</a:t>
            </a:r>
            <a:endParaRPr lang="en-US" altLang="ko-KR" sz="1200" dirty="0" smtClean="0">
              <a:solidFill>
                <a:prstClr val="black"/>
              </a:solidFill>
              <a:latin typeface="+mn-ea"/>
              <a:cs typeface="Arial" charset="0"/>
            </a:endParaRPr>
          </a:p>
        </p:txBody>
      </p:sp>
      <p:sp>
        <p:nvSpPr>
          <p:cNvPr id="80" name="TextBox 79"/>
          <p:cNvSpPr txBox="1"/>
          <p:nvPr/>
        </p:nvSpPr>
        <p:spPr bwMode="gray">
          <a:xfrm>
            <a:off x="5772826" y="5406852"/>
            <a:ext cx="3841717" cy="1262508"/>
          </a:xfrm>
          <a:prstGeom prst="rect">
            <a:avLst/>
          </a:prstGeom>
          <a:noFill/>
          <a:ln w="9525">
            <a:noFill/>
            <a:prstDash val="dash"/>
          </a:ln>
        </p:spPr>
        <p:txBody>
          <a:bodyPr vert="horz" wrap="square" lIns="72000" tIns="36000" rIns="72000" bIns="36000" rtlCol="0" anchor="ctr">
            <a:noAutofit/>
          </a:bodyPr>
          <a:lstStyle>
            <a:defPPr>
              <a:defRPr lang="en-US"/>
            </a:defPPr>
            <a:lvl2pPr marL="171450" lvl="1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b="1">
                <a:solidFill>
                  <a:prstClr val="black"/>
                </a:solidFill>
                <a:latin typeface="+mn-ea"/>
                <a:cs typeface="Arial" charset="0"/>
              </a:defRPr>
            </a:lvl2pPr>
          </a:lstStyle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ko-KR" altLang="en-US" dirty="0" smtClean="0"/>
              <a:t>포인트 분석을 위한 신규 테이블 필요</a:t>
            </a:r>
            <a:endParaRPr lang="en-US" altLang="ko-KR" dirty="0"/>
          </a:p>
          <a:p>
            <a:pPr marL="180975" lvl="1" indent="-95250">
              <a:spcBef>
                <a:spcPts val="0"/>
              </a:spcBef>
              <a:spcAft>
                <a:spcPts val="200"/>
              </a:spcAft>
              <a:buFont typeface="맑은 고딕" panose="020B0503020000020004" pitchFamily="50" charset="-127"/>
              <a:buChar char="-"/>
              <a:tabLst>
                <a:tab pos="0" algn="l"/>
              </a:tabLst>
            </a:pPr>
            <a:r>
              <a:rPr lang="ko-KR" altLang="en-US" sz="1200" b="0" dirty="0" smtClean="0"/>
              <a:t>통합고객판매 실적데이터는 판매 실적 용도이므로 포인트 분석을 위한 신규 테이블 필요함</a:t>
            </a:r>
            <a:r>
              <a:rPr lang="en-US" altLang="ko-KR" sz="1200" b="0" dirty="0" smtClean="0"/>
              <a:t/>
            </a:r>
            <a:br>
              <a:rPr lang="en-US" altLang="ko-KR" sz="1200" b="0" dirty="0" smtClean="0"/>
            </a:br>
            <a:r>
              <a:rPr lang="en-US" altLang="ko-KR" sz="1200" b="0" dirty="0" smtClean="0"/>
              <a:t>(</a:t>
            </a:r>
            <a:r>
              <a:rPr lang="ko-KR" altLang="en-US" sz="1200" b="0" dirty="0" smtClean="0"/>
              <a:t>상품별 포인트 적립 </a:t>
            </a:r>
            <a:r>
              <a:rPr lang="en-US" altLang="ko-KR" sz="1200" b="0" dirty="0" smtClean="0"/>
              <a:t>/ </a:t>
            </a:r>
            <a:r>
              <a:rPr lang="ko-KR" altLang="en-US" sz="1200" b="0" dirty="0" smtClean="0"/>
              <a:t>상품별 포인트 사용 </a:t>
            </a:r>
            <a:r>
              <a:rPr lang="en-US" altLang="ko-KR" sz="1200" b="0" dirty="0" smtClean="0"/>
              <a:t>)</a:t>
            </a:r>
          </a:p>
          <a:p>
            <a:pPr marL="180975" lvl="1" indent="-95250">
              <a:spcBef>
                <a:spcPts val="0"/>
              </a:spcBef>
              <a:spcAft>
                <a:spcPts val="200"/>
              </a:spcAft>
              <a:buFont typeface="맑은 고딕" panose="020B0503020000020004" pitchFamily="50" charset="-127"/>
              <a:buChar char="-"/>
              <a:tabLst>
                <a:tab pos="0" algn="l"/>
              </a:tabLst>
            </a:pPr>
            <a:r>
              <a:rPr lang="ko-KR" altLang="en-US" sz="1200" b="0" dirty="0" smtClean="0"/>
              <a:t>신규테이블은 통합고객 포인트 테이블과 </a:t>
            </a:r>
            <a:r>
              <a:rPr lang="en-US" altLang="ko-KR" sz="1200" b="0" dirty="0" smtClean="0"/>
              <a:t>MAPPING</a:t>
            </a:r>
            <a:r>
              <a:rPr lang="ko-KR" altLang="en-US" sz="1200" b="0" dirty="0" smtClean="0"/>
              <a:t>必</a:t>
            </a:r>
            <a:endParaRPr lang="en-US" altLang="ko-KR" sz="1200" dirty="0" smtClean="0"/>
          </a:p>
        </p:txBody>
      </p:sp>
      <p:sp>
        <p:nvSpPr>
          <p:cNvPr id="36" name="TextBox 35"/>
          <p:cNvSpPr txBox="1"/>
          <p:nvPr/>
        </p:nvSpPr>
        <p:spPr bwMode="gray">
          <a:xfrm>
            <a:off x="5805309" y="3897519"/>
            <a:ext cx="3852429" cy="647605"/>
          </a:xfrm>
          <a:prstGeom prst="rect">
            <a:avLst/>
          </a:prstGeom>
          <a:noFill/>
          <a:ln w="9525">
            <a:noFill/>
            <a:prstDash val="dash"/>
          </a:ln>
        </p:spPr>
        <p:txBody>
          <a:bodyPr vert="horz" wrap="square" lIns="72000" tIns="36000" rIns="72000" bIns="36000" rtlCol="0" anchor="t">
            <a:noAutofit/>
          </a:bodyPr>
          <a:lstStyle>
            <a:defPPr>
              <a:defRPr lang="en-US"/>
            </a:defPPr>
            <a:lvl2pPr marL="171450" lvl="1" indent="-171450">
              <a:spcAft>
                <a:spcPts val="200"/>
              </a:spcAft>
              <a:buFont typeface="Wingdings" panose="05000000000000000000" pitchFamily="2" charset="2"/>
              <a:buChar char="§"/>
              <a:defRPr sz="1400" b="1">
                <a:solidFill>
                  <a:prstClr val="black"/>
                </a:solidFill>
                <a:latin typeface="+mn-ea"/>
                <a:cs typeface="Arial" charset="0"/>
              </a:defRPr>
            </a:lvl2pPr>
          </a:lstStyle>
          <a:p>
            <a:pPr lvl="1"/>
            <a:r>
              <a:rPr lang="ko-KR" altLang="en-US" dirty="0"/>
              <a:t>적립 시</a:t>
            </a:r>
            <a:r>
              <a:rPr lang="en-US" altLang="ko-KR" dirty="0"/>
              <a:t>, </a:t>
            </a:r>
            <a:r>
              <a:rPr lang="ko-KR" altLang="en-US" dirty="0"/>
              <a:t>상품 </a:t>
            </a:r>
            <a:r>
              <a:rPr lang="ko-KR" altLang="en-US" dirty="0" smtClean="0"/>
              <a:t>단위 별이 </a:t>
            </a:r>
            <a:r>
              <a:rPr lang="ko-KR" altLang="en-US" dirty="0"/>
              <a:t>아닌 구매금액 단위로 </a:t>
            </a:r>
            <a:r>
              <a:rPr lang="ko-KR" altLang="en-US" dirty="0" smtClean="0"/>
              <a:t>적립 </a:t>
            </a:r>
            <a:r>
              <a:rPr lang="en-US" altLang="ko-KR" dirty="0" smtClean="0"/>
              <a:t>(</a:t>
            </a:r>
            <a:r>
              <a:rPr lang="ko-KR" altLang="en-US" dirty="0" smtClean="0"/>
              <a:t>확인 중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비즈니스 기준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>- </a:t>
            </a:r>
            <a:r>
              <a:rPr lang="ko-KR" altLang="en-US" dirty="0" smtClean="0"/>
              <a:t>포인트 사용은 상품 단위 사용 </a:t>
            </a:r>
            <a:endParaRPr lang="en-US" altLang="ko-KR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+mn-ea"/>
              </a:rPr>
              <a:t>[</a:t>
            </a:r>
            <a:r>
              <a:rPr lang="en-US" altLang="ko-KR" dirty="0" smtClean="0">
                <a:latin typeface="+mn-ea"/>
              </a:rPr>
              <a:t>Back Up] </a:t>
            </a:r>
            <a:r>
              <a:rPr lang="ko-KR" altLang="en-US" dirty="0" smtClean="0">
                <a:latin typeface="+mn-ea"/>
              </a:rPr>
              <a:t>고객 </a:t>
            </a:r>
            <a:r>
              <a:rPr lang="ko-KR" altLang="en-US" dirty="0">
                <a:latin typeface="+mn-ea"/>
              </a:rPr>
              <a:t>데이터 분석 </a:t>
            </a:r>
            <a:r>
              <a:rPr lang="en-US" altLang="ko-KR" dirty="0">
                <a:latin typeface="+mn-ea"/>
              </a:rPr>
              <a:t>– </a:t>
            </a:r>
            <a:r>
              <a:rPr lang="ko-KR" altLang="en-US" dirty="0" smtClean="0"/>
              <a:t>통합 고객 뷰티 포인트 분석 </a:t>
            </a:r>
            <a:r>
              <a:rPr lang="en-US" altLang="ko-KR" dirty="0" smtClean="0"/>
              <a:t>( </a:t>
            </a:r>
            <a:r>
              <a:rPr lang="ko-KR" altLang="en-US" dirty="0" smtClean="0"/>
              <a:t>분석관점 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2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9440" y="717956"/>
            <a:ext cx="9808920" cy="692814"/>
          </a:xfrm>
        </p:spPr>
        <p:txBody>
          <a:bodyPr/>
          <a:lstStyle/>
          <a:p>
            <a:r>
              <a:rPr lang="ko-KR" altLang="en-US" dirty="0" smtClean="0"/>
              <a:t>분석</a:t>
            </a:r>
            <a:r>
              <a:rPr lang="en-US" altLang="ko-KR" dirty="0" smtClean="0"/>
              <a:t>DB</a:t>
            </a:r>
            <a:r>
              <a:rPr lang="ko-KR" altLang="en-US" dirty="0" smtClean="0"/>
              <a:t>내에 통합고객 뷰티 포인트 분석에 필요한 데이터가 확보되지 않아 다양한 분석이 불가능한 상황임 </a:t>
            </a:r>
            <a:endParaRPr lang="ko-KR" altLang="en-US" dirty="0"/>
          </a:p>
        </p:txBody>
      </p:sp>
      <p:sp>
        <p:nvSpPr>
          <p:cNvPr id="76" name="Rectangle 64"/>
          <p:cNvSpPr>
            <a:spLocks noChangeArrowheads="1"/>
          </p:cNvSpPr>
          <p:nvPr/>
        </p:nvSpPr>
        <p:spPr bwMode="auto">
          <a:xfrm>
            <a:off x="5745088" y="5002177"/>
            <a:ext cx="3888433" cy="346825"/>
          </a:xfrm>
          <a:prstGeom prst="rect">
            <a:avLst/>
          </a:prstGeom>
          <a:solidFill>
            <a:srgbClr val="0070C0"/>
          </a:solidFill>
          <a:ln w="12700" cap="flat" cmpd="sng" algn="ctr">
            <a:solidFill>
              <a:srgbClr val="F9F9F9"/>
            </a:solidFill>
            <a:prstDash val="solid"/>
            <a:miter lim="800000"/>
          </a:ln>
          <a:effectLst/>
        </p:spPr>
        <p:txBody>
          <a:bodyPr lIns="72000" tIns="0" rIns="72000" bIns="0" rtlCol="0" anchor="ctr"/>
          <a:lstStyle/>
          <a:p>
            <a:pPr algn="ctr" eaLnBrk="0"/>
            <a:r>
              <a:rPr lang="ko-KR" altLang="en-US" sz="1400" b="1" kern="0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시사점</a:t>
            </a:r>
            <a:endParaRPr lang="ko-KR" altLang="en-US" sz="1400" b="1" kern="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7" name="Down Arrow 76"/>
          <p:cNvSpPr/>
          <p:nvPr/>
        </p:nvSpPr>
        <p:spPr>
          <a:xfrm>
            <a:off x="6872667" y="4674693"/>
            <a:ext cx="1669276" cy="255476"/>
          </a:xfrm>
          <a:prstGeom prst="downArrow">
            <a:avLst>
              <a:gd name="adj1" fmla="val 58107"/>
              <a:gd name="adj2" fmla="val 50000"/>
            </a:avLst>
          </a:prstGeom>
          <a:solidFill>
            <a:schemeClr val="bg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78" name="Rectangle 77"/>
          <p:cNvSpPr>
            <a:spLocks noChangeArrowheads="1"/>
          </p:cNvSpPr>
          <p:nvPr/>
        </p:nvSpPr>
        <p:spPr bwMode="auto">
          <a:xfrm>
            <a:off x="5745088" y="1822035"/>
            <a:ext cx="3888433" cy="346825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27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miter lim="800000"/>
          </a:ln>
          <a:effectLst/>
        </p:spPr>
        <p:txBody>
          <a:bodyPr lIns="72000" tIns="0" rIns="72000" bIns="0" rtlCol="0" anchor="ctr"/>
          <a:lstStyle/>
          <a:p>
            <a:pPr algn="ctr" eaLnBrk="0"/>
            <a:r>
              <a:rPr lang="ko-KR" altLang="en-US" sz="14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이슈</a:t>
            </a:r>
            <a:endParaRPr lang="ko-KR" altLang="en-US" sz="1400" b="1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>
            <a:off x="344488" y="1772816"/>
            <a:ext cx="9289033" cy="0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82"/>
          <p:cNvSpPr/>
          <p:nvPr/>
        </p:nvSpPr>
        <p:spPr>
          <a:xfrm>
            <a:off x="2831807" y="1456541"/>
            <a:ext cx="4314395" cy="270504"/>
          </a:xfrm>
          <a:prstGeom prst="roundRect">
            <a:avLst>
              <a:gd name="adj" fmla="val 35460"/>
            </a:avLst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400" b="1" dirty="0" smtClean="0">
                <a:solidFill>
                  <a:srgbClr val="000000"/>
                </a:solidFill>
              </a:rPr>
              <a:t>뷰티포인트 분석 현황</a:t>
            </a:r>
          </a:p>
        </p:txBody>
      </p:sp>
      <p:sp>
        <p:nvSpPr>
          <p:cNvPr id="118" name="Right Arrow 117"/>
          <p:cNvSpPr/>
          <p:nvPr/>
        </p:nvSpPr>
        <p:spPr bwMode="gray">
          <a:xfrm>
            <a:off x="5481306" y="1931333"/>
            <a:ext cx="227778" cy="4423983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bg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SzTx/>
              <a:buFontTx/>
              <a:buNone/>
            </a:pPr>
            <a:endParaRPr lang="ko-KR" altLang="en-US" sz="1200" kern="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 bwMode="gray">
          <a:xfrm>
            <a:off x="344488" y="1826576"/>
            <a:ext cx="5004556" cy="86409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wrap="square" lIns="72000" tIns="36000" rIns="72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altLang="ko-KR" sz="1400" i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 “ </a:t>
            </a:r>
            <a:r>
              <a:rPr lang="ko-KR" altLang="en-US" sz="1400" b="1" i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포인트 활성화에 필요한 분석 </a:t>
            </a:r>
            <a:r>
              <a:rPr lang="en-US" altLang="ko-KR" sz="1400" b="1" i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Needs</a:t>
            </a:r>
            <a:r>
              <a:rPr lang="ko-KR" altLang="en-US" sz="1400" b="1" i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는 존재하나 포인트와 구매제품까지 데이터 연결이 안되 </a:t>
            </a:r>
            <a:r>
              <a:rPr lang="en-US" altLang="ko-KR" sz="1400" i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…”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93636" y="3335502"/>
            <a:ext cx="1407600" cy="831600"/>
          </a:xfrm>
          <a:prstGeom prst="rect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spcAft>
                <a:spcPts val="300"/>
              </a:spcAft>
            </a:pPr>
            <a:r>
              <a:rPr lang="ko-KR" altLang="en-US" sz="1400" b="1" dirty="0" smtClean="0">
                <a:solidFill>
                  <a:srgbClr val="000000"/>
                </a:solidFill>
              </a:rPr>
              <a:t>온</a:t>
            </a:r>
            <a:r>
              <a:rPr lang="en-US" altLang="ko-KR" sz="1400" b="1" dirty="0" smtClean="0">
                <a:solidFill>
                  <a:srgbClr val="000000"/>
                </a:solidFill>
              </a:rPr>
              <a:t>/</a:t>
            </a:r>
            <a:r>
              <a:rPr lang="ko-KR" altLang="en-US" sz="1400" b="1" dirty="0" smtClean="0">
                <a:solidFill>
                  <a:srgbClr val="000000"/>
                </a:solidFill>
              </a:rPr>
              <a:t>오프라인 포인트 적립</a:t>
            </a:r>
            <a:r>
              <a:rPr lang="en-US" altLang="ko-KR" sz="1400" b="1" dirty="0" smtClean="0">
                <a:solidFill>
                  <a:srgbClr val="000000"/>
                </a:solidFill>
              </a:rPr>
              <a:t>/</a:t>
            </a:r>
            <a:r>
              <a:rPr lang="ko-KR" altLang="en-US" sz="1400" b="1" dirty="0" smtClean="0">
                <a:solidFill>
                  <a:srgbClr val="000000"/>
                </a:solidFill>
              </a:rPr>
              <a:t>사용 금액 분석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93636" y="4406735"/>
            <a:ext cx="1407600" cy="831600"/>
          </a:xfrm>
          <a:prstGeom prst="rect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spcAft>
                <a:spcPts val="300"/>
              </a:spcAft>
            </a:pPr>
            <a:r>
              <a:rPr lang="ko-KR" altLang="en-US" sz="1400" b="1" dirty="0" smtClean="0">
                <a:solidFill>
                  <a:srgbClr val="000000"/>
                </a:solidFill>
              </a:rPr>
              <a:t>상품별 포인트 적립금액 분석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93636" y="5491345"/>
            <a:ext cx="1407600" cy="831600"/>
          </a:xfrm>
          <a:prstGeom prst="rect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spcAft>
                <a:spcPts val="300"/>
              </a:spcAft>
            </a:pPr>
            <a:r>
              <a:rPr lang="ko-KR" altLang="en-US" sz="1400" b="1" dirty="0" smtClean="0">
                <a:solidFill>
                  <a:srgbClr val="000000"/>
                </a:solidFill>
              </a:rPr>
              <a:t>사용된 포인트 상세 내역 분석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941771" y="3335501"/>
            <a:ext cx="1407273" cy="831600"/>
          </a:xfrm>
          <a:prstGeom prst="rect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spcAft>
                <a:spcPts val="300"/>
              </a:spcAft>
            </a:pPr>
            <a:r>
              <a:rPr lang="ko-KR" altLang="en-US" sz="1400" b="1" dirty="0" smtClean="0">
                <a:solidFill>
                  <a:srgbClr val="000000"/>
                </a:solidFill>
              </a:rPr>
              <a:t>통합고객 포인트 데이터</a:t>
            </a:r>
            <a:endParaRPr lang="en-US" altLang="ko-KR" sz="600" b="1" dirty="0" smtClean="0">
              <a:solidFill>
                <a:srgbClr val="000000"/>
              </a:solidFill>
            </a:endParaRPr>
          </a:p>
        </p:txBody>
      </p:sp>
      <p:sp>
        <p:nvSpPr>
          <p:cNvPr id="69" name="Right Arrow 68"/>
          <p:cNvSpPr/>
          <p:nvPr/>
        </p:nvSpPr>
        <p:spPr bwMode="gray">
          <a:xfrm rot="5400000">
            <a:off x="2693929" y="347200"/>
            <a:ext cx="216151" cy="4950059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bg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SzTx/>
              <a:buFontTx/>
              <a:buNone/>
            </a:pPr>
            <a:endParaRPr lang="ko-KR" altLang="en-US" sz="1200" kern="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2" name="Picture 2" descr="C:\Data\1. S Singleton\2. Personal\Powerpoint Tools\error_6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2640" y="4586884"/>
            <a:ext cx="459085" cy="493491"/>
          </a:xfrm>
          <a:prstGeom prst="rect">
            <a:avLst/>
          </a:prstGeom>
          <a:noFill/>
          <a:effectLst/>
        </p:spPr>
      </p:pic>
      <p:pic>
        <p:nvPicPr>
          <p:cNvPr id="74" name="Picture 6" descr="C:\Data\1. S Singleton\2. Personal\Powerpoint Tools\checkmark_6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2640" y="3555526"/>
            <a:ext cx="457200" cy="457200"/>
          </a:xfrm>
          <a:prstGeom prst="rect">
            <a:avLst/>
          </a:prstGeom>
          <a:noFill/>
          <a:effectLst/>
        </p:spPr>
      </p:pic>
      <p:pic>
        <p:nvPicPr>
          <p:cNvPr id="31" name="Picture 9" descr="C:\Data\1. S Singleton\2. Personal\Powerpoint Tools\help_6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14525" y="5691130"/>
            <a:ext cx="457200" cy="457200"/>
          </a:xfrm>
          <a:prstGeom prst="rect">
            <a:avLst/>
          </a:prstGeom>
          <a:noFill/>
          <a:effectLst/>
        </p:spPr>
      </p:pic>
      <p:sp>
        <p:nvSpPr>
          <p:cNvPr id="32" name="Rounded Rectangle 31"/>
          <p:cNvSpPr/>
          <p:nvPr/>
        </p:nvSpPr>
        <p:spPr bwMode="gray">
          <a:xfrm>
            <a:off x="164468" y="2924944"/>
            <a:ext cx="1758431" cy="261012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buSzTx/>
              <a:buFontTx/>
              <a:buNone/>
            </a:pPr>
            <a:r>
              <a:rPr lang="ko-KR" altLang="en-US" sz="1400" b="1" kern="0" dirty="0" smtClean="0">
                <a:solidFill>
                  <a:srgbClr val="333333"/>
                </a:solidFill>
                <a:latin typeface="+mn-ea"/>
              </a:rPr>
              <a:t>분석요건예시</a:t>
            </a:r>
          </a:p>
        </p:txBody>
      </p:sp>
      <p:sp>
        <p:nvSpPr>
          <p:cNvPr id="35" name="Rounded Rectangle 34"/>
          <p:cNvSpPr/>
          <p:nvPr/>
        </p:nvSpPr>
        <p:spPr bwMode="gray">
          <a:xfrm>
            <a:off x="3806637" y="2960456"/>
            <a:ext cx="1758431" cy="261012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buSzTx/>
              <a:buFontTx/>
              <a:buNone/>
            </a:pPr>
            <a:r>
              <a:rPr lang="ko-KR" altLang="en-US" sz="1400" b="1" kern="0" dirty="0" smtClean="0">
                <a:solidFill>
                  <a:srgbClr val="333333"/>
                </a:solidFill>
                <a:latin typeface="+mn-ea"/>
              </a:rPr>
              <a:t>분석</a:t>
            </a:r>
            <a:r>
              <a:rPr lang="en-US" altLang="ko-KR" sz="1400" b="1" kern="0" dirty="0" smtClean="0">
                <a:solidFill>
                  <a:srgbClr val="333333"/>
                </a:solidFill>
                <a:latin typeface="+mn-ea"/>
              </a:rPr>
              <a:t>DB </a:t>
            </a:r>
            <a:r>
              <a:rPr lang="ko-KR" altLang="en-US" sz="1400" b="1" kern="0" dirty="0" smtClean="0">
                <a:solidFill>
                  <a:srgbClr val="333333"/>
                </a:solidFill>
                <a:latin typeface="+mn-ea"/>
              </a:rPr>
              <a:t>테이블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936590" y="4426176"/>
            <a:ext cx="1407273" cy="831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spcAft>
                <a:spcPts val="300"/>
              </a:spcAft>
            </a:pPr>
            <a:r>
              <a:rPr lang="ko-KR" altLang="en-US" sz="1400" b="1" dirty="0" smtClean="0">
                <a:solidFill>
                  <a:srgbClr val="000000"/>
                </a:solidFill>
              </a:rPr>
              <a:t>데이터 부재</a:t>
            </a:r>
            <a:endParaRPr lang="en-US" altLang="ko-KR" sz="1400" b="1" dirty="0" smtClean="0">
              <a:solidFill>
                <a:srgbClr val="000000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941771" y="5508381"/>
            <a:ext cx="1407273" cy="831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spcAft>
                <a:spcPts val="300"/>
              </a:spcAft>
            </a:pPr>
            <a:r>
              <a:rPr lang="ko-KR" altLang="en-US" sz="1400" b="1" dirty="0" smtClean="0">
                <a:solidFill>
                  <a:srgbClr val="000000"/>
                </a:solidFill>
              </a:rPr>
              <a:t>통합고객 판매 실적 데이터</a:t>
            </a:r>
            <a:endParaRPr lang="en-US" altLang="ko-KR" sz="1400" b="1" dirty="0" smtClean="0">
              <a:solidFill>
                <a:srgbClr val="000000"/>
              </a:solidFill>
            </a:endParaRPr>
          </a:p>
        </p:txBody>
      </p:sp>
      <p:sp>
        <p:nvSpPr>
          <p:cNvPr id="40" name="Rounded Rectangle 39"/>
          <p:cNvSpPr/>
          <p:nvPr/>
        </p:nvSpPr>
        <p:spPr bwMode="gray">
          <a:xfrm>
            <a:off x="2227709" y="2965181"/>
            <a:ext cx="1321135" cy="261012"/>
          </a:xfrm>
          <a:prstGeom prst="roundRect">
            <a:avLst/>
          </a:prstGeom>
          <a:solidFill>
            <a:schemeClr val="accent2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buSzTx/>
              <a:buFontTx/>
              <a:buNone/>
            </a:pPr>
            <a:r>
              <a:rPr lang="ko-KR" altLang="en-US" sz="1400" b="1" kern="0" dirty="0" smtClean="0">
                <a:solidFill>
                  <a:srgbClr val="333333"/>
                </a:solidFill>
                <a:latin typeface="+mn-ea"/>
              </a:rPr>
              <a:t>분석가능여부</a:t>
            </a:r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293635" y="3226193"/>
            <a:ext cx="1407600" cy="6523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3965483" y="3226193"/>
            <a:ext cx="1407600" cy="6523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 bwMode="gray">
          <a:xfrm>
            <a:off x="2144688" y="3347099"/>
            <a:ext cx="1690933" cy="837985"/>
          </a:xfrm>
          <a:prstGeom prst="rect">
            <a:avLst/>
          </a:prstGeom>
          <a:noFill/>
        </p:spPr>
        <p:txBody>
          <a:bodyPr vert="horz" wrap="square" lIns="72000" tIns="36000" rIns="72000" bIns="36000" rtlCol="0" anchor="ctr">
            <a:noAutofit/>
          </a:bodyPr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일자별 적립금액 </a:t>
            </a:r>
            <a:r>
              <a:rPr lang="en-US" altLang="ko-KR" sz="12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사용금액</a:t>
            </a:r>
            <a:r>
              <a:rPr lang="en-US" altLang="ko-KR" sz="12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소멸금액 분석가능</a:t>
            </a:r>
          </a:p>
        </p:txBody>
      </p:sp>
      <p:sp>
        <p:nvSpPr>
          <p:cNvPr id="50" name="TextBox 49"/>
          <p:cNvSpPr txBox="1"/>
          <p:nvPr/>
        </p:nvSpPr>
        <p:spPr bwMode="gray">
          <a:xfrm>
            <a:off x="2111886" y="4389701"/>
            <a:ext cx="1760961" cy="837985"/>
          </a:xfrm>
          <a:prstGeom prst="rect">
            <a:avLst/>
          </a:prstGeom>
          <a:noFill/>
        </p:spPr>
        <p:txBody>
          <a:bodyPr vert="horz" wrap="square" lIns="72000" tIns="36000" rIns="72000" bIns="36000" rtlCol="0" anchor="ctr">
            <a:noAutofit/>
          </a:bodyPr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상품별 포인트 적립금액 분석 불가 </a:t>
            </a:r>
          </a:p>
        </p:txBody>
      </p:sp>
      <p:sp>
        <p:nvSpPr>
          <p:cNvPr id="56" name="TextBox 55"/>
          <p:cNvSpPr txBox="1"/>
          <p:nvPr/>
        </p:nvSpPr>
        <p:spPr bwMode="gray">
          <a:xfrm>
            <a:off x="2111887" y="5301208"/>
            <a:ext cx="1833001" cy="1373413"/>
          </a:xfrm>
          <a:prstGeom prst="rect">
            <a:avLst/>
          </a:prstGeom>
          <a:noFill/>
        </p:spPr>
        <p:txBody>
          <a:bodyPr vert="horz" wrap="square" lIns="72000" tIns="36000" rIns="72000" bIns="36000" rtlCol="0" anchor="ctr">
            <a:noAutofit/>
          </a:bodyPr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판매실적에서 포인트 결제 상품 분석 가능</a:t>
            </a:r>
            <a:endParaRPr lang="en-US" altLang="ko-KR" sz="1200" dirty="0" smtClean="0">
              <a:solidFill>
                <a:prstClr val="black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포인트 테이블과 연계한 상품 분석 불가</a:t>
            </a:r>
            <a:r>
              <a:rPr lang="en-US" altLang="ko-KR" sz="12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/>
            </a:r>
            <a:br>
              <a:rPr lang="en-US" altLang="ko-KR" sz="12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</a:br>
            <a:r>
              <a:rPr lang="en-US" altLang="ko-KR" sz="10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(Key</a:t>
            </a:r>
            <a:r>
              <a:rPr lang="ko-KR" altLang="en-US" sz="10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부재로 일자</a:t>
            </a:r>
            <a:r>
              <a:rPr lang="en-US" altLang="ko-KR" sz="10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/</a:t>
            </a:r>
            <a:r>
              <a:rPr lang="ko-KR" altLang="en-US" sz="10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금액 상이한 </a:t>
            </a:r>
            <a:r>
              <a:rPr lang="en-US" altLang="ko-KR" sz="10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Case)</a:t>
            </a:r>
            <a:endParaRPr lang="ko-KR" altLang="en-US" sz="1000" dirty="0" smtClean="0">
              <a:solidFill>
                <a:prstClr val="black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57" name="Rectangle 56"/>
          <p:cNvSpPr>
            <a:spLocks noChangeArrowheads="1"/>
          </p:cNvSpPr>
          <p:nvPr/>
        </p:nvSpPr>
        <p:spPr bwMode="auto">
          <a:xfrm>
            <a:off x="5726110" y="1847040"/>
            <a:ext cx="3888433" cy="346825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27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miter lim="800000"/>
          </a:ln>
          <a:effectLst/>
        </p:spPr>
        <p:txBody>
          <a:bodyPr lIns="72000" tIns="0" rIns="72000" bIns="0" rtlCol="0" anchor="ctr"/>
          <a:lstStyle/>
          <a:p>
            <a:pPr algn="ctr" eaLnBrk="0"/>
            <a:r>
              <a:rPr lang="ko-KR" altLang="en-US" sz="14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이슈</a:t>
            </a:r>
            <a:endParaRPr lang="ko-KR" altLang="en-US" sz="1400" b="1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5786376" y="3501008"/>
            <a:ext cx="3888433" cy="346825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27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miter lim="800000"/>
          </a:ln>
          <a:effectLst/>
        </p:spPr>
        <p:txBody>
          <a:bodyPr lIns="72000" tIns="0" rIns="72000" bIns="0" rtlCol="0" anchor="ctr"/>
          <a:lstStyle/>
          <a:p>
            <a:pPr algn="ctr" eaLnBrk="0"/>
            <a:r>
              <a:rPr lang="en-US" altLang="ko-KR" sz="14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Root Cause</a:t>
            </a:r>
            <a:endParaRPr lang="ko-KR" altLang="en-US" sz="1400" b="1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9" name="Action Button: Return 38">
            <a:hlinkClick r:id="rId5" action="ppaction://hlinksldjump" highlightClick="1"/>
          </p:cNvPr>
          <p:cNvSpPr/>
          <p:nvPr/>
        </p:nvSpPr>
        <p:spPr>
          <a:xfrm>
            <a:off x="9287995" y="185460"/>
            <a:ext cx="417533" cy="399224"/>
          </a:xfrm>
          <a:prstGeom prst="actionButtonReturn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28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+mn-ea"/>
              </a:rPr>
              <a:t>[Back Up</a:t>
            </a:r>
            <a:r>
              <a:rPr lang="en-US" altLang="ko-KR" dirty="0" smtClean="0">
                <a:latin typeface="+mn-ea"/>
              </a:rPr>
              <a:t>] </a:t>
            </a:r>
            <a:r>
              <a:rPr lang="ko-KR" altLang="en-US" dirty="0" smtClean="0">
                <a:latin typeface="+mn-ea"/>
              </a:rPr>
              <a:t>포인트 </a:t>
            </a:r>
            <a:r>
              <a:rPr lang="ko-KR" altLang="en-US" dirty="0" smtClean="0">
                <a:latin typeface="+mn-ea"/>
              </a:rPr>
              <a:t>연관 테이블 </a:t>
            </a:r>
            <a:r>
              <a:rPr lang="en-US" altLang="ko-KR" dirty="0" smtClean="0">
                <a:latin typeface="+mn-ea"/>
              </a:rPr>
              <a:t>Mapping Key </a:t>
            </a:r>
            <a:r>
              <a:rPr lang="ko-KR" altLang="en-US" dirty="0" smtClean="0">
                <a:latin typeface="+mn-ea"/>
              </a:rPr>
              <a:t>및 데이터부재 이슈 </a:t>
            </a:r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분석관점</a:t>
            </a:r>
            <a:r>
              <a:rPr lang="en-US" altLang="ko-KR" dirty="0" smtClean="0">
                <a:latin typeface="+mn-ea"/>
              </a:rPr>
              <a:t>)</a:t>
            </a:r>
            <a:endParaRPr lang="ko-KR" altLang="en-US" dirty="0"/>
          </a:p>
        </p:txBody>
      </p:sp>
      <p:sp>
        <p:nvSpPr>
          <p:cNvPr id="62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9440" y="717956"/>
            <a:ext cx="9808920" cy="692814"/>
          </a:xfrm>
        </p:spPr>
        <p:txBody>
          <a:bodyPr/>
          <a:lstStyle/>
          <a:p>
            <a:r>
              <a:rPr lang="ko-KR" altLang="en-US" dirty="0" smtClean="0"/>
              <a:t>통합고객판매실적에는 상품별 적립금액 데이터는 존재하지 않으며 통합고객포인트와 </a:t>
            </a:r>
            <a:r>
              <a:rPr lang="en-US" altLang="ko-KR" dirty="0" smtClean="0"/>
              <a:t>MAPPING</a:t>
            </a:r>
            <a:r>
              <a:rPr lang="ko-KR" altLang="en-US" dirty="0" smtClean="0"/>
              <a:t>이 불가능한 데이터 존재함</a:t>
            </a:r>
            <a:endParaRPr lang="ko-KR" altLang="en-US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488504" y="1664804"/>
            <a:ext cx="9000000" cy="0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2831807" y="1376772"/>
            <a:ext cx="4314395" cy="270504"/>
          </a:xfrm>
          <a:prstGeom prst="roundRect">
            <a:avLst>
              <a:gd name="adj" fmla="val 35460"/>
            </a:avLst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400" b="1" dirty="0" smtClean="0">
                <a:solidFill>
                  <a:srgbClr val="000000"/>
                </a:solidFill>
              </a:rPr>
              <a:t>뷰티포인트 분석 테이블 현황</a:t>
            </a:r>
          </a:p>
        </p:txBody>
      </p:sp>
      <p:sp>
        <p:nvSpPr>
          <p:cNvPr id="7" name="Rectangle 6"/>
          <p:cNvSpPr/>
          <p:nvPr/>
        </p:nvSpPr>
        <p:spPr>
          <a:xfrm>
            <a:off x="488504" y="1741104"/>
            <a:ext cx="5508612" cy="4820244"/>
          </a:xfrm>
          <a:prstGeom prst="rect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60" name="Rectangle 59"/>
          <p:cNvSpPr>
            <a:spLocks noChangeArrowheads="1"/>
          </p:cNvSpPr>
          <p:nvPr/>
        </p:nvSpPr>
        <p:spPr bwMode="auto">
          <a:xfrm>
            <a:off x="6275923" y="1736812"/>
            <a:ext cx="3213581" cy="346825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27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miter lim="800000"/>
          </a:ln>
          <a:effectLst/>
        </p:spPr>
        <p:txBody>
          <a:bodyPr lIns="72000" tIns="0" rIns="72000" bIns="0" rtlCol="0" anchor="ctr"/>
          <a:lstStyle/>
          <a:p>
            <a:pPr algn="ctr" eaLnBrk="0"/>
            <a:r>
              <a:rPr lang="ko-KR" altLang="en-US" sz="14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이슈</a:t>
            </a:r>
            <a:endParaRPr lang="ko-KR" altLang="en-US" sz="1400" b="1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61" name="Table 60"/>
          <p:cNvGraphicFramePr>
            <a:graphicFrameLocks noGrp="1"/>
          </p:cNvGraphicFramePr>
          <p:nvPr>
            <p:extLst/>
          </p:nvPr>
        </p:nvGraphicFramePr>
        <p:xfrm>
          <a:off x="560512" y="2404536"/>
          <a:ext cx="5400600" cy="1295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76064"/>
                <a:gridCol w="828092"/>
                <a:gridCol w="468052"/>
                <a:gridCol w="900100"/>
                <a:gridCol w="756084"/>
                <a:gridCol w="540060"/>
                <a:gridCol w="612068"/>
                <a:gridCol w="720080"/>
              </a:tblGrid>
              <a:tr h="2303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고객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사용일자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채널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포인트사유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구매금액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적립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사용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매장명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303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고객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20170514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031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포인트구매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5900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-5900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>
                          <a:solidFill>
                            <a:schemeClr val="tx1"/>
                          </a:solidFill>
                        </a:rPr>
                        <a:t>APMall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2303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고객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20170525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017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구매적립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10500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315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ET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전주한옥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2303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고객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20170525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017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구매적립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25000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750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ET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전주한옥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2303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고객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20170525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017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포인트사용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-3500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ET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전주한옥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sp>
        <p:nvSpPr>
          <p:cNvPr id="63" name="Rectangle 62"/>
          <p:cNvSpPr/>
          <p:nvPr/>
        </p:nvSpPr>
        <p:spPr bwMode="gray">
          <a:xfrm>
            <a:off x="560512" y="2188512"/>
            <a:ext cx="5400000" cy="2167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통합고객포인트</a:t>
            </a:r>
            <a:r>
              <a:rPr lang="en-US" altLang="ko-KR" sz="1000" dirty="0" smtClean="0">
                <a:solidFill>
                  <a:schemeClr val="tx1"/>
                </a:solidFill>
              </a:rPr>
              <a:t>[F_PCTR_COMCS_PNTDTLBRKDN]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graphicFrame>
        <p:nvGraphicFramePr>
          <p:cNvPr id="64" name="Table 63"/>
          <p:cNvGraphicFramePr>
            <a:graphicFrameLocks noGrp="1"/>
          </p:cNvGraphicFramePr>
          <p:nvPr>
            <p:extLst/>
          </p:nvPr>
        </p:nvGraphicFramePr>
        <p:xfrm>
          <a:off x="560512" y="4171724"/>
          <a:ext cx="5400600" cy="18135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76064"/>
                <a:gridCol w="828092"/>
                <a:gridCol w="468052"/>
                <a:gridCol w="900100"/>
                <a:gridCol w="756084"/>
                <a:gridCol w="504056"/>
                <a:gridCol w="648072"/>
                <a:gridCol w="720080"/>
              </a:tblGrid>
              <a:tr h="226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고객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사용일자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채널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상품코드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판매금액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할인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포인트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매장명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295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고객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20170515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031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111290032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14900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8940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5900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>
                          <a:solidFill>
                            <a:schemeClr val="tx1"/>
                          </a:solidFill>
                        </a:rPr>
                        <a:t>APMall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2331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고객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20170525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017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650000814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22000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ET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전주한옥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2072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고객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20170525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017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650000532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3500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ET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전주한옥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1813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고객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20170525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017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111086920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7000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ET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전주한옥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1295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고객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20170525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017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659992133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3000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ET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전주한옥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1295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고객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20170525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017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657912661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3500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3500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ET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전주한옥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sp>
        <p:nvSpPr>
          <p:cNvPr id="65" name="Rectangle 64"/>
          <p:cNvSpPr/>
          <p:nvPr/>
        </p:nvSpPr>
        <p:spPr bwMode="gray">
          <a:xfrm>
            <a:off x="560512" y="3951964"/>
            <a:ext cx="5400000" cy="2167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통합고객판매실적</a:t>
            </a:r>
            <a:r>
              <a:rPr lang="en-US" altLang="ko-KR" sz="1000" dirty="0" smtClean="0">
                <a:solidFill>
                  <a:schemeClr val="tx1"/>
                </a:solidFill>
              </a:rPr>
              <a:t>[F_KCEM_COMCS_SALINFO]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 bwMode="gray">
          <a:xfrm>
            <a:off x="524508" y="6057292"/>
            <a:ext cx="4608512" cy="504056"/>
          </a:xfrm>
          <a:prstGeom prst="rect">
            <a:avLst/>
          </a:prstGeom>
          <a:noFill/>
        </p:spPr>
        <p:txBody>
          <a:bodyPr vert="horz" wrap="square" lIns="72000" tIns="36000" rIns="72000" bIns="3600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endParaRPr lang="ko-KR" altLang="en-US" sz="1200" dirty="0" smtClean="0">
              <a:solidFill>
                <a:prstClr val="black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67" name="Rectangle 66"/>
          <p:cNvSpPr/>
          <p:nvPr/>
        </p:nvSpPr>
        <p:spPr bwMode="gray">
          <a:xfrm>
            <a:off x="488504" y="1741104"/>
            <a:ext cx="5508000" cy="283740"/>
          </a:xfrm>
          <a:prstGeom prst="rect">
            <a:avLst/>
          </a:prstGeom>
          <a:solidFill>
            <a:srgbClr val="002060"/>
          </a:solidFill>
          <a:ln w="952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b="1" dirty="0" smtClean="0">
                <a:solidFill>
                  <a:schemeClr val="tx2"/>
                </a:solidFill>
              </a:rPr>
              <a:t>포인트데이터와 판매실적 </a:t>
            </a:r>
            <a:r>
              <a:rPr lang="en-US" altLang="ko-KR" sz="1200" b="1" dirty="0" smtClean="0">
                <a:solidFill>
                  <a:schemeClr val="tx2"/>
                </a:solidFill>
              </a:rPr>
              <a:t>Mapping</a:t>
            </a:r>
            <a:r>
              <a:rPr lang="ko-KR" altLang="en-US" sz="1200" b="1" dirty="0" smtClean="0">
                <a:solidFill>
                  <a:schemeClr val="tx2"/>
                </a:solidFill>
              </a:rPr>
              <a:t>이슈 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  <p:sp>
        <p:nvSpPr>
          <p:cNvPr id="68" name="TextBox 67"/>
          <p:cNvSpPr txBox="1"/>
          <p:nvPr/>
        </p:nvSpPr>
        <p:spPr bwMode="gray">
          <a:xfrm>
            <a:off x="563223" y="6230266"/>
            <a:ext cx="4860540" cy="223070"/>
          </a:xfrm>
          <a:prstGeom prst="rect">
            <a:avLst/>
          </a:prstGeom>
          <a:noFill/>
        </p:spPr>
        <p:txBody>
          <a:bodyPr vert="horz" wrap="square" lIns="72000" tIns="36000" rIns="72000" bIns="3600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 smtClean="0">
                <a:solidFill>
                  <a:prstClr val="black"/>
                </a:solidFill>
                <a:latin typeface="+mn-ea"/>
                <a:cs typeface="Arial" charset="0"/>
              </a:rPr>
              <a:t>※ A </a:t>
            </a:r>
            <a:r>
              <a:rPr lang="ko-KR" altLang="en-US" sz="1000" dirty="0" smtClean="0">
                <a:solidFill>
                  <a:prstClr val="black"/>
                </a:solidFill>
                <a:latin typeface="+mn-ea"/>
                <a:cs typeface="Arial" charset="0"/>
              </a:rPr>
              <a:t>고객 </a:t>
            </a:r>
            <a:r>
              <a:rPr lang="en-US" altLang="ko-KR" sz="1000" dirty="0" smtClean="0">
                <a:solidFill>
                  <a:prstClr val="black"/>
                </a:solidFill>
                <a:latin typeface="+mn-ea"/>
                <a:cs typeface="Arial" charset="0"/>
              </a:rPr>
              <a:t>– </a:t>
            </a:r>
            <a:r>
              <a:rPr lang="ko-KR" altLang="en-US" sz="1000" dirty="0" smtClean="0">
                <a:solidFill>
                  <a:prstClr val="black"/>
                </a:solidFill>
                <a:latin typeface="+mn-ea"/>
                <a:cs typeface="Arial" charset="0"/>
              </a:rPr>
              <a:t>통합고객번호 </a:t>
            </a:r>
            <a:r>
              <a:rPr lang="en-US" altLang="ko-KR" sz="1000" dirty="0" smtClean="0">
                <a:solidFill>
                  <a:prstClr val="black"/>
                </a:solidFill>
                <a:latin typeface="+mn-ea"/>
                <a:cs typeface="Arial" charset="0"/>
              </a:rPr>
              <a:t>(</a:t>
            </a:r>
            <a:r>
              <a:rPr lang="en-US" altLang="ko-KR" sz="1000" dirty="0">
                <a:solidFill>
                  <a:prstClr val="black"/>
                </a:solidFill>
                <a:ea typeface="맑은 고딕" panose="020B0503020000020004" pitchFamily="50" charset="-127"/>
                <a:cs typeface="Arial" charset="0"/>
              </a:rPr>
              <a:t>104805563 </a:t>
            </a:r>
            <a:r>
              <a:rPr lang="en-US" altLang="ko-KR" sz="1000" dirty="0" smtClean="0">
                <a:solidFill>
                  <a:prstClr val="black"/>
                </a:solidFill>
                <a:latin typeface="+mn-ea"/>
                <a:cs typeface="Arial" charset="0"/>
              </a:rPr>
              <a:t>)  / B</a:t>
            </a:r>
            <a:r>
              <a:rPr lang="ko-KR" altLang="en-US" sz="1000" dirty="0" smtClean="0">
                <a:solidFill>
                  <a:prstClr val="black"/>
                </a:solidFill>
                <a:latin typeface="+mn-ea"/>
                <a:cs typeface="Arial" charset="0"/>
              </a:rPr>
              <a:t>고객 </a:t>
            </a:r>
            <a:r>
              <a:rPr lang="en-US" altLang="ko-KR" sz="1000" dirty="0" smtClean="0">
                <a:solidFill>
                  <a:prstClr val="black"/>
                </a:solidFill>
                <a:latin typeface="+mn-ea"/>
                <a:cs typeface="Arial" charset="0"/>
              </a:rPr>
              <a:t>– </a:t>
            </a:r>
            <a:r>
              <a:rPr lang="ko-KR" altLang="en-US" sz="1000" dirty="0" smtClean="0">
                <a:solidFill>
                  <a:prstClr val="black"/>
                </a:solidFill>
                <a:latin typeface="+mn-ea"/>
                <a:cs typeface="Arial" charset="0"/>
              </a:rPr>
              <a:t>통합고객번호</a:t>
            </a:r>
            <a:r>
              <a:rPr lang="en-US" altLang="ko-KR" sz="1000" dirty="0" smtClean="0">
                <a:solidFill>
                  <a:prstClr val="black"/>
                </a:solidFill>
                <a:latin typeface="+mn-ea"/>
                <a:cs typeface="Arial" charset="0"/>
              </a:rPr>
              <a:t>(</a:t>
            </a:r>
            <a:r>
              <a:rPr lang="en-US" altLang="ko-KR" sz="1000" dirty="0" smtClean="0">
                <a:solidFill>
                  <a:prstClr val="black"/>
                </a:solidFill>
                <a:ea typeface="맑은 고딕" panose="020B0503020000020004" pitchFamily="50" charset="-127"/>
                <a:cs typeface="Arial" charset="0"/>
              </a:rPr>
              <a:t>126678630)</a:t>
            </a:r>
            <a:endParaRPr lang="ko-KR" altLang="en-US" sz="1000" dirty="0" smtClean="0">
              <a:solidFill>
                <a:prstClr val="black"/>
              </a:solidFill>
              <a:latin typeface="+mn-ea"/>
              <a:cs typeface="Arial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560512" y="2632486"/>
            <a:ext cx="5400000" cy="269375"/>
          </a:xfrm>
          <a:prstGeom prst="rect">
            <a:avLst/>
          </a:prstGeom>
          <a:noFill/>
          <a:ln w="28575">
            <a:solidFill>
              <a:srgbClr val="F04C3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1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560512" y="4415724"/>
            <a:ext cx="5400000" cy="269375"/>
          </a:xfrm>
          <a:prstGeom prst="rect">
            <a:avLst/>
          </a:prstGeom>
          <a:noFill/>
          <a:ln w="28575">
            <a:solidFill>
              <a:srgbClr val="F04C3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1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560512" y="3430054"/>
            <a:ext cx="5400000" cy="269882"/>
          </a:xfrm>
          <a:prstGeom prst="rect">
            <a:avLst/>
          </a:prstGeom>
          <a:noFill/>
          <a:ln w="28575">
            <a:solidFill>
              <a:srgbClr val="F04C3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1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561112" y="5710430"/>
            <a:ext cx="5400000" cy="274854"/>
          </a:xfrm>
          <a:prstGeom prst="rect">
            <a:avLst/>
          </a:prstGeom>
          <a:noFill/>
          <a:ln w="28575">
            <a:solidFill>
              <a:srgbClr val="F04C3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1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5" name="Oval 74"/>
          <p:cNvSpPr/>
          <p:nvPr/>
        </p:nvSpPr>
        <p:spPr>
          <a:xfrm>
            <a:off x="956556" y="2636528"/>
            <a:ext cx="261847" cy="265333"/>
          </a:xfrm>
          <a:prstGeom prst="ellipse">
            <a:avLst/>
          </a:prstGeom>
          <a:solidFill>
            <a:srgbClr val="002060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dirty="0" smtClean="0">
                <a:solidFill>
                  <a:schemeClr val="tx2"/>
                </a:solidFill>
              </a:rPr>
              <a:t>1</a:t>
            </a:r>
            <a:endParaRPr lang="ko-KR" altLang="en-US" sz="1200" dirty="0" smtClean="0">
              <a:solidFill>
                <a:schemeClr val="tx2"/>
              </a:solidFill>
            </a:endParaRPr>
          </a:p>
        </p:txBody>
      </p:sp>
      <p:sp>
        <p:nvSpPr>
          <p:cNvPr id="78" name="TextBox 77"/>
          <p:cNvSpPr txBox="1"/>
          <p:nvPr/>
        </p:nvSpPr>
        <p:spPr bwMode="gray">
          <a:xfrm>
            <a:off x="6284167" y="2105078"/>
            <a:ext cx="3208144" cy="2764082"/>
          </a:xfrm>
          <a:prstGeom prst="rect">
            <a:avLst/>
          </a:prstGeom>
          <a:noFill/>
          <a:ln w="9525">
            <a:noFill/>
            <a:prstDash val="dash"/>
          </a:ln>
        </p:spPr>
        <p:txBody>
          <a:bodyPr vert="horz" wrap="square" lIns="72000" tIns="36000" rIns="72000" bIns="36000" rtlCol="0" anchor="ctr">
            <a:noAutofit/>
          </a:bodyPr>
          <a:lstStyle/>
          <a:p>
            <a:pPr marL="171450" lvl="1" indent="-171450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prstClr val="black"/>
                </a:solidFill>
                <a:latin typeface="+mn-ea"/>
                <a:cs typeface="Arial" charset="0"/>
              </a:rPr>
              <a:t>포인트 테이블과 판매실적 테이블 </a:t>
            </a:r>
            <a:r>
              <a:rPr lang="en-US" altLang="ko-KR" sz="1400" b="1" dirty="0">
                <a:solidFill>
                  <a:prstClr val="black"/>
                </a:solidFill>
                <a:latin typeface="+mn-ea"/>
                <a:cs typeface="Arial" charset="0"/>
              </a:rPr>
              <a:t>Mapping Key </a:t>
            </a: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>부재로 정확한 식별 불가</a:t>
            </a:r>
            <a:endParaRPr lang="en-US" altLang="ko-KR" sz="1600" dirty="0">
              <a:solidFill>
                <a:prstClr val="black"/>
              </a:solidFill>
              <a:latin typeface="+mn-ea"/>
              <a:cs typeface="Arial" charset="0"/>
            </a:endParaRPr>
          </a:p>
          <a:p>
            <a:pPr marL="266700" lvl="1" indent="-95250">
              <a:spcAft>
                <a:spcPts val="200"/>
              </a:spcAft>
              <a:buFont typeface="맑은 고딕" panose="020B0503020000020004" pitchFamily="50" charset="-127"/>
              <a:buChar char="-"/>
              <a:tabLst>
                <a:tab pos="0" algn="l"/>
              </a:tabLst>
            </a:pPr>
            <a:r>
              <a:rPr lang="ko-KR" altLang="en-US" sz="1400" dirty="0" smtClean="0">
                <a:solidFill>
                  <a:prstClr val="black"/>
                </a:solidFill>
                <a:latin typeface="+mn-ea"/>
                <a:cs typeface="Arial" charset="0"/>
              </a:rPr>
              <a:t>포인트 사용금액은 동일하나 사용일자</a:t>
            </a:r>
            <a:r>
              <a:rPr lang="en-US" altLang="ko-KR" sz="1400" dirty="0" smtClean="0">
                <a:solidFill>
                  <a:prstClr val="black"/>
                </a:solidFill>
                <a:latin typeface="+mn-ea"/>
                <a:cs typeface="Arial" charset="0"/>
              </a:rPr>
              <a:t>/</a:t>
            </a:r>
            <a:r>
              <a:rPr lang="ko-KR" altLang="en-US" sz="1400" dirty="0" smtClean="0">
                <a:solidFill>
                  <a:prstClr val="black"/>
                </a:solidFill>
                <a:latin typeface="+mn-ea"/>
                <a:cs typeface="Arial" charset="0"/>
              </a:rPr>
              <a:t>구매 금액은 서로 상이</a:t>
            </a:r>
            <a:endParaRPr lang="en-US" altLang="ko-KR" sz="1400" dirty="0" smtClean="0">
              <a:solidFill>
                <a:prstClr val="black"/>
              </a:solidFill>
              <a:latin typeface="+mn-ea"/>
              <a:cs typeface="Arial" charset="0"/>
            </a:endParaRPr>
          </a:p>
          <a:p>
            <a:pPr marL="266700" lvl="1" indent="-95250">
              <a:spcAft>
                <a:spcPts val="200"/>
              </a:spcAft>
              <a:buFont typeface="맑은 고딕" panose="020B0503020000020004" pitchFamily="50" charset="-127"/>
              <a:buChar char="-"/>
              <a:tabLst>
                <a:tab pos="0" algn="l"/>
              </a:tabLst>
            </a:pPr>
            <a:r>
              <a:rPr lang="ko-KR" altLang="en-US" sz="1400" dirty="0" smtClean="0">
                <a:solidFill>
                  <a:prstClr val="black"/>
                </a:solidFill>
                <a:latin typeface="+mn-ea"/>
                <a:cs typeface="Arial" charset="0"/>
              </a:rPr>
              <a:t>포인트 사용금액 및 포인트 사용일자는 동일하나 구매 금액 상이</a:t>
            </a:r>
            <a:endParaRPr lang="en-US" altLang="ko-KR" sz="1400" b="1" dirty="0" smtClean="0">
              <a:solidFill>
                <a:prstClr val="black"/>
              </a:solidFill>
              <a:latin typeface="+mn-ea"/>
              <a:cs typeface="Arial" charset="0"/>
            </a:endParaRPr>
          </a:p>
          <a:p>
            <a:pPr marL="171450" lvl="1" indent="-171450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>상품별 적립금 데이터 부재</a:t>
            </a:r>
            <a:endParaRPr lang="en-US" altLang="ko-KR" sz="1600" dirty="0">
              <a:solidFill>
                <a:prstClr val="black"/>
              </a:solidFill>
              <a:latin typeface="+mn-ea"/>
              <a:cs typeface="Arial" charset="0"/>
            </a:endParaRPr>
          </a:p>
          <a:p>
            <a:pPr marL="266700" lvl="1" indent="-180975">
              <a:spcAft>
                <a:spcPts val="200"/>
              </a:spcAft>
              <a:buFont typeface="맑은 고딕" panose="020B0503020000020004" pitchFamily="50" charset="-127"/>
              <a:buChar char="-"/>
              <a:tabLst>
                <a:tab pos="0" algn="l"/>
              </a:tabLst>
            </a:pPr>
            <a:r>
              <a:rPr lang="ko-KR" altLang="en-US" sz="1400" dirty="0" smtClean="0">
                <a:solidFill>
                  <a:prstClr val="black"/>
                </a:solidFill>
                <a:latin typeface="+mn-ea"/>
                <a:cs typeface="Arial" charset="0"/>
              </a:rPr>
              <a:t>포인트 적립금액에 대한 상품별 적립 데이터 부재</a:t>
            </a:r>
            <a:endParaRPr lang="ko-KR" altLang="en-US" sz="1400" b="1" dirty="0" smtClean="0">
              <a:solidFill>
                <a:prstClr val="black"/>
              </a:solidFill>
              <a:latin typeface="+mn-ea"/>
              <a:cs typeface="Arial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088904" y="2916324"/>
            <a:ext cx="540060" cy="502963"/>
          </a:xfrm>
          <a:prstGeom prst="rect">
            <a:avLst/>
          </a:prstGeom>
          <a:noFill/>
          <a:ln w="28575">
            <a:solidFill>
              <a:srgbClr val="F04C3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1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6342958" y="4279791"/>
            <a:ext cx="261847" cy="265333"/>
          </a:xfrm>
          <a:prstGeom prst="ellipse">
            <a:avLst/>
          </a:prstGeom>
          <a:solidFill>
            <a:srgbClr val="002060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dirty="0" smtClean="0">
                <a:solidFill>
                  <a:schemeClr val="tx2"/>
                </a:solidFill>
              </a:rPr>
              <a:t>3</a:t>
            </a:r>
            <a:endParaRPr lang="ko-KR" altLang="en-US" sz="1200" dirty="0" smtClean="0">
              <a:solidFill>
                <a:schemeClr val="tx2"/>
              </a:solidFill>
            </a:endParaRPr>
          </a:p>
        </p:txBody>
      </p:sp>
      <p:cxnSp>
        <p:nvCxnSpPr>
          <p:cNvPr id="83" name="Straight Arrow Connector 82"/>
          <p:cNvCxnSpPr/>
          <p:nvPr/>
        </p:nvCxnSpPr>
        <p:spPr>
          <a:xfrm>
            <a:off x="1892660" y="2780928"/>
            <a:ext cx="0" cy="1734179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/>
          <p:cNvGrpSpPr/>
          <p:nvPr/>
        </p:nvGrpSpPr>
        <p:grpSpPr>
          <a:xfrm>
            <a:off x="3242504" y="2767173"/>
            <a:ext cx="220715" cy="1802846"/>
            <a:chOff x="3242504" y="2676257"/>
            <a:chExt cx="220715" cy="1802846"/>
          </a:xfrm>
        </p:grpSpPr>
        <p:cxnSp>
          <p:nvCxnSpPr>
            <p:cNvPr id="85" name="Straight Connector 84"/>
            <p:cNvCxnSpPr/>
            <p:nvPr/>
          </p:nvCxnSpPr>
          <p:spPr>
            <a:xfrm flipH="1">
              <a:off x="3242504" y="2676257"/>
              <a:ext cx="220715" cy="0"/>
            </a:xfrm>
            <a:prstGeom prst="line">
              <a:avLst/>
            </a:prstGeom>
            <a:ln w="22225"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3242504" y="2676257"/>
              <a:ext cx="18008" cy="1802846"/>
            </a:xfrm>
            <a:prstGeom prst="line">
              <a:avLst/>
            </a:prstGeom>
            <a:ln w="222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>
              <a:off x="3260512" y="4479103"/>
              <a:ext cx="202707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3" name="Straight Connector 92"/>
          <p:cNvCxnSpPr/>
          <p:nvPr/>
        </p:nvCxnSpPr>
        <p:spPr>
          <a:xfrm>
            <a:off x="4088904" y="3564995"/>
            <a:ext cx="72008" cy="0"/>
          </a:xfrm>
          <a:prstGeom prst="line">
            <a:avLst/>
          </a:prstGeom>
          <a:ln w="22225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4160912" y="3560831"/>
            <a:ext cx="0" cy="2295904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3980892" y="5847857"/>
            <a:ext cx="180020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/>
          <p:cNvSpPr/>
          <p:nvPr/>
        </p:nvSpPr>
        <p:spPr>
          <a:xfrm>
            <a:off x="4067661" y="3699936"/>
            <a:ext cx="261847" cy="265333"/>
          </a:xfrm>
          <a:prstGeom prst="ellipse">
            <a:avLst/>
          </a:prstGeom>
          <a:solidFill>
            <a:srgbClr val="002060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dirty="0" smtClean="0">
                <a:solidFill>
                  <a:schemeClr val="tx2"/>
                </a:solidFill>
              </a:rPr>
              <a:t>2</a:t>
            </a:r>
            <a:endParaRPr lang="ko-KR" altLang="en-US" sz="1200" dirty="0" smtClean="0">
              <a:solidFill>
                <a:schemeClr val="tx2"/>
              </a:solidFill>
            </a:endParaRPr>
          </a:p>
        </p:txBody>
      </p:sp>
      <p:cxnSp>
        <p:nvCxnSpPr>
          <p:cNvPr id="101" name="Straight Connector 100"/>
          <p:cNvCxnSpPr/>
          <p:nvPr/>
        </p:nvCxnSpPr>
        <p:spPr>
          <a:xfrm>
            <a:off x="4650207" y="3244926"/>
            <a:ext cx="72008" cy="0"/>
          </a:xfrm>
          <a:prstGeom prst="line">
            <a:avLst/>
          </a:prstGeom>
          <a:ln w="22225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4722215" y="3240762"/>
            <a:ext cx="0" cy="720080"/>
          </a:xfrm>
          <a:prstGeom prst="line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4878343" y="3693284"/>
            <a:ext cx="261847" cy="265333"/>
          </a:xfrm>
          <a:prstGeom prst="ellipse">
            <a:avLst/>
          </a:prstGeom>
          <a:solidFill>
            <a:srgbClr val="002060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dirty="0" smtClean="0">
                <a:solidFill>
                  <a:schemeClr val="tx2"/>
                </a:solidFill>
              </a:rPr>
              <a:t>3</a:t>
            </a:r>
            <a:endParaRPr lang="ko-KR" altLang="en-US" sz="1200" dirty="0" smtClean="0">
              <a:solidFill>
                <a:schemeClr val="tx2"/>
              </a:solidFill>
            </a:endParaRPr>
          </a:p>
        </p:txBody>
      </p:sp>
      <p:pic>
        <p:nvPicPr>
          <p:cNvPr id="105" name="Picture 2" descr="C:\Data\1. S Singleton\2. Personal\Powerpoint Tools\error_6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28364" y="3591924"/>
            <a:ext cx="252028" cy="270916"/>
          </a:xfrm>
          <a:prstGeom prst="rect">
            <a:avLst/>
          </a:prstGeom>
          <a:noFill/>
          <a:effectLst/>
        </p:spPr>
      </p:pic>
      <p:sp>
        <p:nvSpPr>
          <p:cNvPr id="107" name="Oval 106"/>
          <p:cNvSpPr/>
          <p:nvPr/>
        </p:nvSpPr>
        <p:spPr>
          <a:xfrm>
            <a:off x="6347337" y="2913685"/>
            <a:ext cx="261847" cy="265333"/>
          </a:xfrm>
          <a:prstGeom prst="ellipse">
            <a:avLst/>
          </a:prstGeom>
          <a:solidFill>
            <a:srgbClr val="002060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dirty="0" smtClean="0">
                <a:solidFill>
                  <a:schemeClr val="tx2"/>
                </a:solidFill>
              </a:rPr>
              <a:t>1</a:t>
            </a:r>
            <a:endParaRPr lang="ko-KR" altLang="en-US" sz="1200" dirty="0" smtClean="0">
              <a:solidFill>
                <a:schemeClr val="tx2"/>
              </a:solidFill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6342958" y="3403508"/>
            <a:ext cx="261847" cy="265333"/>
          </a:xfrm>
          <a:prstGeom prst="ellipse">
            <a:avLst/>
          </a:prstGeom>
          <a:solidFill>
            <a:srgbClr val="002060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dirty="0" smtClean="0">
                <a:solidFill>
                  <a:schemeClr val="tx2"/>
                </a:solidFill>
              </a:rPr>
              <a:t>2</a:t>
            </a:r>
            <a:endParaRPr lang="ko-KR" altLang="en-US" sz="1200" dirty="0" smtClean="0">
              <a:solidFill>
                <a:schemeClr val="tx2"/>
              </a:solidFill>
            </a:endParaRPr>
          </a:p>
        </p:txBody>
      </p:sp>
      <p:sp>
        <p:nvSpPr>
          <p:cNvPr id="38" name="Action Button: Return 37">
            <a:hlinkClick r:id="rId3" action="ppaction://hlinksldjump" highlightClick="1"/>
          </p:cNvPr>
          <p:cNvSpPr/>
          <p:nvPr/>
        </p:nvSpPr>
        <p:spPr>
          <a:xfrm>
            <a:off x="9287995" y="185460"/>
            <a:ext cx="417533" cy="399224"/>
          </a:xfrm>
          <a:prstGeom prst="actionButtonReturn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84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+mn-ea"/>
              </a:rPr>
              <a:t>[Back Up] </a:t>
            </a:r>
            <a:r>
              <a:rPr lang="ko-KR" altLang="en-US" dirty="0" smtClean="0">
                <a:latin typeface="+mn-ea"/>
              </a:rPr>
              <a:t>고객 </a:t>
            </a:r>
            <a:r>
              <a:rPr lang="ko-KR" altLang="en-US" dirty="0">
                <a:latin typeface="+mn-ea"/>
              </a:rPr>
              <a:t>데이터 분석 </a:t>
            </a:r>
            <a:r>
              <a:rPr lang="en-US" altLang="ko-KR" dirty="0">
                <a:latin typeface="+mn-ea"/>
              </a:rPr>
              <a:t>– </a:t>
            </a:r>
            <a:r>
              <a:rPr lang="ko-KR" altLang="en-US" dirty="0" smtClean="0"/>
              <a:t>통합 </a:t>
            </a:r>
            <a:r>
              <a:rPr lang="ko-KR" altLang="en-US" dirty="0" smtClean="0"/>
              <a:t>고객 뷰티 포인트 분석 </a:t>
            </a:r>
            <a:r>
              <a:rPr lang="en-US" altLang="ko-KR" dirty="0" smtClean="0"/>
              <a:t>( </a:t>
            </a:r>
            <a:r>
              <a:rPr lang="ko-KR" altLang="en-US" dirty="0" smtClean="0"/>
              <a:t>온라인 고객 관점 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2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9440" y="717956"/>
            <a:ext cx="9808920" cy="692814"/>
          </a:xfrm>
        </p:spPr>
        <p:txBody>
          <a:bodyPr/>
          <a:lstStyle/>
          <a:p>
            <a:r>
              <a:rPr lang="ko-KR" altLang="en-US" dirty="0" smtClean="0"/>
              <a:t>통합고객의 뷰티 </a:t>
            </a:r>
            <a:r>
              <a:rPr lang="ko-KR" altLang="en-US" dirty="0"/>
              <a:t>포인트는 연관테이블과의 </a:t>
            </a:r>
            <a:r>
              <a:rPr lang="en-US" altLang="ko-KR" dirty="0" smtClean="0"/>
              <a:t>Mapping Key</a:t>
            </a:r>
            <a:r>
              <a:rPr lang="ko-KR" altLang="en-US" dirty="0" smtClean="0"/>
              <a:t>와 데이터 부재로 인하여 고객에게 일관성 있는 데이터를 제공하지 못하고 있음</a:t>
            </a:r>
            <a:endParaRPr lang="ko-KR" altLang="en-US" dirty="0"/>
          </a:p>
        </p:txBody>
      </p:sp>
      <p:sp>
        <p:nvSpPr>
          <p:cNvPr id="76" name="Rectangle 64"/>
          <p:cNvSpPr>
            <a:spLocks noChangeArrowheads="1"/>
          </p:cNvSpPr>
          <p:nvPr/>
        </p:nvSpPr>
        <p:spPr bwMode="auto">
          <a:xfrm>
            <a:off x="5745088" y="4300860"/>
            <a:ext cx="3888433" cy="346825"/>
          </a:xfrm>
          <a:prstGeom prst="rect">
            <a:avLst/>
          </a:prstGeom>
          <a:solidFill>
            <a:srgbClr val="0070C0"/>
          </a:solidFill>
          <a:ln w="12700" cap="flat" cmpd="sng" algn="ctr">
            <a:solidFill>
              <a:srgbClr val="F9F9F9"/>
            </a:solidFill>
            <a:prstDash val="solid"/>
            <a:miter lim="800000"/>
          </a:ln>
          <a:effectLst/>
        </p:spPr>
        <p:txBody>
          <a:bodyPr lIns="72000" tIns="0" rIns="72000" bIns="0" rtlCol="0" anchor="ctr"/>
          <a:lstStyle/>
          <a:p>
            <a:pPr algn="ctr" eaLnBrk="0"/>
            <a:r>
              <a:rPr lang="ko-KR" altLang="en-US" sz="1400" b="1" kern="0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시사점</a:t>
            </a:r>
            <a:endParaRPr lang="ko-KR" altLang="en-US" sz="1400" b="1" kern="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7" name="Down Arrow 76"/>
          <p:cNvSpPr/>
          <p:nvPr/>
        </p:nvSpPr>
        <p:spPr>
          <a:xfrm>
            <a:off x="6768788" y="3984030"/>
            <a:ext cx="1669276" cy="301860"/>
          </a:xfrm>
          <a:prstGeom prst="downArrow">
            <a:avLst>
              <a:gd name="adj1" fmla="val 58107"/>
              <a:gd name="adj2" fmla="val 50000"/>
            </a:avLst>
          </a:prstGeom>
          <a:solidFill>
            <a:schemeClr val="bg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78" name="Rectangle 77"/>
          <p:cNvSpPr>
            <a:spLocks noChangeArrowheads="1"/>
          </p:cNvSpPr>
          <p:nvPr/>
        </p:nvSpPr>
        <p:spPr bwMode="auto">
          <a:xfrm>
            <a:off x="5745088" y="1822035"/>
            <a:ext cx="3888433" cy="346825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27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miter lim="800000"/>
          </a:ln>
          <a:effectLst/>
        </p:spPr>
        <p:txBody>
          <a:bodyPr lIns="72000" tIns="0" rIns="72000" bIns="0" rtlCol="0" anchor="ctr"/>
          <a:lstStyle/>
          <a:p>
            <a:pPr algn="ctr" eaLnBrk="0"/>
            <a:r>
              <a:rPr lang="ko-KR" altLang="en-US" sz="14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이슈</a:t>
            </a:r>
            <a:endParaRPr lang="ko-KR" altLang="en-US" sz="1400" b="1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9" name="TextBox 78"/>
          <p:cNvSpPr txBox="1"/>
          <p:nvPr/>
        </p:nvSpPr>
        <p:spPr bwMode="gray">
          <a:xfrm>
            <a:off x="5781091" y="2172660"/>
            <a:ext cx="3852429" cy="1796400"/>
          </a:xfrm>
          <a:prstGeom prst="rect">
            <a:avLst/>
          </a:prstGeom>
          <a:noFill/>
          <a:ln w="9525">
            <a:noFill/>
            <a:prstDash val="dash"/>
          </a:ln>
        </p:spPr>
        <p:txBody>
          <a:bodyPr vert="horz" wrap="square" lIns="72000" tIns="36000" rIns="72000" bIns="36000" rtlCol="0" anchor="ctr">
            <a:noAutofit/>
          </a:bodyPr>
          <a:lstStyle/>
          <a:p>
            <a:pPr marL="171450" lvl="1" indent="-171450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>뷰티포인트와 연관된 테이블 </a:t>
            </a:r>
            <a:r>
              <a:rPr lang="en-US" altLang="ko-KR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>Mapping Key </a:t>
            </a: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>부재</a:t>
            </a:r>
            <a:endParaRPr lang="en-US" altLang="ko-KR" sz="1400" dirty="0">
              <a:solidFill>
                <a:prstClr val="black"/>
              </a:solidFill>
              <a:latin typeface="+mn-ea"/>
              <a:cs typeface="Arial" charset="0"/>
            </a:endParaRPr>
          </a:p>
          <a:p>
            <a:pPr marL="180975" lvl="1" indent="-95250">
              <a:spcAft>
                <a:spcPts val="200"/>
              </a:spcAft>
              <a:buFont typeface="맑은 고딕" panose="020B0503020000020004" pitchFamily="50" charset="-127"/>
              <a:buChar char="-"/>
              <a:tabLst>
                <a:tab pos="0" algn="l"/>
              </a:tabLst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포인트 정보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구매 제품정보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/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결제 정보가 일치되지 않아 고객</a:t>
            </a:r>
            <a:r>
              <a:rPr lang="ko-KR" altLang="en-US" sz="1200" dirty="0">
                <a:solidFill>
                  <a:prstClr val="black"/>
                </a:solidFill>
                <a:latin typeface="+mn-ea"/>
                <a:cs typeface="Arial" charset="0"/>
              </a:rPr>
              <a:t>의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 혼란 예상</a:t>
            </a:r>
            <a:endParaRPr lang="en-US" altLang="ko-KR" sz="1400" b="1" dirty="0" smtClean="0">
              <a:solidFill>
                <a:prstClr val="black"/>
              </a:solidFill>
              <a:latin typeface="+mn-ea"/>
              <a:cs typeface="Arial" charset="0"/>
            </a:endParaRPr>
          </a:p>
          <a:p>
            <a:pPr marL="171450" lvl="1" indent="-171450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>구매 제품 내역에 대한 실시간 확인 불가</a:t>
            </a:r>
            <a:endParaRPr lang="en-US" altLang="ko-KR" sz="1400" dirty="0">
              <a:solidFill>
                <a:prstClr val="black"/>
              </a:solidFill>
              <a:latin typeface="+mn-ea"/>
              <a:cs typeface="Arial" charset="0"/>
            </a:endParaRPr>
          </a:p>
          <a:p>
            <a:pPr marL="171450" lvl="1" indent="-171450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>뷰티포인트 사용 구매 제품 내역 부재</a:t>
            </a:r>
            <a:endParaRPr lang="en-US" altLang="ko-KR" sz="1400" dirty="0" smtClean="0">
              <a:solidFill>
                <a:prstClr val="black"/>
              </a:solidFill>
              <a:latin typeface="+mn-ea"/>
              <a:cs typeface="Arial" charset="0"/>
            </a:endParaRPr>
          </a:p>
          <a:p>
            <a:pPr marL="180975" lvl="1" indent="-95250">
              <a:spcAft>
                <a:spcPts val="200"/>
              </a:spcAft>
              <a:buFont typeface="맑은 고딕" panose="020B0503020000020004" pitchFamily="50" charset="-127"/>
              <a:buChar char="-"/>
              <a:tabLst>
                <a:tab pos="0" algn="l"/>
              </a:tabLst>
            </a:pPr>
            <a:r>
              <a:rPr lang="en-US" altLang="ko-KR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Batch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에서 포인트로 구매한 내역 제외하고 이관</a:t>
            </a:r>
            <a:endParaRPr lang="en-US" altLang="ko-KR" sz="1200" dirty="0" smtClean="0">
              <a:solidFill>
                <a:prstClr val="black"/>
              </a:solidFill>
              <a:latin typeface="+mn-ea"/>
              <a:cs typeface="Arial" charset="0"/>
            </a:endParaRPr>
          </a:p>
          <a:p>
            <a:pPr marL="171450" lvl="1" indent="-171450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>결재 정보에 포인트 결재 내역 부재</a:t>
            </a:r>
            <a:endParaRPr lang="en-US" altLang="ko-KR" sz="1200" dirty="0">
              <a:solidFill>
                <a:prstClr val="black"/>
              </a:solidFill>
              <a:latin typeface="+mn-ea"/>
              <a:cs typeface="Arial" charset="0"/>
            </a:endParaRPr>
          </a:p>
        </p:txBody>
      </p:sp>
      <p:sp>
        <p:nvSpPr>
          <p:cNvPr id="80" name="TextBox 79"/>
          <p:cNvSpPr txBox="1"/>
          <p:nvPr/>
        </p:nvSpPr>
        <p:spPr bwMode="gray">
          <a:xfrm>
            <a:off x="5772826" y="4662655"/>
            <a:ext cx="3788685" cy="1790681"/>
          </a:xfrm>
          <a:prstGeom prst="rect">
            <a:avLst/>
          </a:prstGeom>
          <a:noFill/>
          <a:ln w="9525">
            <a:noFill/>
            <a:prstDash val="dash"/>
          </a:ln>
        </p:spPr>
        <p:txBody>
          <a:bodyPr vert="horz" wrap="square" lIns="72000" tIns="36000" rIns="72000" bIns="36000" rtlCol="0" anchor="ctr">
            <a:noAutofit/>
          </a:bodyPr>
          <a:lstStyle>
            <a:defPPr>
              <a:defRPr lang="en-US"/>
            </a:defPPr>
            <a:lvl2pPr marL="171450" lvl="1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b="1">
                <a:solidFill>
                  <a:prstClr val="black"/>
                </a:solidFill>
                <a:latin typeface="+mn-ea"/>
                <a:cs typeface="Arial" charset="0"/>
              </a:defRPr>
            </a:lvl2pPr>
          </a:lstStyle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ko-KR" altLang="en-US" dirty="0" smtClean="0"/>
              <a:t>뷰티포인트와 연관된 테이블 </a:t>
            </a:r>
            <a:r>
              <a:rPr lang="en-US" altLang="ko-KR" dirty="0" smtClean="0"/>
              <a:t>key </a:t>
            </a:r>
            <a:r>
              <a:rPr lang="ko-KR" altLang="en-US" dirty="0" smtClean="0"/>
              <a:t>구조 개선</a:t>
            </a:r>
            <a:endParaRPr lang="en-US" altLang="ko-KR" dirty="0"/>
          </a:p>
          <a:p>
            <a:pPr marL="180975" lvl="1" indent="-95250">
              <a:spcBef>
                <a:spcPts val="0"/>
              </a:spcBef>
              <a:spcAft>
                <a:spcPts val="200"/>
              </a:spcAft>
              <a:buFont typeface="맑은 고딕" panose="020B0503020000020004" pitchFamily="50" charset="-127"/>
              <a:buChar char="-"/>
              <a:tabLst>
                <a:tab pos="0" algn="l"/>
              </a:tabLst>
            </a:pPr>
            <a:r>
              <a:rPr lang="ko-KR" altLang="en-US" sz="1200" b="0" dirty="0"/>
              <a:t>뷰티 포인트 적립</a:t>
            </a:r>
            <a:r>
              <a:rPr lang="en-US" altLang="ko-KR" sz="1200" b="0" dirty="0"/>
              <a:t>/</a:t>
            </a:r>
            <a:r>
              <a:rPr lang="ko-KR" altLang="en-US" sz="1200" b="0" dirty="0"/>
              <a:t>사용 발생된 유일</a:t>
            </a:r>
            <a:r>
              <a:rPr lang="en-US" altLang="ko-KR" sz="1200" b="0" dirty="0"/>
              <a:t>Key</a:t>
            </a:r>
            <a:r>
              <a:rPr lang="ko-KR" altLang="en-US" sz="1200" b="0" dirty="0"/>
              <a:t>수집</a:t>
            </a:r>
            <a:r>
              <a:rPr lang="en-US" altLang="ko-KR" sz="1200" b="0" dirty="0"/>
              <a:t/>
            </a:r>
            <a:br>
              <a:rPr lang="en-US" altLang="ko-KR" sz="1200" b="0" dirty="0"/>
            </a:br>
            <a:r>
              <a:rPr lang="en-US" altLang="ko-KR" sz="1200" b="0" dirty="0"/>
              <a:t>(</a:t>
            </a:r>
            <a:r>
              <a:rPr lang="ko-KR" altLang="en-US" sz="1200" b="0" dirty="0"/>
              <a:t> </a:t>
            </a:r>
            <a:r>
              <a:rPr lang="en-US" altLang="ko-KR" sz="1200" b="0" dirty="0"/>
              <a:t>ex.</a:t>
            </a:r>
            <a:r>
              <a:rPr lang="ko-KR" altLang="en-US" sz="1200" b="0" dirty="0"/>
              <a:t>구매 전표번호 </a:t>
            </a:r>
            <a:r>
              <a:rPr lang="en-US" altLang="ko-KR" sz="1200" b="0" dirty="0" smtClean="0"/>
              <a:t>)</a:t>
            </a:r>
            <a:endParaRPr lang="en-US" altLang="ko-KR" dirty="0" smtClean="0"/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ko-KR" altLang="en-US" dirty="0" smtClean="0"/>
              <a:t>통합</a:t>
            </a:r>
            <a:r>
              <a:rPr lang="en-US" altLang="ko-KR" dirty="0" smtClean="0"/>
              <a:t>DB</a:t>
            </a:r>
            <a:r>
              <a:rPr lang="ko-KR" altLang="en-US" dirty="0"/>
              <a:t> </a:t>
            </a:r>
            <a:r>
              <a:rPr lang="ko-KR" altLang="en-US" dirty="0" smtClean="0"/>
              <a:t>실시간 데이터 확보</a:t>
            </a:r>
            <a:endParaRPr lang="en-US" altLang="ko-KR" dirty="0"/>
          </a:p>
          <a:p>
            <a:pPr marL="180975" lvl="1" indent="-95250">
              <a:spcBef>
                <a:spcPts val="0"/>
              </a:spcBef>
              <a:spcAft>
                <a:spcPts val="200"/>
              </a:spcAft>
              <a:buFont typeface="맑은 고딕" panose="020B0503020000020004" pitchFamily="50" charset="-127"/>
              <a:buChar char="-"/>
              <a:tabLst>
                <a:tab pos="0" algn="l"/>
              </a:tabLst>
            </a:pPr>
            <a:r>
              <a:rPr lang="ko-KR" altLang="en-US" sz="1200" b="0" dirty="0" smtClean="0"/>
              <a:t>적립 및 사용에 대한 구매제품 데이터 확보</a:t>
            </a:r>
            <a:endParaRPr lang="en-US" altLang="ko-KR" sz="1200" b="0" dirty="0" smtClean="0"/>
          </a:p>
          <a:p>
            <a:pPr marL="180975" lvl="1" indent="-95250">
              <a:spcBef>
                <a:spcPts val="0"/>
              </a:spcBef>
              <a:spcAft>
                <a:spcPts val="200"/>
              </a:spcAft>
              <a:buFont typeface="맑은 고딕" panose="020B0503020000020004" pitchFamily="50" charset="-127"/>
              <a:buChar char="-"/>
              <a:tabLst>
                <a:tab pos="0" algn="l"/>
              </a:tabLst>
            </a:pPr>
            <a:r>
              <a:rPr lang="ko-KR" altLang="en-US" sz="1200" b="0" dirty="0" smtClean="0"/>
              <a:t>포인트 결제 정보 실시간 수집 포함 </a:t>
            </a:r>
            <a:endParaRPr lang="en-US" altLang="ko-KR" sz="1200" b="0" dirty="0"/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ko-KR" altLang="en-US" dirty="0" smtClean="0"/>
              <a:t>구매내역 테이블 </a:t>
            </a:r>
            <a:r>
              <a:rPr lang="en-US" altLang="ko-KR" dirty="0" smtClean="0"/>
              <a:t>Batch </a:t>
            </a:r>
            <a:r>
              <a:rPr lang="ko-KR" altLang="en-US" dirty="0" smtClean="0"/>
              <a:t>개선</a:t>
            </a:r>
            <a:r>
              <a:rPr lang="en-US" altLang="ko-KR" dirty="0" smtClean="0"/>
              <a:t>(</a:t>
            </a:r>
            <a:r>
              <a:rPr lang="ko-KR" altLang="en-US" dirty="0" smtClean="0"/>
              <a:t>단기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180975" lvl="1" indent="-95250">
              <a:spcBef>
                <a:spcPts val="0"/>
              </a:spcBef>
              <a:spcAft>
                <a:spcPts val="200"/>
              </a:spcAft>
              <a:buFont typeface="맑은 고딕" panose="020B0503020000020004" pitchFamily="50" charset="-127"/>
              <a:buChar char="-"/>
              <a:tabLst>
                <a:tab pos="0" algn="l"/>
              </a:tabLst>
            </a:pPr>
            <a:r>
              <a:rPr lang="ko-KR" altLang="en-US" sz="1200" b="0" dirty="0" smtClean="0"/>
              <a:t>포인트로 구매한 실적 포함 이관</a:t>
            </a:r>
            <a:endParaRPr lang="en-US" altLang="ko-KR" dirty="0"/>
          </a:p>
        </p:txBody>
      </p:sp>
      <p:cxnSp>
        <p:nvCxnSpPr>
          <p:cNvPr id="82" name="Straight Connector 81"/>
          <p:cNvCxnSpPr/>
          <p:nvPr/>
        </p:nvCxnSpPr>
        <p:spPr>
          <a:xfrm>
            <a:off x="344488" y="1772816"/>
            <a:ext cx="9289033" cy="0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82"/>
          <p:cNvSpPr/>
          <p:nvPr/>
        </p:nvSpPr>
        <p:spPr>
          <a:xfrm>
            <a:off x="2831807" y="1456541"/>
            <a:ext cx="4314395" cy="270504"/>
          </a:xfrm>
          <a:prstGeom prst="roundRect">
            <a:avLst>
              <a:gd name="adj" fmla="val 35460"/>
            </a:avLst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400" b="1" dirty="0" smtClean="0">
                <a:solidFill>
                  <a:srgbClr val="000000"/>
                </a:solidFill>
              </a:rPr>
              <a:t>뷰티포인트 고객 정보 제공 현황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65" y="2096852"/>
            <a:ext cx="4771901" cy="11202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7" name="Rectangle 36"/>
          <p:cNvSpPr/>
          <p:nvPr/>
        </p:nvSpPr>
        <p:spPr bwMode="gray">
          <a:xfrm>
            <a:off x="344489" y="1822036"/>
            <a:ext cx="4780778" cy="274818"/>
          </a:xfrm>
          <a:prstGeom prst="rect">
            <a:avLst/>
          </a:prstGeom>
          <a:solidFill>
            <a:srgbClr val="002060"/>
          </a:solidFill>
          <a:ln w="952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b="1" dirty="0" smtClean="0">
                <a:solidFill>
                  <a:schemeClr val="tx2"/>
                </a:solidFill>
              </a:rPr>
              <a:t>뷰티포인트 통합멤버쉽 사이트 고객 조회 화면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  <p:sp>
        <p:nvSpPr>
          <p:cNvPr id="73" name="TextBox 72"/>
          <p:cNvSpPr txBox="1"/>
          <p:nvPr/>
        </p:nvSpPr>
        <p:spPr bwMode="gray">
          <a:xfrm>
            <a:off x="538582" y="3447380"/>
            <a:ext cx="1332148" cy="4312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vert="horz" wrap="square" lIns="72000" tIns="36000" rIns="72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ko-KR" altLang="en-US" sz="1200" b="1" dirty="0" smtClean="0">
                <a:latin typeface="+mn-ea"/>
                <a:cs typeface="Arial" charset="0"/>
              </a:rPr>
              <a:t>포인트 정보</a:t>
            </a:r>
          </a:p>
        </p:txBody>
      </p:sp>
      <p:sp>
        <p:nvSpPr>
          <p:cNvPr id="90" name="TextBox 89"/>
          <p:cNvSpPr txBox="1"/>
          <p:nvPr/>
        </p:nvSpPr>
        <p:spPr bwMode="gray">
          <a:xfrm>
            <a:off x="2099846" y="3447380"/>
            <a:ext cx="1211044" cy="4312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vert="horz" wrap="square" lIns="72000" tIns="36000" rIns="72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ko-KR" altLang="en-US" sz="1200" b="1" dirty="0" smtClean="0">
                <a:latin typeface="+mn-ea"/>
                <a:cs typeface="Arial" charset="0"/>
              </a:rPr>
              <a:t>구매 제품</a:t>
            </a:r>
          </a:p>
        </p:txBody>
      </p:sp>
      <p:sp>
        <p:nvSpPr>
          <p:cNvPr id="93" name="TextBox 92"/>
          <p:cNvSpPr txBox="1"/>
          <p:nvPr/>
        </p:nvSpPr>
        <p:spPr bwMode="gray">
          <a:xfrm>
            <a:off x="3463290" y="3447380"/>
            <a:ext cx="1211044" cy="4312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vert="horz" wrap="square" lIns="72000" tIns="36000" rIns="72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ko-KR" altLang="en-US" sz="1200" b="1" dirty="0" smtClean="0">
                <a:latin typeface="+mn-ea"/>
                <a:cs typeface="Arial" charset="0"/>
              </a:rPr>
              <a:t>결제 정보</a:t>
            </a:r>
          </a:p>
        </p:txBody>
      </p:sp>
      <p:sp>
        <p:nvSpPr>
          <p:cNvPr id="94" name="Can 93"/>
          <p:cNvSpPr/>
          <p:nvPr/>
        </p:nvSpPr>
        <p:spPr>
          <a:xfrm>
            <a:off x="666864" y="4559061"/>
            <a:ext cx="1075583" cy="504056"/>
          </a:xfrm>
          <a:prstGeom prst="can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dirty="0" smtClean="0">
                <a:solidFill>
                  <a:srgbClr val="000000"/>
                </a:solidFill>
                <a:latin typeface="+mn-ea"/>
              </a:rPr>
              <a:t>통합</a:t>
            </a:r>
            <a:r>
              <a:rPr lang="en-US" altLang="ko-KR" sz="1200" dirty="0" smtClean="0">
                <a:solidFill>
                  <a:srgbClr val="000000"/>
                </a:solidFill>
                <a:latin typeface="+mn-ea"/>
              </a:rPr>
              <a:t>DB</a:t>
            </a:r>
            <a:endParaRPr lang="ko-KR" altLang="en-US" sz="1200" dirty="0" smtClea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5" name="Can 94"/>
          <p:cNvSpPr/>
          <p:nvPr/>
        </p:nvSpPr>
        <p:spPr>
          <a:xfrm>
            <a:off x="2150197" y="5341531"/>
            <a:ext cx="1112656" cy="504056"/>
          </a:xfrm>
          <a:prstGeom prst="can">
            <a:avLst/>
          </a:prstGeom>
          <a:solidFill>
            <a:schemeClr val="accent6">
              <a:lumMod val="50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dirty="0" smtClean="0">
                <a:solidFill>
                  <a:schemeClr val="tx2"/>
                </a:solidFill>
                <a:latin typeface="+mn-ea"/>
              </a:rPr>
              <a:t>분석</a:t>
            </a:r>
            <a:r>
              <a:rPr lang="en-US" altLang="ko-KR" sz="1200" dirty="0" smtClean="0">
                <a:solidFill>
                  <a:schemeClr val="tx2"/>
                </a:solidFill>
                <a:latin typeface="+mn-ea"/>
              </a:rPr>
              <a:t>DB</a:t>
            </a:r>
          </a:p>
          <a:p>
            <a:pPr algn="ctr"/>
            <a:r>
              <a:rPr lang="en-US" altLang="ko-KR" sz="1200" dirty="0" smtClean="0">
                <a:solidFill>
                  <a:schemeClr val="tx2"/>
                </a:solidFill>
                <a:latin typeface="+mn-ea"/>
              </a:rPr>
              <a:t>(</a:t>
            </a:r>
            <a:r>
              <a:rPr lang="en-US" altLang="ko-KR" sz="1200" dirty="0" err="1" smtClean="0">
                <a:solidFill>
                  <a:schemeClr val="tx2"/>
                </a:solidFill>
                <a:latin typeface="+mn-ea"/>
              </a:rPr>
              <a:t>Netezza</a:t>
            </a:r>
            <a:r>
              <a:rPr lang="en-US" altLang="ko-KR" sz="1200" dirty="0" smtClean="0">
                <a:solidFill>
                  <a:schemeClr val="tx2"/>
                </a:solidFill>
                <a:latin typeface="+mn-ea"/>
              </a:rPr>
              <a:t>) </a:t>
            </a:r>
            <a:endParaRPr lang="ko-KR" altLang="en-US" sz="1200" dirty="0" smtClean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6" name="Can 95"/>
          <p:cNvSpPr/>
          <p:nvPr/>
        </p:nvSpPr>
        <p:spPr>
          <a:xfrm>
            <a:off x="2147306" y="4557828"/>
            <a:ext cx="1116124" cy="505289"/>
          </a:xfrm>
          <a:prstGeom prst="can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dirty="0" smtClean="0">
                <a:solidFill>
                  <a:srgbClr val="000000"/>
                </a:solidFill>
                <a:latin typeface="+mn-ea"/>
              </a:rPr>
              <a:t>뷰티포인트</a:t>
            </a:r>
            <a:endParaRPr lang="en-US" altLang="ko-KR" sz="1200" dirty="0" smtClean="0"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en-US" altLang="ko-KR" sz="1200" dirty="0" smtClean="0">
                <a:solidFill>
                  <a:srgbClr val="000000"/>
                </a:solidFill>
                <a:latin typeface="+mn-ea"/>
              </a:rPr>
              <a:t>DB</a:t>
            </a:r>
            <a:endParaRPr lang="ko-KR" altLang="en-US" sz="1200" dirty="0" smtClea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7" name="Can 96"/>
          <p:cNvSpPr/>
          <p:nvPr/>
        </p:nvSpPr>
        <p:spPr>
          <a:xfrm>
            <a:off x="3531020" y="4559061"/>
            <a:ext cx="1075583" cy="504056"/>
          </a:xfrm>
          <a:prstGeom prst="can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dirty="0" smtClean="0">
                <a:solidFill>
                  <a:srgbClr val="000000"/>
                </a:solidFill>
                <a:latin typeface="+mn-ea"/>
              </a:rPr>
              <a:t>통합</a:t>
            </a:r>
            <a:r>
              <a:rPr lang="en-US" altLang="ko-KR" sz="1200" dirty="0" smtClean="0">
                <a:solidFill>
                  <a:srgbClr val="000000"/>
                </a:solidFill>
                <a:latin typeface="+mn-ea"/>
              </a:rPr>
              <a:t>DB</a:t>
            </a:r>
            <a:endParaRPr lang="ko-KR" altLang="en-US" sz="1200" dirty="0" smtClean="0"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98" name="Straight Arrow Connector 97"/>
          <p:cNvCxnSpPr>
            <a:stCxn id="73" idx="2"/>
            <a:endCxn id="94" idx="1"/>
          </p:cNvCxnSpPr>
          <p:nvPr/>
        </p:nvCxnSpPr>
        <p:spPr>
          <a:xfrm>
            <a:off x="1204656" y="3878672"/>
            <a:ext cx="0" cy="680389"/>
          </a:xfrm>
          <a:prstGeom prst="straightConnector1">
            <a:avLst/>
          </a:prstGeom>
          <a:ln w="2857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93" idx="2"/>
            <a:endCxn id="97" idx="1"/>
          </p:cNvCxnSpPr>
          <p:nvPr/>
        </p:nvCxnSpPr>
        <p:spPr>
          <a:xfrm>
            <a:off x="4068812" y="3878672"/>
            <a:ext cx="0" cy="680389"/>
          </a:xfrm>
          <a:prstGeom prst="straightConnector1">
            <a:avLst/>
          </a:prstGeom>
          <a:ln w="2857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0" idx="2"/>
            <a:endCxn id="96" idx="1"/>
          </p:cNvCxnSpPr>
          <p:nvPr/>
        </p:nvCxnSpPr>
        <p:spPr>
          <a:xfrm>
            <a:off x="2705368" y="3878672"/>
            <a:ext cx="0" cy="679156"/>
          </a:xfrm>
          <a:prstGeom prst="straightConnector1">
            <a:avLst/>
          </a:prstGeom>
          <a:ln w="2857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308484" y="5795645"/>
            <a:ext cx="461617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prstClr val="black"/>
                </a:solidFill>
                <a:latin typeface="+mn-ea"/>
                <a:cs typeface="Arial" charset="0"/>
              </a:rPr>
              <a:t> </a:t>
            </a:r>
            <a:r>
              <a:rPr lang="en-US" altLang="ko-KR" sz="1200" b="1" dirty="0">
                <a:solidFill>
                  <a:prstClr val="black"/>
                </a:solidFill>
                <a:latin typeface="+mn-ea"/>
                <a:cs typeface="Arial" charset="0"/>
              </a:rPr>
              <a:t>※ 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Batch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초기 요건 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: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뷰티포인트몰로 이관시 포인트로 구매한 내역은 제외하고 이관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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사유 확인 불가</a:t>
            </a:r>
            <a:endParaRPr lang="ko-KR" altLang="en-US" sz="1200" dirty="0"/>
          </a:p>
        </p:txBody>
      </p:sp>
      <p:sp>
        <p:nvSpPr>
          <p:cNvPr id="102" name="Flowchart: Connector 101"/>
          <p:cNvSpPr/>
          <p:nvPr/>
        </p:nvSpPr>
        <p:spPr>
          <a:xfrm>
            <a:off x="737356" y="4199021"/>
            <a:ext cx="931389" cy="220131"/>
          </a:xfrm>
          <a:prstGeom prst="flowChartConnector">
            <a:avLst/>
          </a:prstGeom>
          <a:solidFill>
            <a:srgbClr val="CED8EC"/>
          </a:solidFill>
          <a:ln w="9525">
            <a:solidFill>
              <a:srgbClr val="95B0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smtClean="0">
                <a:solidFill>
                  <a:srgbClr val="000000"/>
                </a:solidFill>
              </a:rPr>
              <a:t>실시간</a:t>
            </a:r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103" name="Flowchart: Connector 102"/>
          <p:cNvSpPr/>
          <p:nvPr/>
        </p:nvSpPr>
        <p:spPr>
          <a:xfrm>
            <a:off x="3617676" y="4199021"/>
            <a:ext cx="931389" cy="220131"/>
          </a:xfrm>
          <a:prstGeom prst="flowChartConnector">
            <a:avLst/>
          </a:prstGeom>
          <a:solidFill>
            <a:srgbClr val="CED8EC"/>
          </a:solidFill>
          <a:ln w="9525">
            <a:solidFill>
              <a:srgbClr val="95B0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smtClean="0">
                <a:solidFill>
                  <a:srgbClr val="000000"/>
                </a:solidFill>
              </a:rPr>
              <a:t>실시간</a:t>
            </a:r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344489" y="3356992"/>
            <a:ext cx="4580172" cy="61638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276734" y="3252022"/>
            <a:ext cx="261847" cy="265333"/>
          </a:xfrm>
          <a:prstGeom prst="ellipse">
            <a:avLst/>
          </a:prstGeom>
          <a:solidFill>
            <a:srgbClr val="002060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dirty="0" smtClean="0">
                <a:solidFill>
                  <a:schemeClr val="tx2"/>
                </a:solidFill>
              </a:rPr>
              <a:t>1</a:t>
            </a:r>
            <a:endParaRPr lang="ko-KR" altLang="en-US" sz="1200" dirty="0" smtClean="0">
              <a:solidFill>
                <a:schemeClr val="tx2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2249524" y="4189403"/>
            <a:ext cx="931389" cy="220131"/>
          </a:xfrm>
          <a:prstGeom prst="flowChartConnector">
            <a:avLst/>
          </a:prstGeom>
          <a:solidFill>
            <a:schemeClr val="accent2"/>
          </a:solidFill>
          <a:ln w="9525">
            <a:solidFill>
              <a:srgbClr val="95B0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dirty="0" smtClean="0">
                <a:solidFill>
                  <a:srgbClr val="000000"/>
                </a:solidFill>
              </a:rPr>
              <a:t>전일자</a:t>
            </a:r>
          </a:p>
        </p:txBody>
      </p:sp>
      <p:sp>
        <p:nvSpPr>
          <p:cNvPr id="107" name="Rounded Rectangle 106"/>
          <p:cNvSpPr/>
          <p:nvPr/>
        </p:nvSpPr>
        <p:spPr>
          <a:xfrm>
            <a:off x="470786" y="5421366"/>
            <a:ext cx="1480887" cy="345859"/>
          </a:xfrm>
          <a:prstGeom prst="roundRect">
            <a:avLst/>
          </a:prstGeom>
          <a:solidFill>
            <a:schemeClr val="tx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통합고객판매실적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344489" y="4098762"/>
            <a:ext cx="4591012" cy="35679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262661" y="4108130"/>
            <a:ext cx="261847" cy="265333"/>
          </a:xfrm>
          <a:prstGeom prst="ellipse">
            <a:avLst/>
          </a:prstGeom>
          <a:solidFill>
            <a:srgbClr val="002060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dirty="0">
                <a:solidFill>
                  <a:schemeClr val="tx2"/>
                </a:solidFill>
              </a:rPr>
              <a:t>2</a:t>
            </a:r>
            <a:endParaRPr lang="ko-KR" altLang="en-US" sz="1200" dirty="0">
              <a:solidFill>
                <a:schemeClr val="tx2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344489" y="5165388"/>
            <a:ext cx="4591012" cy="125194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111" name="Oval 110"/>
          <p:cNvSpPr/>
          <p:nvPr/>
        </p:nvSpPr>
        <p:spPr>
          <a:xfrm>
            <a:off x="272480" y="5071246"/>
            <a:ext cx="261847" cy="265333"/>
          </a:xfrm>
          <a:prstGeom prst="ellipse">
            <a:avLst/>
          </a:prstGeom>
          <a:solidFill>
            <a:srgbClr val="002060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dirty="0" smtClean="0">
                <a:solidFill>
                  <a:schemeClr val="tx2"/>
                </a:solidFill>
              </a:rPr>
              <a:t>3</a:t>
            </a:r>
            <a:endParaRPr lang="ko-KR" altLang="en-US" sz="1200" dirty="0">
              <a:solidFill>
                <a:schemeClr val="tx2"/>
              </a:solidFill>
            </a:endParaRPr>
          </a:p>
        </p:txBody>
      </p:sp>
      <p:cxnSp>
        <p:nvCxnSpPr>
          <p:cNvPr id="112" name="Straight Arrow Connector 111"/>
          <p:cNvCxnSpPr>
            <a:stCxn id="95" idx="2"/>
            <a:endCxn id="107" idx="3"/>
          </p:cNvCxnSpPr>
          <p:nvPr/>
        </p:nvCxnSpPr>
        <p:spPr>
          <a:xfrm flipH="1">
            <a:off x="1951673" y="5593559"/>
            <a:ext cx="198524" cy="73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112"/>
          <p:cNvCxnSpPr>
            <a:stCxn id="107" idx="0"/>
            <a:endCxn id="96" idx="3"/>
          </p:cNvCxnSpPr>
          <p:nvPr/>
        </p:nvCxnSpPr>
        <p:spPr>
          <a:xfrm rot="5400000" flipH="1" flipV="1">
            <a:off x="1779175" y="4495173"/>
            <a:ext cx="358249" cy="1494138"/>
          </a:xfrm>
          <a:prstGeom prst="bentConnector3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Oval 113"/>
          <p:cNvSpPr/>
          <p:nvPr/>
        </p:nvSpPr>
        <p:spPr>
          <a:xfrm>
            <a:off x="4569813" y="3503641"/>
            <a:ext cx="261847" cy="265333"/>
          </a:xfrm>
          <a:prstGeom prst="ellipse">
            <a:avLst/>
          </a:prstGeom>
          <a:solidFill>
            <a:srgbClr val="002060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dirty="0" smtClean="0">
                <a:solidFill>
                  <a:schemeClr val="tx2"/>
                </a:solidFill>
              </a:rPr>
              <a:t>4</a:t>
            </a:r>
            <a:endParaRPr lang="ko-KR" altLang="en-US" sz="1200" dirty="0">
              <a:solidFill>
                <a:schemeClr val="tx2"/>
              </a:solidFill>
            </a:endParaRPr>
          </a:p>
        </p:txBody>
      </p:sp>
      <p:cxnSp>
        <p:nvCxnSpPr>
          <p:cNvPr id="115" name="Straight Arrow Connector 114"/>
          <p:cNvCxnSpPr>
            <a:endCxn id="73" idx="0"/>
          </p:cNvCxnSpPr>
          <p:nvPr/>
        </p:nvCxnSpPr>
        <p:spPr>
          <a:xfrm flipH="1">
            <a:off x="1204656" y="3176972"/>
            <a:ext cx="752" cy="270408"/>
          </a:xfrm>
          <a:prstGeom prst="straightConnector1">
            <a:avLst/>
          </a:prstGeom>
          <a:ln w="2857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endCxn id="90" idx="0"/>
          </p:cNvCxnSpPr>
          <p:nvPr/>
        </p:nvCxnSpPr>
        <p:spPr>
          <a:xfrm flipH="1">
            <a:off x="2705368" y="3194244"/>
            <a:ext cx="2" cy="253136"/>
          </a:xfrm>
          <a:prstGeom prst="straightConnector1">
            <a:avLst/>
          </a:prstGeom>
          <a:ln w="2857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endCxn id="93" idx="0"/>
          </p:cNvCxnSpPr>
          <p:nvPr/>
        </p:nvCxnSpPr>
        <p:spPr>
          <a:xfrm>
            <a:off x="4068812" y="3194244"/>
            <a:ext cx="0" cy="253136"/>
          </a:xfrm>
          <a:prstGeom prst="straightConnector1">
            <a:avLst/>
          </a:prstGeom>
          <a:ln w="2857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ight Arrow 117"/>
          <p:cNvSpPr/>
          <p:nvPr/>
        </p:nvSpPr>
        <p:spPr bwMode="gray">
          <a:xfrm>
            <a:off x="5270210" y="1931333"/>
            <a:ext cx="347012" cy="4423983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bg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SzTx/>
              <a:buFontTx/>
              <a:buNone/>
            </a:pPr>
            <a:endParaRPr lang="ko-KR" altLang="en-US" sz="1200" kern="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841110" y="5184329"/>
            <a:ext cx="628041" cy="160273"/>
          </a:xfrm>
          <a:prstGeom prst="roundRect">
            <a:avLst/>
          </a:prstGeom>
          <a:solidFill>
            <a:srgbClr val="0070C0"/>
          </a:soli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dirty="0" smtClean="0">
                <a:solidFill>
                  <a:schemeClr val="tx2"/>
                </a:solidFill>
                <a:latin typeface="+mn-ea"/>
              </a:rPr>
              <a:t>Batch</a:t>
            </a:r>
            <a:endParaRPr lang="ko-KR" altLang="en-US" sz="1200" dirty="0" smtClean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43" name="Action Button: Return 42">
            <a:hlinkClick r:id="rId3" action="ppaction://hlinksldjump" highlightClick="1"/>
          </p:cNvPr>
          <p:cNvSpPr/>
          <p:nvPr/>
        </p:nvSpPr>
        <p:spPr>
          <a:xfrm>
            <a:off x="9287995" y="185460"/>
            <a:ext cx="417533" cy="399224"/>
          </a:xfrm>
          <a:prstGeom prst="actionButtonReturn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53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데이터 관련 주요 이슈 및 개선 방향 </a:t>
            </a:r>
            <a:r>
              <a:rPr lang="en-US" altLang="ko-KR" dirty="0" smtClean="0"/>
              <a:t>– (1) </a:t>
            </a:r>
            <a:r>
              <a:rPr lang="ko-KR" altLang="en-US" dirty="0" smtClean="0"/>
              <a:t>고객 관점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고객의 일관된 온</a:t>
            </a:r>
            <a:r>
              <a:rPr lang="en-US" altLang="ko-KR" dirty="0" smtClean="0"/>
              <a:t>-</a:t>
            </a:r>
            <a:r>
              <a:rPr lang="ko-KR" altLang="en-US" dirty="0" smtClean="0"/>
              <a:t>오프라인 행동 파악을 위한 통합고객</a:t>
            </a:r>
            <a:r>
              <a:rPr lang="en-US" altLang="ko-KR" dirty="0"/>
              <a:t>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의 개선이</a:t>
            </a:r>
            <a:r>
              <a:rPr lang="en-US" altLang="ko-KR" dirty="0"/>
              <a:t> </a:t>
            </a:r>
            <a:r>
              <a:rPr lang="ko-KR" altLang="en-US" dirty="0" smtClean="0"/>
              <a:t>필요하며</a:t>
            </a:r>
            <a:r>
              <a:rPr lang="en-US" altLang="ko-KR" dirty="0"/>
              <a:t> </a:t>
            </a:r>
            <a:r>
              <a:rPr lang="ko-KR" altLang="en-US" dirty="0" smtClean="0"/>
              <a:t>단기운영과제로 이를 해결하되</a:t>
            </a:r>
            <a:r>
              <a:rPr lang="en-US" altLang="ko-KR" dirty="0" smtClean="0"/>
              <a:t>, SLT </a:t>
            </a:r>
            <a:r>
              <a:rPr lang="ko-KR" altLang="en-US" dirty="0" smtClean="0"/>
              <a:t>프로젝트에서 통합고객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의 개선을 추진할 예정임</a:t>
            </a:r>
            <a:endParaRPr lang="ko-KR" altLang="en-US" dirty="0"/>
          </a:p>
        </p:txBody>
      </p:sp>
      <p:sp>
        <p:nvSpPr>
          <p:cNvPr id="7" name="Snip Single Corner Rectangle 6"/>
          <p:cNvSpPr/>
          <p:nvPr/>
        </p:nvSpPr>
        <p:spPr>
          <a:xfrm>
            <a:off x="200472" y="1520788"/>
            <a:ext cx="1908212" cy="357065"/>
          </a:xfrm>
          <a:prstGeom prst="snip1Rect">
            <a:avLst>
              <a:gd name="adj" fmla="val 47539"/>
            </a:avLst>
          </a:prstGeom>
          <a:solidFill>
            <a:schemeClr val="accent2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72000" rtlCol="0" anchor="t" anchorCtr="0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1.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통합고객 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DB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8" name="Snip Single Corner Rectangle 7"/>
          <p:cNvSpPr/>
          <p:nvPr/>
        </p:nvSpPr>
        <p:spPr>
          <a:xfrm>
            <a:off x="2159762" y="1520788"/>
            <a:ext cx="1908212" cy="357065"/>
          </a:xfrm>
          <a:prstGeom prst="snip1Rect">
            <a:avLst>
              <a:gd name="adj" fmla="val 47539"/>
            </a:avLst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72000" rtlCol="0" anchor="t" anchorCtr="0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2.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온라인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9" name="Snip Single Corner Rectangle 8"/>
          <p:cNvSpPr/>
          <p:nvPr/>
        </p:nvSpPr>
        <p:spPr>
          <a:xfrm>
            <a:off x="4119051" y="1520788"/>
            <a:ext cx="1908212" cy="357065"/>
          </a:xfrm>
          <a:prstGeom prst="snip1Rect">
            <a:avLst>
              <a:gd name="adj" fmla="val 47539"/>
            </a:avLst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72000" rtlCol="0" anchor="t" anchorCtr="0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3.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거버넌스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hlinkClick r:id="rId2" action="ppaction://hlinksldjump"/>
          </p:cNvPr>
          <p:cNvSpPr/>
          <p:nvPr/>
        </p:nvSpPr>
        <p:spPr>
          <a:xfrm>
            <a:off x="211358" y="2024844"/>
            <a:ext cx="1568334" cy="684000"/>
          </a:xfrm>
          <a:prstGeom prst="rect">
            <a:avLst/>
          </a:prstGeom>
          <a:solidFill>
            <a:srgbClr val="002060"/>
          </a:solidFill>
          <a:ln w="9525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36000" tIns="36000" rIns="36000" bIns="36000" rtlCol="0" anchor="ctr" anchorCtr="0"/>
          <a:lstStyle/>
          <a:p>
            <a:pPr algn="ctr"/>
            <a:r>
              <a:rPr lang="ko-KR" altLang="en-US" sz="14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  <a:endParaRPr lang="en-US" altLang="ko-KR" sz="14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표준체계 미흡</a:t>
            </a:r>
            <a:endParaRPr lang="en-US" altLang="ko-KR" sz="14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Rectangle 11">
            <a:hlinkClick r:id="rId3" action="ppaction://hlinksldjump"/>
          </p:cNvPr>
          <p:cNvSpPr/>
          <p:nvPr/>
        </p:nvSpPr>
        <p:spPr>
          <a:xfrm>
            <a:off x="211358" y="2759013"/>
            <a:ext cx="1568334" cy="684000"/>
          </a:xfrm>
          <a:prstGeom prst="rect">
            <a:avLst/>
          </a:prstGeom>
          <a:solidFill>
            <a:srgbClr val="002060"/>
          </a:solidFill>
          <a:ln w="9525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36000" tIns="36000" rIns="36000" bIns="36000" rtlCol="0" anchor="ctr" anchorCtr="0"/>
          <a:lstStyle/>
          <a:p>
            <a:pPr algn="ctr"/>
            <a:r>
              <a:rPr lang="ko-KR" altLang="en-US" sz="1400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통합고객번호</a:t>
            </a:r>
            <a:endParaRPr lang="en-US" altLang="ko-KR" sz="1400" b="1" dirty="0" smtClean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중복</a:t>
            </a:r>
            <a:endParaRPr lang="ko-KR" altLang="en-US" sz="14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681192" y="4184863"/>
            <a:ext cx="2880320" cy="84895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80975" indent="-180975">
              <a:buFont typeface="Wingdings" panose="05000000000000000000" pitchFamily="2" charset="2"/>
              <a:buChar char="§"/>
            </a:pPr>
            <a:r>
              <a:rPr lang="en-US" altLang="ko-KR" sz="1400" b="1" dirty="0">
                <a:solidFill>
                  <a:srgbClr val="000000"/>
                </a:solidFill>
              </a:rPr>
              <a:t>SLT </a:t>
            </a:r>
            <a:r>
              <a:rPr lang="ko-KR" altLang="en-US" sz="1400" b="1" dirty="0" smtClean="0">
                <a:solidFill>
                  <a:srgbClr val="000000"/>
                </a:solidFill>
              </a:rPr>
              <a:t>프로젝트에서의 통합</a:t>
            </a:r>
            <a:endParaRPr lang="en-US" altLang="ko-KR" sz="1400" b="1" dirty="0" smtClean="0">
              <a:solidFill>
                <a:srgbClr val="000000"/>
              </a:solidFill>
            </a:endParaRPr>
          </a:p>
          <a:p>
            <a:r>
              <a:rPr lang="en-US" altLang="ko-KR" sz="1400" b="1" dirty="0">
                <a:solidFill>
                  <a:srgbClr val="000000"/>
                </a:solidFill>
              </a:rPr>
              <a:t> </a:t>
            </a:r>
            <a:r>
              <a:rPr lang="en-US" altLang="ko-KR" sz="1400" b="1" dirty="0" smtClean="0">
                <a:solidFill>
                  <a:srgbClr val="000000"/>
                </a:solidFill>
              </a:rPr>
              <a:t>  </a:t>
            </a:r>
            <a:r>
              <a:rPr lang="ko-KR" altLang="en-US" sz="1400" b="1" dirty="0" smtClean="0">
                <a:solidFill>
                  <a:srgbClr val="000000"/>
                </a:solidFill>
              </a:rPr>
              <a:t>고객 </a:t>
            </a:r>
            <a:r>
              <a:rPr lang="en-US" altLang="ko-KR" sz="1400" b="1" dirty="0">
                <a:solidFill>
                  <a:srgbClr val="000000"/>
                </a:solidFill>
              </a:rPr>
              <a:t>DB</a:t>
            </a:r>
            <a:r>
              <a:rPr lang="ko-KR" altLang="en-US" sz="1400" b="1" dirty="0">
                <a:solidFill>
                  <a:srgbClr val="000000"/>
                </a:solidFill>
              </a:rPr>
              <a:t> </a:t>
            </a:r>
            <a:r>
              <a:rPr lang="en-US" altLang="ko-KR" sz="1400" b="1" dirty="0">
                <a:solidFill>
                  <a:srgbClr val="000000"/>
                </a:solidFill>
              </a:rPr>
              <a:t>To-Be </a:t>
            </a:r>
            <a:r>
              <a:rPr lang="ko-KR" altLang="en-US" sz="1400" b="1" dirty="0">
                <a:solidFill>
                  <a:srgbClr val="000000"/>
                </a:solidFill>
              </a:rPr>
              <a:t>방향성 </a:t>
            </a:r>
            <a:r>
              <a:rPr lang="ko-KR" altLang="en-US" sz="1400" b="1" dirty="0" smtClean="0">
                <a:solidFill>
                  <a:srgbClr val="000000"/>
                </a:solidFill>
              </a:rPr>
              <a:t>확인 </a:t>
            </a:r>
            <a:r>
              <a:rPr lang="en-US" altLang="ko-KR" sz="1400" b="1" dirty="0" smtClean="0">
                <a:solidFill>
                  <a:srgbClr val="000000"/>
                </a:solidFill>
              </a:rPr>
              <a:t/>
            </a:r>
            <a:br>
              <a:rPr lang="en-US" altLang="ko-KR" sz="1400" b="1" dirty="0" smtClean="0">
                <a:solidFill>
                  <a:srgbClr val="000000"/>
                </a:solidFill>
              </a:rPr>
            </a:br>
            <a:r>
              <a:rPr lang="en-US" altLang="ko-KR" sz="1400" dirty="0" smtClean="0">
                <a:solidFill>
                  <a:srgbClr val="000000"/>
                </a:solidFill>
              </a:rPr>
              <a:t>   - 18</a:t>
            </a:r>
            <a:r>
              <a:rPr lang="ko-KR" altLang="en-US" sz="1400" dirty="0" smtClean="0">
                <a:solidFill>
                  <a:srgbClr val="000000"/>
                </a:solidFill>
              </a:rPr>
              <a:t>년 하반기 개선</a:t>
            </a:r>
            <a:r>
              <a:rPr lang="en-US" altLang="ko-KR" sz="1400" dirty="0" smtClean="0">
                <a:solidFill>
                  <a:srgbClr val="000000"/>
                </a:solidFill>
              </a:rPr>
              <a:t>&amp;Open</a:t>
            </a:r>
            <a:endParaRPr lang="ko-KR" altLang="en-US" sz="1400"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900962" y="2024844"/>
            <a:ext cx="4143043" cy="684000"/>
          </a:xfrm>
          <a:prstGeom prst="rect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71450" indent="-17145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srgbClr val="000000"/>
                </a:solidFill>
              </a:rPr>
              <a:t>전사 차원의 </a:t>
            </a:r>
            <a:r>
              <a:rPr lang="en-US" altLang="ko-KR" sz="1200" dirty="0" smtClean="0">
                <a:solidFill>
                  <a:srgbClr val="000000"/>
                </a:solidFill>
              </a:rPr>
              <a:t>Data </a:t>
            </a:r>
            <a:r>
              <a:rPr lang="ko-KR" altLang="en-US" sz="1200" dirty="0" smtClean="0">
                <a:solidFill>
                  <a:srgbClr val="000000"/>
                </a:solidFill>
              </a:rPr>
              <a:t>표준 체계 미흡</a:t>
            </a:r>
            <a:r>
              <a:rPr lang="en-US" altLang="ko-KR" sz="1200" dirty="0" smtClean="0">
                <a:solidFill>
                  <a:srgbClr val="000000"/>
                </a:solidFill>
              </a:rPr>
              <a:t/>
            </a:r>
            <a:br>
              <a:rPr lang="en-US" altLang="ko-KR" sz="1200" dirty="0" smtClean="0">
                <a:solidFill>
                  <a:srgbClr val="000000"/>
                </a:solidFill>
              </a:rPr>
            </a:br>
            <a:r>
              <a:rPr lang="en-US" altLang="ko-KR" sz="1200" dirty="0" smtClean="0">
                <a:solidFill>
                  <a:srgbClr val="000000"/>
                </a:solidFill>
              </a:rPr>
              <a:t>-  </a:t>
            </a:r>
            <a:r>
              <a:rPr lang="ko-KR" altLang="en-US" sz="1200" dirty="0" smtClean="0">
                <a:solidFill>
                  <a:srgbClr val="000000"/>
                </a:solidFill>
              </a:rPr>
              <a:t>영문</a:t>
            </a:r>
            <a:r>
              <a:rPr lang="en-US" altLang="ko-KR" sz="1200" dirty="0" smtClean="0">
                <a:solidFill>
                  <a:srgbClr val="000000"/>
                </a:solidFill>
              </a:rPr>
              <a:t>/</a:t>
            </a:r>
            <a:r>
              <a:rPr lang="ko-KR" altLang="en-US" sz="1200" dirty="0" smtClean="0">
                <a:solidFill>
                  <a:srgbClr val="000000"/>
                </a:solidFill>
              </a:rPr>
              <a:t>한글 명칭</a:t>
            </a:r>
            <a:r>
              <a:rPr lang="en-US" altLang="ko-KR" sz="1200" dirty="0" smtClean="0">
                <a:solidFill>
                  <a:srgbClr val="000000"/>
                </a:solidFill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</a:rPr>
              <a:t>등 </a:t>
            </a:r>
            <a:r>
              <a:rPr lang="en-US" altLang="ko-KR" sz="1200" dirty="0" smtClean="0">
                <a:solidFill>
                  <a:srgbClr val="000000"/>
                </a:solidFill>
              </a:rPr>
              <a:t>naming, </a:t>
            </a:r>
            <a:r>
              <a:rPr lang="ko-KR" altLang="en-US" sz="1200" dirty="0" smtClean="0">
                <a:solidFill>
                  <a:srgbClr val="000000"/>
                </a:solidFill>
              </a:rPr>
              <a:t>도메인 표준 등</a:t>
            </a:r>
            <a:endParaRPr lang="en-US" altLang="ko-KR" sz="1200" dirty="0" smtClean="0">
              <a:solidFill>
                <a:srgbClr val="000000"/>
              </a:solidFill>
            </a:endParaRPr>
          </a:p>
          <a:p>
            <a:pPr marL="171450" indent="-17145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srgbClr val="000000"/>
                </a:solidFill>
              </a:rPr>
              <a:t>데이터 의미파악 지연</a:t>
            </a:r>
            <a:r>
              <a:rPr lang="en-US" altLang="ko-KR" sz="1200" dirty="0" smtClean="0">
                <a:solidFill>
                  <a:srgbClr val="000000"/>
                </a:solidFill>
              </a:rPr>
              <a:t>, </a:t>
            </a:r>
            <a:r>
              <a:rPr lang="ko-KR" altLang="en-US" sz="1200" dirty="0" smtClean="0">
                <a:solidFill>
                  <a:srgbClr val="000000"/>
                </a:solidFill>
              </a:rPr>
              <a:t>시스템 유지보수 불편 예상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900962" y="2764756"/>
            <a:ext cx="4143043" cy="684000"/>
          </a:xfrm>
          <a:prstGeom prst="rect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71450" indent="-17145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srgbClr val="000000"/>
                </a:solidFill>
              </a:rPr>
              <a:t>동일한 통합고객번호</a:t>
            </a:r>
            <a:r>
              <a:rPr lang="en-US" altLang="ko-KR" sz="1200" dirty="0" smtClean="0">
                <a:solidFill>
                  <a:srgbClr val="000000"/>
                </a:solidFill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</a:rPr>
              <a:t>가 매월 지속적으로 발생</a:t>
            </a:r>
            <a:endParaRPr lang="en-US" altLang="ko-KR" sz="1200" dirty="0" smtClean="0">
              <a:solidFill>
                <a:srgbClr val="000000"/>
              </a:solidFill>
            </a:endParaRPr>
          </a:p>
          <a:p>
            <a:pPr marL="171450" indent="-17145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srgbClr val="000000"/>
                </a:solidFill>
              </a:rPr>
              <a:t>고객 </a:t>
            </a:r>
            <a:r>
              <a:rPr lang="en-US" altLang="ko-KR" sz="1200" dirty="0" smtClean="0">
                <a:solidFill>
                  <a:srgbClr val="000000"/>
                </a:solidFill>
              </a:rPr>
              <a:t>Claim, </a:t>
            </a:r>
            <a:r>
              <a:rPr lang="en-US" altLang="ko-KR" sz="1200" dirty="0" err="1" smtClean="0">
                <a:solidFill>
                  <a:srgbClr val="000000"/>
                </a:solidFill>
              </a:rPr>
              <a:t>Voc</a:t>
            </a:r>
            <a:r>
              <a:rPr lang="en-US" altLang="ko-KR" sz="1200" dirty="0" smtClean="0">
                <a:solidFill>
                  <a:srgbClr val="000000"/>
                </a:solidFill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</a:rPr>
              <a:t>발생 가능성이 있으며</a:t>
            </a:r>
            <a:r>
              <a:rPr lang="en-US" altLang="ko-KR" sz="1200" dirty="0" smtClean="0">
                <a:solidFill>
                  <a:srgbClr val="000000"/>
                </a:solidFill>
              </a:rPr>
              <a:t>, </a:t>
            </a:r>
            <a:r>
              <a:rPr lang="ko-KR" altLang="en-US" sz="1200" dirty="0" smtClean="0">
                <a:solidFill>
                  <a:srgbClr val="000000"/>
                </a:solidFill>
              </a:rPr>
              <a:t>정보의 중복으로 마케팅 분석이 어려워짐</a:t>
            </a:r>
          </a:p>
        </p:txBody>
      </p:sp>
      <p:sp>
        <p:nvSpPr>
          <p:cNvPr id="19" name="Rectangle 18">
            <a:hlinkClick r:id="rId4" action="ppaction://hlinksldjump"/>
          </p:cNvPr>
          <p:cNvSpPr/>
          <p:nvPr/>
        </p:nvSpPr>
        <p:spPr>
          <a:xfrm>
            <a:off x="211358" y="3504211"/>
            <a:ext cx="1568334" cy="684000"/>
          </a:xfrm>
          <a:prstGeom prst="rect">
            <a:avLst/>
          </a:prstGeom>
          <a:solidFill>
            <a:srgbClr val="002060"/>
          </a:solidFill>
          <a:ln w="9525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36000" tIns="36000" rIns="36000" bIns="36000" rtlCol="0" anchor="ctr" anchorCtr="0"/>
          <a:lstStyle/>
          <a:p>
            <a:pPr algn="ctr"/>
            <a:r>
              <a:rPr lang="ko-KR" altLang="en-US" sz="14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주소 데이터 혼용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900962" y="3504211"/>
            <a:ext cx="4143043" cy="684000"/>
          </a:xfrm>
          <a:prstGeom prst="rect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71450" indent="-17145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srgbClr val="000000"/>
                </a:solidFill>
              </a:rPr>
              <a:t>신</a:t>
            </a:r>
            <a:r>
              <a:rPr lang="en-US" altLang="ko-KR" sz="1200" dirty="0" smtClean="0">
                <a:solidFill>
                  <a:srgbClr val="000000"/>
                </a:solidFill>
              </a:rPr>
              <a:t>/</a:t>
            </a:r>
            <a:r>
              <a:rPr lang="ko-KR" altLang="en-US" sz="1200" dirty="0" smtClean="0">
                <a:solidFill>
                  <a:srgbClr val="000000"/>
                </a:solidFill>
              </a:rPr>
              <a:t>구 주소체계 혼재</a:t>
            </a:r>
            <a:r>
              <a:rPr lang="en-US" altLang="ko-KR" sz="1200" dirty="0" smtClean="0">
                <a:solidFill>
                  <a:srgbClr val="000000"/>
                </a:solidFill>
              </a:rPr>
              <a:t>, </a:t>
            </a:r>
            <a:r>
              <a:rPr lang="ko-KR" altLang="en-US" sz="1200" dirty="0" smtClean="0">
                <a:solidFill>
                  <a:srgbClr val="000000"/>
                </a:solidFill>
              </a:rPr>
              <a:t>일관성 없는 주소 표기 형식</a:t>
            </a:r>
            <a:endParaRPr lang="en-US" altLang="ko-KR" sz="1200" dirty="0">
              <a:solidFill>
                <a:srgbClr val="000000"/>
              </a:solidFill>
            </a:endParaRPr>
          </a:p>
          <a:p>
            <a:pPr marL="171450" indent="-17145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srgbClr val="000000"/>
                </a:solidFill>
              </a:rPr>
              <a:t>필드 내 우편주소</a:t>
            </a:r>
            <a:r>
              <a:rPr lang="en-US" altLang="ko-KR" sz="1200" dirty="0" smtClean="0">
                <a:solidFill>
                  <a:srgbClr val="000000"/>
                </a:solidFill>
              </a:rPr>
              <a:t>, </a:t>
            </a:r>
            <a:r>
              <a:rPr lang="ko-KR" altLang="en-US" sz="1200" dirty="0" smtClean="0">
                <a:solidFill>
                  <a:srgbClr val="000000"/>
                </a:solidFill>
              </a:rPr>
              <a:t>상세주소 병행 표기 등</a:t>
            </a:r>
            <a:endParaRPr lang="en-US" altLang="ko-KR" sz="1200" dirty="0" smtClean="0">
              <a:solidFill>
                <a:srgbClr val="000000"/>
              </a:solidFill>
            </a:endParaRPr>
          </a:p>
          <a:p>
            <a:pPr marL="171450" indent="-17145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srgbClr val="000000"/>
                </a:solidFill>
              </a:rPr>
              <a:t>채널</a:t>
            </a:r>
            <a:r>
              <a:rPr lang="en-US" altLang="ko-KR" sz="1200" dirty="0" smtClean="0">
                <a:solidFill>
                  <a:srgbClr val="000000"/>
                </a:solidFill>
              </a:rPr>
              <a:t>(</a:t>
            </a:r>
            <a:r>
              <a:rPr lang="ko-KR" altLang="en-US" sz="1200" dirty="0" smtClean="0">
                <a:solidFill>
                  <a:srgbClr val="000000"/>
                </a:solidFill>
              </a:rPr>
              <a:t>경로</a:t>
            </a:r>
            <a:r>
              <a:rPr lang="en-US" altLang="ko-KR" sz="1200" dirty="0" smtClean="0">
                <a:solidFill>
                  <a:srgbClr val="000000"/>
                </a:solidFill>
              </a:rPr>
              <a:t>)</a:t>
            </a:r>
            <a:r>
              <a:rPr lang="ko-KR" altLang="en-US" sz="1200" dirty="0" smtClean="0">
                <a:solidFill>
                  <a:srgbClr val="000000"/>
                </a:solidFill>
              </a:rPr>
              <a:t>와 통합고객 주소 </a:t>
            </a:r>
            <a:r>
              <a:rPr lang="en-US" altLang="ko-KR" sz="1200" dirty="0" smtClean="0">
                <a:solidFill>
                  <a:srgbClr val="000000"/>
                </a:solidFill>
              </a:rPr>
              <a:t>Sync</a:t>
            </a:r>
            <a:r>
              <a:rPr lang="ko-KR" altLang="en-US" sz="1200" dirty="0" smtClean="0">
                <a:solidFill>
                  <a:srgbClr val="000000"/>
                </a:solidFill>
              </a:rPr>
              <a:t>가 일부 안됨</a:t>
            </a:r>
          </a:p>
        </p:txBody>
      </p:sp>
      <p:sp>
        <p:nvSpPr>
          <p:cNvPr id="21" name="Rectangle 20">
            <a:hlinkClick r:id="rId5" action="ppaction://hlinksldjump"/>
          </p:cNvPr>
          <p:cNvSpPr/>
          <p:nvPr/>
        </p:nvSpPr>
        <p:spPr>
          <a:xfrm>
            <a:off x="211358" y="4238599"/>
            <a:ext cx="1568334" cy="684000"/>
          </a:xfrm>
          <a:prstGeom prst="rect">
            <a:avLst/>
          </a:prstGeom>
          <a:solidFill>
            <a:srgbClr val="002060"/>
          </a:solidFill>
          <a:ln w="9525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36000" tIns="36000" rIns="36000" bIns="36000" rtlCol="0" anchor="ctr" anchorCtr="0"/>
          <a:lstStyle/>
          <a:p>
            <a:pPr algn="ctr"/>
            <a:r>
              <a:rPr lang="en-US" altLang="ko-KR" sz="14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Legacy </a:t>
            </a:r>
            <a:r>
              <a:rPr lang="en-US" altLang="ko-KR" sz="14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400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ODS</a:t>
            </a:r>
          </a:p>
          <a:p>
            <a:pPr algn="ctr"/>
            <a:r>
              <a:rPr lang="ko-KR" altLang="en-US" sz="1400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이관 </a:t>
            </a:r>
            <a:r>
              <a:rPr lang="ko-KR" altLang="en-US" sz="14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이슈</a:t>
            </a:r>
            <a:endParaRPr lang="en-US" altLang="ko-KR" sz="14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900962" y="4238599"/>
            <a:ext cx="4143043" cy="684000"/>
          </a:xfrm>
          <a:prstGeom prst="rect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71450" indent="-17145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srgbClr val="000000"/>
                </a:solidFill>
              </a:rPr>
              <a:t>배치방식 표준 없이 임의로 데이터 이관 진행</a:t>
            </a:r>
            <a:r>
              <a:rPr lang="en-US" altLang="ko-KR" sz="1200" dirty="0" smtClean="0">
                <a:solidFill>
                  <a:srgbClr val="000000"/>
                </a:solidFill>
              </a:rPr>
              <a:t/>
            </a:r>
            <a:br>
              <a:rPr lang="en-US" altLang="ko-KR" sz="1200" dirty="0" smtClean="0">
                <a:solidFill>
                  <a:srgbClr val="000000"/>
                </a:solidFill>
              </a:rPr>
            </a:br>
            <a:r>
              <a:rPr lang="en-US" altLang="ko-KR" sz="1200" dirty="0" smtClean="0">
                <a:solidFill>
                  <a:srgbClr val="000000"/>
                </a:solidFill>
              </a:rPr>
              <a:t>- </a:t>
            </a:r>
            <a:r>
              <a:rPr lang="ko-KR" altLang="en-US" sz="1200" dirty="0" smtClean="0">
                <a:solidFill>
                  <a:schemeClr val="tx1"/>
                </a:solidFill>
              </a:rPr>
              <a:t>변경일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특정범위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전체 기준 등 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endParaRPr lang="ko-KR" altLang="en-US" sz="1200" dirty="0" smtClean="0">
              <a:solidFill>
                <a:schemeClr val="tx1"/>
              </a:solidFill>
            </a:endParaRPr>
          </a:p>
          <a:p>
            <a:pPr marL="171450" indent="-17145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srgbClr val="000000"/>
                </a:solidFill>
              </a:rPr>
              <a:t>이관 시</a:t>
            </a:r>
            <a:r>
              <a:rPr lang="en-US" altLang="ko-KR" sz="1200" dirty="0" smtClean="0">
                <a:solidFill>
                  <a:srgbClr val="000000"/>
                </a:solidFill>
              </a:rPr>
              <a:t>, </a:t>
            </a:r>
            <a:r>
              <a:rPr lang="ko-KR" altLang="en-US" sz="1200" dirty="0" smtClean="0">
                <a:solidFill>
                  <a:srgbClr val="000000"/>
                </a:solidFill>
              </a:rPr>
              <a:t>누락사례 발생</a:t>
            </a:r>
            <a:r>
              <a:rPr lang="en-US" altLang="ko-KR" sz="1200" dirty="0" smtClean="0">
                <a:solidFill>
                  <a:srgbClr val="000000"/>
                </a:solidFill>
              </a:rPr>
              <a:t>, </a:t>
            </a:r>
            <a:r>
              <a:rPr lang="ko-KR" altLang="en-US" sz="1200" dirty="0" smtClean="0">
                <a:solidFill>
                  <a:srgbClr val="000000"/>
                </a:solidFill>
              </a:rPr>
              <a:t>최신 데이터 분석이 어려움</a:t>
            </a:r>
            <a:endParaRPr lang="en-US" altLang="ko-KR" sz="1200" dirty="0" smtClean="0">
              <a:solidFill>
                <a:srgbClr val="000000"/>
              </a:solidFill>
            </a:endParaRPr>
          </a:p>
        </p:txBody>
      </p:sp>
      <p:sp>
        <p:nvSpPr>
          <p:cNvPr id="23" name="Right Arrow 22"/>
          <p:cNvSpPr/>
          <p:nvPr/>
        </p:nvSpPr>
        <p:spPr bwMode="gray">
          <a:xfrm>
            <a:off x="6224983" y="2692496"/>
            <a:ext cx="240185" cy="3004756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bg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SzTx/>
              <a:buFontTx/>
              <a:buNone/>
            </a:pPr>
            <a:endParaRPr lang="ko-KR" altLang="en-US" sz="1200" kern="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900312" y="2221122"/>
            <a:ext cx="2232248" cy="1475474"/>
          </a:xfrm>
          <a:prstGeom prst="ellipse">
            <a:avLst/>
          </a:prstGeom>
          <a:solidFill>
            <a:srgbClr val="F7FDC3"/>
          </a:solidFill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b="1" dirty="0" smtClean="0">
              <a:solidFill>
                <a:srgbClr val="0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 bwMode="gray">
          <a:xfrm>
            <a:off x="7094455" y="2507128"/>
            <a:ext cx="1843962" cy="1043726"/>
          </a:xfrm>
          <a:prstGeom prst="rect">
            <a:avLst/>
          </a:prstGeom>
          <a:noFill/>
          <a:ln>
            <a:noFill/>
          </a:ln>
        </p:spPr>
        <p:txBody>
          <a:bodyPr vert="horz" wrap="square" lIns="72000" tIns="36000" rIns="72000" bIns="36000" rtlCol="0" anchor="ctr">
            <a:noAutofit/>
          </a:bodyPr>
          <a:lstStyle/>
          <a:p>
            <a:pPr algn="ctr"/>
            <a:r>
              <a:rPr lang="ko-KR" altLang="en-US" sz="1400" b="1" dirty="0" smtClean="0">
                <a:solidFill>
                  <a:srgbClr val="000000"/>
                </a:solidFill>
                <a:latin typeface="+mn-ea"/>
              </a:rPr>
              <a:t>통합고객 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</a:rPr>
              <a:t>DB</a:t>
            </a:r>
            <a:r>
              <a:rPr lang="ko-KR" altLang="en-US" sz="1400" b="1" dirty="0">
                <a:solidFill>
                  <a:srgbClr val="000000"/>
                </a:solidFill>
                <a:latin typeface="+mn-ea"/>
              </a:rPr>
              <a:t>에 대한 </a:t>
            </a:r>
            <a:r>
              <a:rPr lang="ko-KR" altLang="en-US" sz="1400" b="1" dirty="0" smtClean="0">
                <a:solidFill>
                  <a:srgbClr val="000000"/>
                </a:solidFill>
                <a:latin typeface="+mn-ea"/>
              </a:rPr>
              <a:t>종합적인 </a:t>
            </a:r>
            <a:r>
              <a:rPr lang="ko-KR" altLang="en-US" sz="1400" b="1" dirty="0">
                <a:solidFill>
                  <a:srgbClr val="000000"/>
                </a:solidFill>
                <a:latin typeface="+mn-ea"/>
              </a:rPr>
              <a:t>개선방향 </a:t>
            </a:r>
            <a:r>
              <a:rPr lang="ko-KR" altLang="en-US" sz="1400" b="1" dirty="0" smtClean="0">
                <a:solidFill>
                  <a:srgbClr val="000000"/>
                </a:solidFill>
                <a:latin typeface="+mn-ea"/>
              </a:rPr>
              <a:t>수립 </a:t>
            </a:r>
            <a:r>
              <a:rPr lang="ko-KR" altLang="en-US" sz="1400" b="1" dirty="0">
                <a:solidFill>
                  <a:srgbClr val="000000"/>
                </a:solidFill>
                <a:latin typeface="+mn-ea"/>
              </a:rPr>
              <a:t>필요</a:t>
            </a:r>
          </a:p>
        </p:txBody>
      </p:sp>
      <p:sp>
        <p:nvSpPr>
          <p:cNvPr id="26" name="Rectangle 25">
            <a:hlinkClick r:id="rId6" action="ppaction://hlinksldjump"/>
          </p:cNvPr>
          <p:cNvSpPr/>
          <p:nvPr/>
        </p:nvSpPr>
        <p:spPr>
          <a:xfrm>
            <a:off x="211358" y="4983721"/>
            <a:ext cx="1568334" cy="684000"/>
          </a:xfrm>
          <a:prstGeom prst="rect">
            <a:avLst/>
          </a:prstGeom>
          <a:solidFill>
            <a:srgbClr val="002060"/>
          </a:solidFill>
          <a:ln w="9525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36000" tIns="36000" rIns="36000" bIns="36000" rtlCol="0" anchor="ctr" anchorCtr="0"/>
          <a:lstStyle/>
          <a:p>
            <a:pPr algn="ctr"/>
            <a:r>
              <a:rPr lang="ko-KR" altLang="en-US" sz="14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부정확한 고객속성정보</a:t>
            </a:r>
            <a:endParaRPr lang="en-US" altLang="ko-KR" sz="14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900962" y="4983721"/>
            <a:ext cx="4143043" cy="684000"/>
          </a:xfrm>
          <a:prstGeom prst="rect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71450" indent="-17145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srgbClr val="000000"/>
                </a:solidFill>
              </a:rPr>
              <a:t>통합</a:t>
            </a:r>
            <a:r>
              <a:rPr lang="en-US" altLang="ko-KR" sz="1200" dirty="0" smtClean="0">
                <a:solidFill>
                  <a:srgbClr val="000000"/>
                </a:solidFill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</a:rPr>
              <a:t>고객번호와 </a:t>
            </a:r>
            <a:r>
              <a:rPr lang="ko-KR" altLang="en-US" sz="1200" dirty="0" smtClean="0">
                <a:solidFill>
                  <a:srgbClr val="000000"/>
                </a:solidFill>
              </a:rPr>
              <a:t>연결된 정보를 참조 체크없이 삭제됨 </a:t>
            </a:r>
            <a:r>
              <a:rPr lang="en-US" altLang="ko-KR" sz="1200" dirty="0" smtClean="0">
                <a:solidFill>
                  <a:srgbClr val="000000"/>
                </a:solidFill>
              </a:rPr>
              <a:t> </a:t>
            </a:r>
          </a:p>
          <a:p>
            <a:pPr marL="171450" indent="-17145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srgbClr val="000000"/>
                </a:solidFill>
              </a:rPr>
              <a:t>유효한 형태가 아닌 부정확한 데이터가 발생하고 있음</a:t>
            </a:r>
            <a:r>
              <a:rPr lang="en-US" altLang="ko-KR" sz="1200" dirty="0" smtClean="0">
                <a:solidFill>
                  <a:srgbClr val="000000"/>
                </a:solidFill>
              </a:rPr>
              <a:t/>
            </a:r>
            <a:br>
              <a:rPr lang="en-US" altLang="ko-KR" sz="1200" dirty="0" smtClean="0">
                <a:solidFill>
                  <a:srgbClr val="000000"/>
                </a:solidFill>
              </a:rPr>
            </a:br>
            <a:r>
              <a:rPr lang="en-US" altLang="ko-KR" sz="1200" dirty="0" smtClean="0">
                <a:solidFill>
                  <a:srgbClr val="000000"/>
                </a:solidFill>
              </a:rPr>
              <a:t>- </a:t>
            </a:r>
            <a:r>
              <a:rPr lang="ko-KR" altLang="en-US" sz="1200" dirty="0" smtClean="0">
                <a:solidFill>
                  <a:schemeClr val="tx1"/>
                </a:solidFill>
              </a:rPr>
              <a:t>생일</a:t>
            </a:r>
            <a:r>
              <a:rPr lang="en-US" altLang="ko-KR" sz="1200" dirty="0" smtClean="0">
                <a:solidFill>
                  <a:schemeClr val="tx1"/>
                </a:solidFill>
              </a:rPr>
              <a:t>(000000), </a:t>
            </a:r>
            <a:r>
              <a:rPr lang="ko-KR" altLang="en-US" sz="1200" dirty="0" smtClean="0">
                <a:solidFill>
                  <a:schemeClr val="tx1"/>
                </a:solidFill>
              </a:rPr>
              <a:t>성별</a:t>
            </a:r>
            <a:r>
              <a:rPr lang="en-US" altLang="ko-KR" sz="1200" dirty="0" smtClean="0">
                <a:solidFill>
                  <a:schemeClr val="tx1"/>
                </a:solidFill>
              </a:rPr>
              <a:t>(0), </a:t>
            </a:r>
            <a:r>
              <a:rPr lang="ko-KR" altLang="en-US" sz="1200" dirty="0" smtClean="0">
                <a:solidFill>
                  <a:schemeClr val="tx1"/>
                </a:solidFill>
              </a:rPr>
              <a:t>휴대폰번호</a:t>
            </a:r>
            <a:r>
              <a:rPr lang="en-US" altLang="ko-KR" sz="1200" dirty="0" smtClean="0">
                <a:solidFill>
                  <a:schemeClr val="tx1"/>
                </a:solidFill>
              </a:rPr>
              <a:t>(02-000-0000) </a:t>
            </a:r>
            <a:r>
              <a:rPr lang="ko-KR" altLang="en-US" sz="1200" dirty="0">
                <a:solidFill>
                  <a:schemeClr val="tx1"/>
                </a:solidFill>
              </a:rPr>
              <a:t>등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28" name="Rectangle 27">
            <a:hlinkClick r:id="rId7" action="ppaction://hlinksldjump"/>
          </p:cNvPr>
          <p:cNvSpPr/>
          <p:nvPr/>
        </p:nvSpPr>
        <p:spPr>
          <a:xfrm>
            <a:off x="211358" y="5729932"/>
            <a:ext cx="1568334" cy="684000"/>
          </a:xfrm>
          <a:prstGeom prst="rect">
            <a:avLst/>
          </a:prstGeom>
          <a:solidFill>
            <a:srgbClr val="002060"/>
          </a:solidFill>
          <a:ln w="9525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36000" tIns="36000" rIns="36000" bIns="36000" rtlCol="0" anchor="ctr" anchorCtr="0"/>
          <a:lstStyle/>
          <a:p>
            <a:pPr algn="ctr"/>
            <a:r>
              <a:rPr lang="ko-KR" altLang="en-US" sz="1400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포인트 정보</a:t>
            </a:r>
            <a:endParaRPr lang="en-US" altLang="ko-KR" sz="1400" b="1" dirty="0" smtClean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가시성 미흡</a:t>
            </a:r>
            <a:r>
              <a:rPr lang="en-US" altLang="ko-KR" sz="1400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900962" y="5729932"/>
            <a:ext cx="4143043" cy="684000"/>
          </a:xfrm>
          <a:prstGeom prst="rect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71450" indent="-17145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srgbClr val="000000"/>
                </a:solidFill>
              </a:rPr>
              <a:t>고객의 구매 제품의 포인트 실시간 제공 불가</a:t>
            </a:r>
            <a:r>
              <a:rPr lang="en-US" altLang="ko-KR" sz="1200" dirty="0" smtClean="0">
                <a:solidFill>
                  <a:srgbClr val="000000"/>
                </a:solidFill>
              </a:rPr>
              <a:t>(</a:t>
            </a:r>
            <a:r>
              <a:rPr lang="ko-KR" altLang="en-US" sz="1200" dirty="0" smtClean="0">
                <a:solidFill>
                  <a:srgbClr val="000000"/>
                </a:solidFill>
              </a:rPr>
              <a:t>일 배치</a:t>
            </a:r>
            <a:r>
              <a:rPr lang="en-US" altLang="ko-KR" sz="1200" dirty="0" smtClean="0">
                <a:solidFill>
                  <a:srgbClr val="000000"/>
                </a:solidFill>
              </a:rPr>
              <a:t>)</a:t>
            </a:r>
            <a:r>
              <a:rPr lang="ko-KR" altLang="en-US" sz="1200" dirty="0" smtClean="0">
                <a:solidFill>
                  <a:srgbClr val="000000"/>
                </a:solidFill>
              </a:rPr>
              <a:t> </a:t>
            </a:r>
            <a:endParaRPr lang="en-US" altLang="ko-KR" sz="1200" dirty="0" smtClean="0">
              <a:solidFill>
                <a:srgbClr val="000000"/>
              </a:solidFill>
            </a:endParaRPr>
          </a:p>
          <a:p>
            <a:pPr marL="171450" indent="-17145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srgbClr val="000000"/>
                </a:solidFill>
              </a:rPr>
              <a:t>상품별 포인트 적립금액 분석 불가능한 상황</a:t>
            </a:r>
            <a:endParaRPr lang="en-US" altLang="ko-KR" sz="1200" dirty="0" smtClean="0">
              <a:solidFill>
                <a:srgbClr val="000000"/>
              </a:solidFill>
            </a:endParaRPr>
          </a:p>
          <a:p>
            <a:pPr marL="171450" indent="-17145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srgbClr val="000000"/>
                </a:solidFill>
              </a:rPr>
              <a:t>포인트</a:t>
            </a:r>
            <a:r>
              <a:rPr lang="en-US" altLang="ko-KR" sz="1200" dirty="0" smtClean="0">
                <a:solidFill>
                  <a:srgbClr val="000000"/>
                </a:solidFill>
              </a:rPr>
              <a:t>-</a:t>
            </a:r>
            <a:r>
              <a:rPr lang="ko-KR" altLang="en-US" sz="1200" dirty="0" smtClean="0">
                <a:solidFill>
                  <a:srgbClr val="000000"/>
                </a:solidFill>
              </a:rPr>
              <a:t>판매실적 </a:t>
            </a:r>
            <a:r>
              <a:rPr lang="en-US" altLang="ko-KR" sz="1200" dirty="0" smtClean="0">
                <a:solidFill>
                  <a:srgbClr val="000000"/>
                </a:solidFill>
              </a:rPr>
              <a:t>table mapping key </a:t>
            </a:r>
            <a:r>
              <a:rPr lang="ko-KR" altLang="en-US" sz="1200" dirty="0" smtClean="0">
                <a:solidFill>
                  <a:srgbClr val="000000"/>
                </a:solidFill>
              </a:rPr>
              <a:t>부재 </a:t>
            </a:r>
            <a:r>
              <a:rPr lang="en-US" altLang="ko-KR" sz="1200" dirty="0" smtClean="0">
                <a:solidFill>
                  <a:srgbClr val="000000"/>
                </a:solidFill>
              </a:rPr>
              <a:t>   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681192" y="5316349"/>
            <a:ext cx="2880320" cy="84895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80975" indent="-180975"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srgbClr val="000000"/>
                </a:solidFill>
              </a:rPr>
              <a:t>현안 이슈이므로 운영 과제로 신속하게 해결</a:t>
            </a:r>
            <a:r>
              <a:rPr lang="en-US" altLang="ko-KR" sz="1400" b="1" dirty="0" smtClean="0">
                <a:solidFill>
                  <a:srgbClr val="000000"/>
                </a:solidFill>
              </a:rPr>
              <a:t/>
            </a:r>
            <a:br>
              <a:rPr lang="en-US" altLang="ko-KR" sz="1400" b="1" dirty="0" smtClean="0">
                <a:solidFill>
                  <a:srgbClr val="000000"/>
                </a:solidFill>
              </a:rPr>
            </a:br>
            <a:r>
              <a:rPr lang="en-US" altLang="ko-KR" sz="1400" dirty="0" smtClean="0">
                <a:solidFill>
                  <a:srgbClr val="000000"/>
                </a:solidFill>
              </a:rPr>
              <a:t>- 17</a:t>
            </a:r>
            <a:r>
              <a:rPr lang="ko-KR" altLang="en-US" sz="1400" dirty="0" smtClean="0">
                <a:solidFill>
                  <a:srgbClr val="000000"/>
                </a:solidFill>
              </a:rPr>
              <a:t>년 하반기 전 영역 완료 목표</a:t>
            </a:r>
            <a:endParaRPr lang="ko-KR" altLang="en-US" sz="1400" dirty="0">
              <a:solidFill>
                <a:srgbClr val="000000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6677592" y="3904493"/>
            <a:ext cx="871297" cy="253928"/>
          </a:xfrm>
          <a:prstGeom prst="roundRect">
            <a:avLst>
              <a:gd name="adj" fmla="val 31307"/>
            </a:avLst>
          </a:prstGeom>
          <a:solidFill>
            <a:schemeClr val="bg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b="1" dirty="0" smtClean="0">
                <a:solidFill>
                  <a:schemeClr val="tx2"/>
                </a:solidFill>
              </a:rPr>
              <a:t>중기개선</a:t>
            </a:r>
            <a:endParaRPr lang="ko-KR" altLang="en-US" sz="1200" b="1" dirty="0" smtClean="0">
              <a:solidFill>
                <a:schemeClr val="tx2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6677592" y="5048119"/>
            <a:ext cx="871297" cy="253928"/>
          </a:xfrm>
          <a:prstGeom prst="roundRect">
            <a:avLst>
              <a:gd name="adj" fmla="val 31307"/>
            </a:avLst>
          </a:prstGeom>
          <a:solidFill>
            <a:schemeClr val="bg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b="1" dirty="0">
                <a:solidFill>
                  <a:schemeClr val="tx2"/>
                </a:solidFill>
              </a:rPr>
              <a:t>단</a:t>
            </a:r>
            <a:r>
              <a:rPr lang="ko-KR" altLang="en-US" sz="1200" b="1" smtClean="0">
                <a:solidFill>
                  <a:schemeClr val="tx2"/>
                </a:solidFill>
              </a:rPr>
              <a:t>기개선</a:t>
            </a:r>
            <a:endParaRPr lang="ko-KR" altLang="en-US" sz="1200" b="1" dirty="0" smtClean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00472" y="1876931"/>
            <a:ext cx="9586650" cy="46641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44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+mn-ea"/>
              </a:rPr>
              <a:t>[Back </a:t>
            </a:r>
            <a:r>
              <a:rPr lang="en-US" altLang="ko-KR" dirty="0" smtClean="0">
                <a:latin typeface="+mn-ea"/>
              </a:rPr>
              <a:t>Up</a:t>
            </a:r>
            <a:r>
              <a:rPr lang="en-US" altLang="ko-KR" dirty="0" smtClean="0">
                <a:latin typeface="+mn-ea"/>
              </a:rPr>
              <a:t>]</a:t>
            </a:r>
            <a:r>
              <a:rPr lang="ko-KR" altLang="en-US" dirty="0" smtClean="0">
                <a:latin typeface="+mn-ea"/>
              </a:rPr>
              <a:t> 포인트 연관 테이블 </a:t>
            </a:r>
            <a:r>
              <a:rPr lang="en-US" altLang="ko-KR" dirty="0" smtClean="0">
                <a:latin typeface="+mn-ea"/>
              </a:rPr>
              <a:t>Mapping Key </a:t>
            </a:r>
            <a:r>
              <a:rPr lang="ko-KR" altLang="en-US" dirty="0" smtClean="0">
                <a:latin typeface="+mn-ea"/>
              </a:rPr>
              <a:t>부재 이슈 </a:t>
            </a:r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온라인</a:t>
            </a:r>
            <a:r>
              <a:rPr lang="en-US" altLang="ko-KR" dirty="0" smtClean="0">
                <a:latin typeface="+mn-ea"/>
              </a:rPr>
              <a:t>)</a:t>
            </a:r>
            <a:endParaRPr lang="ko-KR" altLang="en-US" dirty="0"/>
          </a:p>
        </p:txBody>
      </p:sp>
      <p:sp>
        <p:nvSpPr>
          <p:cNvPr id="62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9440" y="717956"/>
            <a:ext cx="9808920" cy="692814"/>
          </a:xfrm>
        </p:spPr>
        <p:txBody>
          <a:bodyPr/>
          <a:lstStyle/>
          <a:p>
            <a:r>
              <a:rPr lang="en-US" altLang="ko-KR" dirty="0" smtClean="0"/>
              <a:t>Mapping Key </a:t>
            </a:r>
            <a:r>
              <a:rPr lang="ko-KR" altLang="en-US" dirty="0" smtClean="0"/>
              <a:t>부재로 적립된 포인트에 대하여 구매 제품과 결제 정보가 정확하게 식별 안</a:t>
            </a:r>
            <a:r>
              <a:rPr lang="ko-KR" altLang="en-US" dirty="0"/>
              <a:t>됨</a:t>
            </a:r>
            <a:r>
              <a:rPr lang="ko-KR" altLang="en-US" dirty="0" smtClean="0"/>
              <a:t>   </a:t>
            </a:r>
            <a:endParaRPr lang="ko-KR" alt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97261" y="1592064"/>
            <a:ext cx="1656184" cy="1651484"/>
            <a:chOff x="488504" y="1616863"/>
            <a:chExt cx="1656184" cy="1827566"/>
          </a:xfrm>
        </p:grpSpPr>
        <p:sp>
          <p:nvSpPr>
            <p:cNvPr id="3" name="TextBox 2"/>
            <p:cNvSpPr txBox="1"/>
            <p:nvPr/>
          </p:nvSpPr>
          <p:spPr bwMode="gray">
            <a:xfrm>
              <a:off x="488504" y="1880828"/>
              <a:ext cx="1656184" cy="156360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</a:ln>
          </p:spPr>
          <p:txBody>
            <a:bodyPr vert="horz" wrap="square" lIns="72000" tIns="36000" rIns="72000" bIns="36000" rtlCol="0" anchor="t">
              <a:noAutofit/>
            </a:bodyPr>
            <a:lstStyle/>
            <a:p>
              <a:pPr marL="171450" indent="-171450">
                <a:spcBef>
                  <a:spcPts val="3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100" b="1" dirty="0" smtClean="0">
                  <a:solidFill>
                    <a:prstClr val="black"/>
                  </a:solidFill>
                  <a:latin typeface="+mj-lt"/>
                  <a:ea typeface="맑은 고딕" panose="020B0503020000020004" pitchFamily="50" charset="-127"/>
                  <a:cs typeface="Arial" charset="0"/>
                </a:rPr>
                <a:t>사용일자 </a:t>
              </a:r>
              <a:endParaRPr lang="en-US" altLang="ko-KR" sz="11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endParaRPr>
            </a:p>
            <a:p>
              <a:pPr marL="171450" indent="-171450">
                <a:spcBef>
                  <a:spcPts val="3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100" b="1" dirty="0" smtClean="0">
                  <a:solidFill>
                    <a:prstClr val="black"/>
                  </a:solidFill>
                  <a:latin typeface="+mj-lt"/>
                  <a:ea typeface="맑은 고딕" panose="020B0503020000020004" pitchFamily="50" charset="-127"/>
                  <a:cs typeface="Arial" charset="0"/>
                </a:rPr>
                <a:t>통합고객번호</a:t>
              </a:r>
              <a:endParaRPr lang="en-US" altLang="ko-KR" sz="11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endParaRPr>
            </a:p>
            <a:p>
              <a:pPr marL="171450" indent="-171450">
                <a:spcBef>
                  <a:spcPts val="3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100" b="1" dirty="0" smtClean="0">
                  <a:solidFill>
                    <a:prstClr val="black"/>
                  </a:solidFill>
                  <a:latin typeface="+mj-lt"/>
                  <a:ea typeface="맑은 고딕" panose="020B0503020000020004" pitchFamily="50" charset="-127"/>
                  <a:cs typeface="Arial" charset="0"/>
                </a:rPr>
                <a:t>매장코드</a:t>
              </a:r>
              <a:endParaRPr lang="en-US" altLang="ko-KR" sz="11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endParaRPr>
            </a:p>
            <a:p>
              <a:pPr marL="171450" indent="-171450">
                <a:spcBef>
                  <a:spcPts val="3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100" b="1" dirty="0" smtClean="0">
                  <a:solidFill>
                    <a:prstClr val="black"/>
                  </a:solidFill>
                  <a:latin typeface="+mj-lt"/>
                  <a:ea typeface="맑은 고딕" panose="020B0503020000020004" pitchFamily="50" charset="-127"/>
                  <a:cs typeface="Arial" charset="0"/>
                </a:rPr>
                <a:t>구매금액</a:t>
              </a:r>
              <a:endParaRPr lang="en-US" altLang="ko-KR" sz="11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endParaRPr>
            </a:p>
            <a:p>
              <a:pPr marL="171450" indent="-171450">
                <a:spcBef>
                  <a:spcPts val="3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100" dirty="0" smtClean="0">
                  <a:solidFill>
                    <a:prstClr val="black"/>
                  </a:solidFill>
                  <a:latin typeface="+mj-lt"/>
                  <a:ea typeface="맑은 고딕" panose="020B0503020000020004" pitchFamily="50" charset="-127"/>
                  <a:cs typeface="Arial" charset="0"/>
                </a:rPr>
                <a:t>포인트금액</a:t>
              </a:r>
              <a:endParaRPr lang="en-US" altLang="ko-KR" sz="11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US" altLang="ko-KR" sz="800" b="1" dirty="0" smtClean="0">
                  <a:solidFill>
                    <a:prstClr val="black"/>
                  </a:solidFill>
                  <a:latin typeface="+mj-lt"/>
                  <a:ea typeface="맑은 고딕" panose="020B0503020000020004" pitchFamily="50" charset="-127"/>
                  <a:cs typeface="Arial" charset="0"/>
                </a:rPr>
                <a:t>….</a:t>
              </a:r>
              <a:endParaRPr lang="ko-KR" altLang="en-US" sz="8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 bwMode="gray">
            <a:xfrm>
              <a:off x="488504" y="1616863"/>
              <a:ext cx="1656184" cy="26396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1"/>
              </a:solidFill>
            </a:ln>
          </p:spPr>
          <p:txBody>
            <a:bodyPr vert="horz" wrap="square" lIns="72000" tIns="36000" rIns="72000" bIns="36000" rtlCol="0" anchor="ctr">
              <a:noAutofit/>
            </a:bodyPr>
            <a:lstStyle>
              <a:defPPr>
                <a:defRPr lang="en-US"/>
              </a:defPPr>
              <a:lvl1pPr algn="ctr">
                <a:spcBef>
                  <a:spcPts val="300"/>
                </a:spcBef>
                <a:spcAft>
                  <a:spcPts val="300"/>
                </a:spcAft>
                <a:defRPr sz="1000" b="1">
                  <a:latin typeface="+mj-lt"/>
                  <a:ea typeface="맑은 고딕" panose="020B0503020000020004" pitchFamily="50" charset="-127"/>
                  <a:cs typeface="Arial" charset="0"/>
                </a:defRPr>
              </a:lvl1pPr>
            </a:lstStyle>
            <a:p>
              <a:r>
                <a:rPr lang="ko-KR" altLang="en-US" sz="1200" dirty="0" smtClean="0"/>
                <a:t>포인트 정보</a:t>
              </a:r>
              <a:endParaRPr lang="ko-KR" altLang="en-US" sz="12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261457" y="1592064"/>
            <a:ext cx="1658887" cy="1651484"/>
            <a:chOff x="2540732" y="1616862"/>
            <a:chExt cx="1658887" cy="1827566"/>
          </a:xfrm>
        </p:grpSpPr>
        <p:sp>
          <p:nvSpPr>
            <p:cNvPr id="25" name="TextBox 24"/>
            <p:cNvSpPr txBox="1"/>
            <p:nvPr/>
          </p:nvSpPr>
          <p:spPr bwMode="gray">
            <a:xfrm>
              <a:off x="2540732" y="1880827"/>
              <a:ext cx="1656184" cy="156360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</a:ln>
          </p:spPr>
          <p:txBody>
            <a:bodyPr vert="horz" wrap="square" lIns="72000" tIns="36000" rIns="72000" bIns="36000" rtlCol="0" anchor="t">
              <a:noAutofit/>
            </a:bodyPr>
            <a:lstStyle/>
            <a:p>
              <a:pPr marL="171450" indent="-171450">
                <a:spcBef>
                  <a:spcPts val="3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100" b="1" dirty="0" smtClean="0">
                  <a:solidFill>
                    <a:prstClr val="black"/>
                  </a:solidFill>
                  <a:latin typeface="+mj-lt"/>
                  <a:ea typeface="맑은 고딕" panose="020B0503020000020004" pitchFamily="50" charset="-127"/>
                  <a:cs typeface="Arial" charset="0"/>
                </a:rPr>
                <a:t>구매일자</a:t>
              </a:r>
              <a:endParaRPr lang="en-US" altLang="ko-KR" sz="11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endParaRPr>
            </a:p>
            <a:p>
              <a:pPr marL="171450" indent="-171450">
                <a:spcBef>
                  <a:spcPts val="3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100" b="1" dirty="0" smtClean="0">
                  <a:solidFill>
                    <a:prstClr val="black"/>
                  </a:solidFill>
                  <a:latin typeface="+mj-lt"/>
                  <a:ea typeface="맑은 고딕" panose="020B0503020000020004" pitchFamily="50" charset="-127"/>
                  <a:cs typeface="Arial" charset="0"/>
                </a:rPr>
                <a:t>통합고객번호</a:t>
              </a:r>
              <a:endParaRPr lang="en-US" altLang="ko-KR" sz="11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endParaRPr>
            </a:p>
            <a:p>
              <a:pPr marL="171450" indent="-171450">
                <a:spcBef>
                  <a:spcPts val="3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100" b="1" dirty="0" smtClean="0">
                  <a:solidFill>
                    <a:prstClr val="black"/>
                  </a:solidFill>
                  <a:latin typeface="+mj-lt"/>
                  <a:ea typeface="맑은 고딕" panose="020B0503020000020004" pitchFamily="50" charset="-127"/>
                  <a:cs typeface="Arial" charset="0"/>
                </a:rPr>
                <a:t>구매금액</a:t>
              </a:r>
              <a:endParaRPr lang="en-US" altLang="ko-KR" sz="11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endParaRPr>
            </a:p>
            <a:p>
              <a:pPr marL="171450" indent="-171450">
                <a:spcBef>
                  <a:spcPts val="3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100" b="1" dirty="0" smtClean="0">
                  <a:solidFill>
                    <a:prstClr val="black"/>
                  </a:solidFill>
                  <a:latin typeface="+mj-lt"/>
                  <a:ea typeface="맑은 고딕" panose="020B0503020000020004" pitchFamily="50" charset="-127"/>
                  <a:cs typeface="Arial" charset="0"/>
                </a:rPr>
                <a:t>매장코드</a:t>
              </a:r>
              <a:endParaRPr lang="en-US" altLang="ko-KR" sz="11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endParaRPr>
            </a:p>
            <a:p>
              <a:pPr marL="171450" indent="-171450">
                <a:spcBef>
                  <a:spcPts val="3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100" dirty="0" smtClean="0">
                  <a:solidFill>
                    <a:prstClr val="black"/>
                  </a:solidFill>
                  <a:latin typeface="+mj-lt"/>
                  <a:ea typeface="맑은 고딕" panose="020B0503020000020004" pitchFamily="50" charset="-127"/>
                  <a:cs typeface="Arial" charset="0"/>
                </a:rPr>
                <a:t>등록일자</a:t>
              </a:r>
              <a:endParaRPr lang="en-US" altLang="ko-KR" sz="11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US" altLang="ko-KR" sz="800" b="1" dirty="0" smtClean="0">
                  <a:solidFill>
                    <a:prstClr val="black"/>
                  </a:solidFill>
                  <a:latin typeface="+mj-lt"/>
                  <a:ea typeface="맑은 고딕" panose="020B0503020000020004" pitchFamily="50" charset="-127"/>
                  <a:cs typeface="Arial" charset="0"/>
                </a:rPr>
                <a:t>…</a:t>
              </a:r>
              <a:endParaRPr lang="ko-KR" altLang="en-US" sz="8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 bwMode="gray">
            <a:xfrm>
              <a:off x="2543435" y="1616862"/>
              <a:ext cx="1656184" cy="26396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1"/>
              </a:solidFill>
            </a:ln>
          </p:spPr>
          <p:txBody>
            <a:bodyPr vert="horz" wrap="square" lIns="72000" tIns="36000" rIns="72000" bIns="36000" rtlCol="0" anchor="ctr">
              <a:noAutofit/>
            </a:bodyPr>
            <a:lstStyle>
              <a:defPPr>
                <a:defRPr lang="en-US"/>
              </a:defPPr>
              <a:lvl1pPr algn="ctr">
                <a:spcBef>
                  <a:spcPts val="300"/>
                </a:spcBef>
                <a:spcAft>
                  <a:spcPts val="300"/>
                </a:spcAft>
                <a:defRPr sz="1000" b="1">
                  <a:latin typeface="+mj-lt"/>
                  <a:ea typeface="맑은 고딕" panose="020B0503020000020004" pitchFamily="50" charset="-127"/>
                  <a:cs typeface="Arial" charset="0"/>
                </a:defRPr>
              </a:lvl1pPr>
            </a:lstStyle>
            <a:p>
              <a:r>
                <a:rPr lang="ko-KR" altLang="en-US" sz="1200" dirty="0" smtClean="0"/>
                <a:t>결제 정보</a:t>
              </a:r>
              <a:endParaRPr lang="ko-KR" altLang="en-US" sz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025653" y="1583426"/>
            <a:ext cx="1656184" cy="1659290"/>
            <a:chOff x="4594898" y="1608225"/>
            <a:chExt cx="1656184" cy="1836204"/>
          </a:xfrm>
        </p:grpSpPr>
        <p:sp>
          <p:nvSpPr>
            <p:cNvPr id="26" name="TextBox 25"/>
            <p:cNvSpPr txBox="1"/>
            <p:nvPr/>
          </p:nvSpPr>
          <p:spPr bwMode="gray">
            <a:xfrm>
              <a:off x="4594898" y="1880828"/>
              <a:ext cx="1656184" cy="156360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</a:ln>
          </p:spPr>
          <p:txBody>
            <a:bodyPr vert="horz" wrap="square" lIns="72000" tIns="36000" rIns="72000" bIns="36000" rtlCol="0" anchor="t">
              <a:noAutofit/>
            </a:bodyPr>
            <a:lstStyle/>
            <a:p>
              <a:pPr marL="171450" indent="-171450">
                <a:spcBef>
                  <a:spcPts val="3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100" b="1" dirty="0" smtClean="0">
                  <a:solidFill>
                    <a:prstClr val="black"/>
                  </a:solidFill>
                  <a:latin typeface="+mj-lt"/>
                  <a:ea typeface="맑은 고딕" panose="020B0503020000020004" pitchFamily="50" charset="-127"/>
                  <a:cs typeface="Arial" charset="0"/>
                </a:rPr>
                <a:t>매출일자</a:t>
              </a:r>
              <a:endParaRPr lang="en-US" altLang="ko-KR" sz="11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endParaRPr>
            </a:p>
            <a:p>
              <a:pPr marL="171450" indent="-171450">
                <a:spcBef>
                  <a:spcPts val="3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100" b="1" dirty="0" smtClean="0">
                  <a:solidFill>
                    <a:prstClr val="black"/>
                  </a:solidFill>
                  <a:latin typeface="+mj-lt"/>
                  <a:ea typeface="맑은 고딕" panose="020B0503020000020004" pitchFamily="50" charset="-127"/>
                  <a:cs typeface="Arial" charset="0"/>
                </a:rPr>
                <a:t>통합고객번호</a:t>
              </a:r>
              <a:endParaRPr lang="en-US" altLang="ko-KR" sz="11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endParaRPr>
            </a:p>
            <a:p>
              <a:pPr marL="171450" indent="-171450">
                <a:spcBef>
                  <a:spcPts val="3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100" dirty="0" smtClean="0">
                  <a:solidFill>
                    <a:prstClr val="black"/>
                  </a:solidFill>
                  <a:latin typeface="+mj-lt"/>
                  <a:ea typeface="맑은 고딕" panose="020B0503020000020004" pitchFamily="50" charset="-127"/>
                  <a:cs typeface="Arial" charset="0"/>
                </a:rPr>
                <a:t>상품코드</a:t>
              </a:r>
              <a:endParaRPr lang="en-US" altLang="ko-KR" sz="11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endParaRPr>
            </a:p>
            <a:p>
              <a:pPr marL="171450" indent="-171450">
                <a:spcBef>
                  <a:spcPts val="3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100" b="1" dirty="0" smtClean="0">
                  <a:solidFill>
                    <a:prstClr val="black"/>
                  </a:solidFill>
                  <a:latin typeface="+mj-lt"/>
                  <a:ea typeface="맑은 고딕" panose="020B0503020000020004" pitchFamily="50" charset="-127"/>
                  <a:cs typeface="Arial" charset="0"/>
                </a:rPr>
                <a:t>매장코드</a:t>
              </a:r>
              <a:endParaRPr lang="en-US" altLang="ko-KR" sz="11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endParaRPr>
            </a:p>
            <a:p>
              <a:pPr marL="171450" indent="-171450">
                <a:spcBef>
                  <a:spcPts val="3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100" b="1" dirty="0" smtClean="0">
                  <a:solidFill>
                    <a:prstClr val="black"/>
                  </a:solidFill>
                  <a:latin typeface="+mj-lt"/>
                  <a:ea typeface="맑은 고딕" panose="020B0503020000020004" pitchFamily="50" charset="-127"/>
                  <a:cs typeface="Arial" charset="0"/>
                </a:rPr>
                <a:t>구매금액</a:t>
              </a:r>
              <a:endParaRPr lang="en-US" altLang="ko-KR" sz="11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US" altLang="ko-KR" sz="800" b="1" dirty="0" smtClean="0">
                  <a:solidFill>
                    <a:prstClr val="black"/>
                  </a:solidFill>
                  <a:latin typeface="+mj-lt"/>
                  <a:ea typeface="맑은 고딕" panose="020B0503020000020004" pitchFamily="50" charset="-127"/>
                  <a:cs typeface="Arial" charset="0"/>
                </a:rPr>
                <a:t>….</a:t>
              </a:r>
              <a:endParaRPr lang="ko-KR" altLang="en-US" sz="8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 bwMode="gray">
            <a:xfrm>
              <a:off x="4594898" y="1608225"/>
              <a:ext cx="1656184" cy="2639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vert="horz" wrap="square" lIns="72000" tIns="36000" rIns="72000" bIns="36000" rtlCol="0" anchor="ctr">
              <a:noAutofit/>
            </a:bodyPr>
            <a:lstStyle>
              <a:defPPr>
                <a:defRPr lang="en-US"/>
              </a:defPPr>
              <a:lvl1pPr algn="ctr">
                <a:spcBef>
                  <a:spcPts val="300"/>
                </a:spcBef>
                <a:spcAft>
                  <a:spcPts val="300"/>
                </a:spcAft>
                <a:defRPr sz="1000" b="1">
                  <a:latin typeface="+mj-lt"/>
                  <a:ea typeface="맑은 고딕" panose="020B0503020000020004" pitchFamily="50" charset="-127"/>
                  <a:cs typeface="Arial" charset="0"/>
                </a:defRPr>
              </a:lvl1pPr>
            </a:lstStyle>
            <a:p>
              <a:r>
                <a:rPr lang="ko-KR" altLang="en-US" sz="1200" dirty="0" smtClean="0"/>
                <a:t>구매 제품</a:t>
              </a:r>
              <a:endParaRPr lang="ko-KR" altLang="en-US" sz="1200" dirty="0"/>
            </a:p>
          </p:txBody>
        </p:sp>
      </p:grpSp>
      <p:sp>
        <p:nvSpPr>
          <p:cNvPr id="34" name="Right Arrow 33"/>
          <p:cNvSpPr/>
          <p:nvPr/>
        </p:nvSpPr>
        <p:spPr bwMode="gray">
          <a:xfrm>
            <a:off x="5711179" y="1629310"/>
            <a:ext cx="141921" cy="1691678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bg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SzTx/>
              <a:buFontTx/>
              <a:buNone/>
            </a:pPr>
            <a:endParaRPr lang="ko-KR" altLang="en-US" sz="1200" kern="0" dirty="0" smtClea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5" name="Rectangle 34"/>
          <p:cNvSpPr/>
          <p:nvPr/>
        </p:nvSpPr>
        <p:spPr bwMode="gray">
          <a:xfrm>
            <a:off x="5889104" y="1880828"/>
            <a:ext cx="3564396" cy="1207158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 wrap="square" lIns="72000" tIns="36000" rIns="72000" bIns="36000" rtlCol="0" anchor="ctr" anchorCtr="0">
            <a:noAutofit/>
          </a:bodyPr>
          <a:lstStyle/>
          <a:p>
            <a:pPr marL="171450" lvl="1" indent="-171450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포인트 연관테이블 정확한 데이터 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Mapping 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불가 </a:t>
            </a:r>
            <a:endParaRPr lang="ko-KR" altLang="en-US" sz="16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 charset="0"/>
              <a:sym typeface="Wingdings" pitchFamily="2" charset="2"/>
            </a:endParaRPr>
          </a:p>
          <a:p>
            <a:pPr marL="180975" lvl="1" indent="-95250">
              <a:spcAft>
                <a:spcPts val="200"/>
              </a:spcAft>
              <a:buFont typeface="맑은 고딕" panose="020B0503020000020004" pitchFamily="50" charset="-127"/>
              <a:buChar char="-"/>
              <a:tabLst>
                <a:tab pos="0" algn="l"/>
              </a:tabLst>
            </a:pPr>
            <a:r>
              <a:rPr lang="ko-KR" altLang="en-US" sz="1200" dirty="0">
                <a:solidFill>
                  <a:prstClr val="black"/>
                </a:solidFill>
                <a:latin typeface="+mn-ea"/>
                <a:cs typeface="Arial" charset="0"/>
              </a:rPr>
              <a:t>통합고객번호</a:t>
            </a:r>
            <a:r>
              <a:rPr lang="en-US" altLang="ko-KR" sz="1200" dirty="0">
                <a:solidFill>
                  <a:prstClr val="black"/>
                </a:solidFill>
                <a:latin typeface="+mn-ea"/>
                <a:cs typeface="Arial" charset="0"/>
              </a:rPr>
              <a:t>,</a:t>
            </a:r>
            <a:r>
              <a:rPr lang="ko-KR" altLang="en-US" sz="1200" dirty="0">
                <a:solidFill>
                  <a:prstClr val="black"/>
                </a:solidFill>
                <a:latin typeface="+mn-ea"/>
                <a:cs typeface="Arial" charset="0"/>
              </a:rPr>
              <a:t>날짜</a:t>
            </a:r>
            <a:r>
              <a:rPr lang="en-US" altLang="ko-KR" sz="1200" dirty="0">
                <a:solidFill>
                  <a:prstClr val="black"/>
                </a:solidFill>
                <a:latin typeface="+mn-ea"/>
                <a:cs typeface="Arial" charset="0"/>
              </a:rPr>
              <a:t>,</a:t>
            </a:r>
            <a:r>
              <a:rPr lang="ko-KR" altLang="en-US" sz="1200" dirty="0">
                <a:solidFill>
                  <a:prstClr val="black"/>
                </a:solidFill>
                <a:latin typeface="+mn-ea"/>
                <a:cs typeface="Arial" charset="0"/>
              </a:rPr>
              <a:t>매장코드</a:t>
            </a:r>
            <a:r>
              <a:rPr lang="en-US" altLang="ko-KR" sz="1200" dirty="0">
                <a:solidFill>
                  <a:prstClr val="black"/>
                </a:solidFill>
                <a:latin typeface="+mn-ea"/>
                <a:cs typeface="Arial" charset="0"/>
              </a:rPr>
              <a:t>,</a:t>
            </a:r>
            <a:r>
              <a:rPr lang="ko-KR" altLang="en-US" sz="1200" dirty="0">
                <a:solidFill>
                  <a:prstClr val="black"/>
                </a:solidFill>
                <a:latin typeface="+mn-ea"/>
                <a:cs typeface="Arial" charset="0"/>
              </a:rPr>
              <a:t>구매금액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값이 </a:t>
            </a:r>
            <a:r>
              <a:rPr lang="ko-KR" altLang="en-US" sz="1200" dirty="0">
                <a:solidFill>
                  <a:prstClr val="black"/>
                </a:solidFill>
                <a:latin typeface="+mn-ea"/>
                <a:cs typeface="Arial" charset="0"/>
              </a:rPr>
              <a:t>일치될 경우 동일 정보로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인지</a:t>
            </a:r>
            <a:endParaRPr lang="en-US" altLang="ko-KR" sz="1400" b="1" dirty="0" smtClean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 marL="171450" lvl="1" indent="-171450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charset="0"/>
                <a:sym typeface="Wingdings" pitchFamily="2" charset="2"/>
              </a:rPr>
              <a:t>날짜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charset="0"/>
                <a:sym typeface="Wingdings" pitchFamily="2" charset="2"/>
              </a:rPr>
              <a:t>/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charset="0"/>
                <a:sym typeface="Wingdings" pitchFamily="2" charset="2"/>
              </a:rPr>
              <a:t>금액이 상이한 건은 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charset="0"/>
                <a:sym typeface="Wingdings" pitchFamily="2" charset="2"/>
              </a:rPr>
              <a:t>Mapping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charset="0"/>
                <a:sym typeface="Wingdings" pitchFamily="2" charset="2"/>
              </a:rPr>
              <a:t>불가</a:t>
            </a:r>
            <a:endParaRPr lang="en-US" altLang="ko-KR" sz="1400" b="1" dirty="0" smtClean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8504" y="3304686"/>
            <a:ext cx="8990776" cy="3220658"/>
          </a:xfrm>
          <a:prstGeom prst="rect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45" name="Rectangle 44"/>
          <p:cNvSpPr/>
          <p:nvPr/>
        </p:nvSpPr>
        <p:spPr bwMode="gray">
          <a:xfrm>
            <a:off x="488503" y="3274317"/>
            <a:ext cx="8995477" cy="280451"/>
          </a:xfrm>
          <a:prstGeom prst="rect">
            <a:avLst/>
          </a:prstGeom>
          <a:solidFill>
            <a:srgbClr val="002060"/>
          </a:solidFill>
          <a:ln w="952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b="1" dirty="0" smtClean="0">
                <a:solidFill>
                  <a:schemeClr val="tx2"/>
                </a:solidFill>
              </a:rPr>
              <a:t>“A</a:t>
            </a:r>
            <a:r>
              <a:rPr lang="ko-KR" altLang="en-US" sz="1200" b="1" dirty="0" smtClean="0">
                <a:solidFill>
                  <a:schemeClr val="tx2"/>
                </a:solidFill>
              </a:rPr>
              <a:t>고객</a:t>
            </a:r>
            <a:r>
              <a:rPr lang="en-US" altLang="ko-KR" sz="1200" b="1" dirty="0" smtClean="0">
                <a:solidFill>
                  <a:schemeClr val="tx2"/>
                </a:solidFill>
              </a:rPr>
              <a:t>”</a:t>
            </a:r>
            <a:r>
              <a:rPr lang="ko-KR" altLang="en-US" sz="1200" b="1" dirty="0" smtClean="0">
                <a:solidFill>
                  <a:schemeClr val="tx2"/>
                </a:solidFill>
              </a:rPr>
              <a:t> 포인트에 대한 연관테이블 식별 이슈</a:t>
            </a:r>
            <a:r>
              <a:rPr lang="en-US" altLang="ko-KR" sz="1200" b="1" dirty="0" smtClean="0">
                <a:solidFill>
                  <a:schemeClr val="tx2"/>
                </a:solidFill>
              </a:rPr>
              <a:t> </a:t>
            </a:r>
            <a:r>
              <a:rPr lang="ko-KR" altLang="en-US" sz="1200" b="1" dirty="0" smtClean="0">
                <a:solidFill>
                  <a:schemeClr val="tx2"/>
                </a:solidFill>
              </a:rPr>
              <a:t>사례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  <p:graphicFrame>
        <p:nvGraphicFramePr>
          <p:cNvPr id="46" name="Table 45"/>
          <p:cNvGraphicFramePr>
            <a:graphicFrameLocks noGrp="1"/>
          </p:cNvGraphicFramePr>
          <p:nvPr>
            <p:extLst/>
          </p:nvPr>
        </p:nvGraphicFramePr>
        <p:xfrm>
          <a:off x="555293" y="5178256"/>
          <a:ext cx="3821643" cy="104741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74386"/>
                <a:gridCol w="902682"/>
                <a:gridCol w="856376"/>
                <a:gridCol w="759086"/>
                <a:gridCol w="729113"/>
              </a:tblGrid>
              <a:tr h="2701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고객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구입일자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매장코드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구매금액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매장명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고객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2017.05.22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13000171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10,000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IF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신림점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고객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2017.02.23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11000494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45,000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Apmall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고객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2017.05.15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11000494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21,850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APmall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" name="Table 54"/>
          <p:cNvGraphicFramePr>
            <a:graphicFrameLocks noGrp="1"/>
          </p:cNvGraphicFramePr>
          <p:nvPr>
            <p:extLst/>
          </p:nvPr>
        </p:nvGraphicFramePr>
        <p:xfrm>
          <a:off x="4580009" y="5188416"/>
          <a:ext cx="4837487" cy="10363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12068"/>
                <a:gridCol w="900100"/>
                <a:gridCol w="841043"/>
                <a:gridCol w="743133"/>
                <a:gridCol w="1741143"/>
              </a:tblGrid>
              <a:tr h="2106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고객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매출일자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매장코드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구매금액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제품명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442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고객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2017.05.22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13000171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10,000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IF.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청보리마쥬필링마스크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2574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고객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2017.02.23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11000494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45,000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헤라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HD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퍼펙트파운데이션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2106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고객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2017.05.15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11000494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21,850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설화수 에센셜 립세럼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sp>
        <p:nvSpPr>
          <p:cNvPr id="57" name="Rectangle 56"/>
          <p:cNvSpPr/>
          <p:nvPr/>
        </p:nvSpPr>
        <p:spPr bwMode="gray">
          <a:xfrm>
            <a:off x="4572640" y="4930735"/>
            <a:ext cx="4844856" cy="2475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구매 제품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58" name="Table 57"/>
          <p:cNvGraphicFramePr>
            <a:graphicFrameLocks noGrp="1"/>
          </p:cNvGraphicFramePr>
          <p:nvPr>
            <p:extLst/>
          </p:nvPr>
        </p:nvGraphicFramePr>
        <p:xfrm>
          <a:off x="3296816" y="3808309"/>
          <a:ext cx="6120680" cy="10363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19082"/>
                <a:gridCol w="946832"/>
                <a:gridCol w="910415"/>
                <a:gridCol w="764031"/>
                <a:gridCol w="828092"/>
                <a:gridCol w="504056"/>
                <a:gridCol w="1548172"/>
              </a:tblGrid>
              <a:tr h="226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고객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거래일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매장코드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구매금액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포인트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유형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매장명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260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고객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2017.05.22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13000171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10,000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(+)300P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적립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IF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신림점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2260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고객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2017.03.02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11000494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45,000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(+)1,350P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적립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아모레퍼시픽쇼핑몰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2260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고객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2017.05.15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11000494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7,000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(-)7,000P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사용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아모레퍼시픽쇼핑몰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sp>
        <p:nvSpPr>
          <p:cNvPr id="59" name="Rectangle 58"/>
          <p:cNvSpPr/>
          <p:nvPr/>
        </p:nvSpPr>
        <p:spPr bwMode="gray">
          <a:xfrm>
            <a:off x="3291292" y="3577075"/>
            <a:ext cx="6126204" cy="231233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통합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DB -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포인트 정보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 bwMode="gray">
          <a:xfrm>
            <a:off x="534150" y="6300682"/>
            <a:ext cx="4634874" cy="224662"/>
          </a:xfrm>
          <a:prstGeom prst="rect">
            <a:avLst/>
          </a:prstGeom>
          <a:noFill/>
        </p:spPr>
        <p:txBody>
          <a:bodyPr vert="horz" wrap="square" lIns="72000" tIns="36000" rIns="72000" bIns="3600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※ </a:t>
            </a:r>
            <a:r>
              <a:rPr lang="en-US" altLang="ko-KR" sz="1000" dirty="0" smtClean="0">
                <a:solidFill>
                  <a:prstClr val="black"/>
                </a:solidFill>
                <a:latin typeface="+mn-ea"/>
                <a:cs typeface="Arial" charset="0"/>
              </a:rPr>
              <a:t>A </a:t>
            </a:r>
            <a:r>
              <a:rPr lang="ko-KR" altLang="en-US" sz="1000" dirty="0" smtClean="0">
                <a:solidFill>
                  <a:prstClr val="black"/>
                </a:solidFill>
                <a:latin typeface="+mn-ea"/>
                <a:cs typeface="Arial" charset="0"/>
              </a:rPr>
              <a:t>고객 </a:t>
            </a:r>
            <a:r>
              <a:rPr lang="en-US" altLang="ko-KR" sz="1000" dirty="0" smtClean="0">
                <a:solidFill>
                  <a:prstClr val="black"/>
                </a:solidFill>
                <a:latin typeface="+mn-ea"/>
                <a:cs typeface="Arial" charset="0"/>
              </a:rPr>
              <a:t>– </a:t>
            </a:r>
            <a:r>
              <a:rPr lang="ko-KR" altLang="en-US" sz="1000" dirty="0" smtClean="0">
                <a:solidFill>
                  <a:prstClr val="black"/>
                </a:solidFill>
                <a:latin typeface="+mn-ea"/>
                <a:cs typeface="Arial" charset="0"/>
              </a:rPr>
              <a:t>통합고객번호 </a:t>
            </a:r>
            <a:r>
              <a:rPr lang="en-US" altLang="ko-KR" sz="1000" dirty="0" smtClean="0">
                <a:solidFill>
                  <a:prstClr val="black"/>
                </a:solidFill>
                <a:latin typeface="+mn-ea"/>
                <a:cs typeface="Arial" charset="0"/>
              </a:rPr>
              <a:t>( 100170059 )  / B</a:t>
            </a:r>
            <a:r>
              <a:rPr lang="ko-KR" altLang="en-US" sz="1000" dirty="0" smtClean="0">
                <a:solidFill>
                  <a:prstClr val="black"/>
                </a:solidFill>
                <a:latin typeface="+mn-ea"/>
                <a:cs typeface="Arial" charset="0"/>
              </a:rPr>
              <a:t>고객 </a:t>
            </a:r>
            <a:r>
              <a:rPr lang="en-US" altLang="ko-KR" sz="1000" dirty="0" smtClean="0">
                <a:solidFill>
                  <a:prstClr val="black"/>
                </a:solidFill>
                <a:latin typeface="+mn-ea"/>
                <a:cs typeface="Arial" charset="0"/>
              </a:rPr>
              <a:t>– </a:t>
            </a:r>
            <a:r>
              <a:rPr lang="ko-KR" altLang="en-US" sz="1000" dirty="0" smtClean="0">
                <a:solidFill>
                  <a:prstClr val="black"/>
                </a:solidFill>
                <a:latin typeface="+mn-ea"/>
                <a:cs typeface="Arial" charset="0"/>
              </a:rPr>
              <a:t>통합고객번호</a:t>
            </a:r>
            <a:r>
              <a:rPr lang="en-US" altLang="ko-KR" sz="1000" dirty="0" smtClean="0">
                <a:solidFill>
                  <a:prstClr val="black"/>
                </a:solidFill>
                <a:latin typeface="+mn-ea"/>
                <a:cs typeface="Arial" charset="0"/>
              </a:rPr>
              <a:t>( 111768406 )</a:t>
            </a:r>
            <a:endParaRPr lang="ko-KR" altLang="en-US" sz="1000" dirty="0" smtClean="0">
              <a:solidFill>
                <a:prstClr val="black"/>
              </a:solidFill>
              <a:latin typeface="+mn-ea"/>
              <a:cs typeface="Arial" charset="0"/>
            </a:endParaRPr>
          </a:p>
        </p:txBody>
      </p:sp>
      <p:sp>
        <p:nvSpPr>
          <p:cNvPr id="31" name="Rectangle 30"/>
          <p:cNvSpPr/>
          <p:nvPr/>
        </p:nvSpPr>
        <p:spPr bwMode="gray">
          <a:xfrm>
            <a:off x="551142" y="4936440"/>
            <a:ext cx="3825794" cy="241816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통합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DB -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결제 정보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 bwMode="gray">
          <a:xfrm>
            <a:off x="560512" y="4066912"/>
            <a:ext cx="2425360" cy="250329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bg1">
                <a:lumMod val="50000"/>
              </a:schemeClr>
            </a:solidFill>
          </a:ln>
        </p:spPr>
        <p:txBody>
          <a:bodyPr wrap="square" lIns="72000" tIns="36000" rIns="72000" bIns="36000" rtlCol="0" anchor="ctr" anchorCtr="0">
            <a:noAutofit/>
          </a:bodyPr>
          <a:lstStyle/>
          <a:p>
            <a:pPr marL="96837" lvl="1" algn="ctr"/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날짜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/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매장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/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금액동일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[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매핑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Y]</a:t>
            </a:r>
            <a:endParaRPr lang="ko-KR" altLang="en-US" sz="1200" b="1" dirty="0" smtClean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</p:txBody>
      </p:sp>
      <p:sp>
        <p:nvSpPr>
          <p:cNvPr id="33" name="Rectangle 32"/>
          <p:cNvSpPr/>
          <p:nvPr/>
        </p:nvSpPr>
        <p:spPr bwMode="gray">
          <a:xfrm>
            <a:off x="560513" y="4339661"/>
            <a:ext cx="2425360" cy="23221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bg1">
                <a:lumMod val="50000"/>
              </a:schemeClr>
            </a:solidFill>
          </a:ln>
        </p:spPr>
        <p:txBody>
          <a:bodyPr wrap="square" lIns="72000" tIns="36000" rIns="72000" bIns="36000" rtlCol="0" anchor="ctr" anchorCtr="0">
            <a:noAutofit/>
          </a:bodyPr>
          <a:lstStyle/>
          <a:p>
            <a:pPr marL="96837" lvl="1" algn="ctr"/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날짜 상이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[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매핑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N]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</a:p>
        </p:txBody>
      </p:sp>
      <p:sp>
        <p:nvSpPr>
          <p:cNvPr id="36" name="Rectangle 35"/>
          <p:cNvSpPr/>
          <p:nvPr/>
        </p:nvSpPr>
        <p:spPr bwMode="gray">
          <a:xfrm>
            <a:off x="560512" y="4592539"/>
            <a:ext cx="2425360" cy="23221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bg1">
                <a:lumMod val="50000"/>
              </a:schemeClr>
            </a:solidFill>
          </a:ln>
        </p:spPr>
        <p:txBody>
          <a:bodyPr wrap="square" lIns="72000" tIns="36000" rIns="72000" bIns="36000" rtlCol="0" anchor="ctr" anchorCtr="0">
            <a:noAutofit/>
          </a:bodyPr>
          <a:lstStyle/>
          <a:p>
            <a:pPr marL="96837" lvl="1" algn="ctr"/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금액 상이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[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매핑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N]</a:t>
            </a:r>
            <a:endParaRPr lang="ko-KR" altLang="en-US" sz="1200" b="1" dirty="0" smtClean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</p:txBody>
      </p:sp>
      <p:sp>
        <p:nvSpPr>
          <p:cNvPr id="37" name="Rounded Rectangle 36"/>
          <p:cNvSpPr/>
          <p:nvPr/>
        </p:nvSpPr>
        <p:spPr bwMode="gray">
          <a:xfrm>
            <a:off x="998325" y="3644041"/>
            <a:ext cx="1758431" cy="261012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buSzTx/>
              <a:buFontTx/>
              <a:buNone/>
            </a:pPr>
            <a:r>
              <a:rPr lang="en-US" altLang="ko-KR" sz="1200" b="1" kern="0" dirty="0" smtClean="0">
                <a:solidFill>
                  <a:srgbClr val="333333"/>
                </a:solidFill>
                <a:latin typeface="+mn-ea"/>
              </a:rPr>
              <a:t>Mapping </a:t>
            </a:r>
            <a:r>
              <a:rPr lang="ko-KR" altLang="en-US" sz="1200" b="1" kern="0" dirty="0" smtClean="0">
                <a:solidFill>
                  <a:srgbClr val="333333"/>
                </a:solidFill>
                <a:latin typeface="+mn-ea"/>
              </a:rPr>
              <a:t>여부</a:t>
            </a: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560512" y="3933056"/>
            <a:ext cx="2615540" cy="1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972780" y="4221088"/>
            <a:ext cx="321444" cy="0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975712" y="4473116"/>
            <a:ext cx="321444" cy="0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2985872" y="4689140"/>
            <a:ext cx="321444" cy="0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>
            <a:spLocks noChangeArrowheads="1"/>
          </p:cNvSpPr>
          <p:nvPr/>
        </p:nvSpPr>
        <p:spPr bwMode="auto">
          <a:xfrm>
            <a:off x="5853100" y="1568653"/>
            <a:ext cx="3628139" cy="301431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27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miter lim="800000"/>
          </a:ln>
          <a:effectLst/>
        </p:spPr>
        <p:txBody>
          <a:bodyPr lIns="72000" tIns="0" rIns="72000" bIns="0" rtlCol="0" anchor="ctr"/>
          <a:lstStyle/>
          <a:p>
            <a:pPr algn="ctr" eaLnBrk="0"/>
            <a:r>
              <a:rPr lang="ko-KR" altLang="en-US" sz="14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이슈</a:t>
            </a:r>
            <a:endParaRPr lang="ko-KR" altLang="en-US" sz="1400" b="1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714402" y="4538088"/>
            <a:ext cx="1631086" cy="9273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altLang="ko-KR" sz="1000" b="1" dirty="0" smtClean="0">
                <a:solidFill>
                  <a:srgbClr val="000000"/>
                </a:solidFill>
              </a:rPr>
              <a:t>[ B</a:t>
            </a:r>
            <a:r>
              <a:rPr lang="ko-KR" altLang="en-US" sz="1000" b="1" dirty="0" smtClean="0">
                <a:solidFill>
                  <a:srgbClr val="000000"/>
                </a:solidFill>
              </a:rPr>
              <a:t>고객 분석 판매실적 </a:t>
            </a:r>
            <a:r>
              <a:rPr lang="en-US" altLang="ko-KR" sz="1000" b="1" dirty="0" smtClean="0">
                <a:solidFill>
                  <a:srgbClr val="000000"/>
                </a:solidFill>
              </a:rPr>
              <a:t>]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</a:rPr>
              <a:t>   40,000    (</a:t>
            </a:r>
            <a:r>
              <a:rPr lang="ko-KR" altLang="en-US" sz="1000" dirty="0" smtClean="0">
                <a:solidFill>
                  <a:srgbClr val="000000"/>
                </a:solidFill>
              </a:rPr>
              <a:t>제품가격</a:t>
            </a:r>
            <a:r>
              <a:rPr lang="en-US" altLang="ko-KR" sz="1000" dirty="0" smtClean="0">
                <a:solidFill>
                  <a:srgbClr val="000000"/>
                </a:solidFill>
              </a:rPr>
              <a:t>)                 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</a:rPr>
              <a:t>-  11,150    (</a:t>
            </a:r>
            <a:r>
              <a:rPr lang="ko-KR" altLang="en-US" sz="1000" dirty="0" smtClean="0">
                <a:solidFill>
                  <a:srgbClr val="000000"/>
                </a:solidFill>
              </a:rPr>
              <a:t>할인 </a:t>
            </a:r>
            <a:r>
              <a:rPr lang="en-US" altLang="ko-KR" sz="1000" dirty="0" smtClean="0">
                <a:solidFill>
                  <a:srgbClr val="000000"/>
                </a:solidFill>
              </a:rPr>
              <a:t>)</a:t>
            </a:r>
          </a:p>
          <a:p>
            <a:r>
              <a:rPr lang="en-US" altLang="ko-KR" sz="1000" b="1" dirty="0" smtClean="0">
                <a:solidFill>
                  <a:srgbClr val="000000"/>
                </a:solidFill>
              </a:rPr>
              <a:t>-    7,000    (</a:t>
            </a:r>
            <a:r>
              <a:rPr lang="ko-KR" altLang="en-US" sz="1000" b="1" dirty="0" smtClean="0">
                <a:solidFill>
                  <a:srgbClr val="000000"/>
                </a:solidFill>
              </a:rPr>
              <a:t>포인트사용</a:t>
            </a:r>
            <a:r>
              <a:rPr lang="en-US" altLang="ko-KR" sz="1000" b="1" dirty="0" smtClean="0">
                <a:solidFill>
                  <a:srgbClr val="000000"/>
                </a:solidFill>
              </a:rPr>
              <a:t>)</a:t>
            </a:r>
            <a:br>
              <a:rPr lang="en-US" altLang="ko-KR" sz="1000" b="1" dirty="0" smtClean="0">
                <a:solidFill>
                  <a:srgbClr val="000000"/>
                </a:solidFill>
              </a:rPr>
            </a:br>
            <a:r>
              <a:rPr lang="en-US" altLang="ko-KR" sz="1000" b="1" dirty="0" smtClean="0">
                <a:solidFill>
                  <a:srgbClr val="000000"/>
                </a:solidFill>
              </a:rPr>
              <a:t>--------------------------------</a:t>
            </a:r>
            <a:r>
              <a:rPr lang="en-US" altLang="ko-KR" sz="1000" dirty="0" smtClean="0">
                <a:solidFill>
                  <a:srgbClr val="000000"/>
                </a:solidFill>
              </a:rPr>
              <a:t>-</a:t>
            </a:r>
          </a:p>
          <a:p>
            <a:r>
              <a:rPr lang="en-US" altLang="ko-KR" sz="1000" b="1" dirty="0" smtClean="0">
                <a:solidFill>
                  <a:schemeClr val="tx1"/>
                </a:solidFill>
              </a:rPr>
              <a:t>   21,850    (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순수결제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)</a:t>
            </a:r>
            <a:endParaRPr lang="ko-KR" altLang="en-US" sz="1000" b="1" dirty="0" smtClean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H="1" flipV="1">
            <a:off x="6404437" y="4698364"/>
            <a:ext cx="1262732" cy="312632"/>
          </a:xfrm>
          <a:prstGeom prst="straightConnector1">
            <a:avLst/>
          </a:prstGeom>
          <a:ln w="25400">
            <a:solidFill>
              <a:srgbClr val="F04C3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9" idx="1"/>
          </p:cNvCxnSpPr>
          <p:nvPr/>
        </p:nvCxnSpPr>
        <p:spPr>
          <a:xfrm flipH="1">
            <a:off x="7437276" y="5001772"/>
            <a:ext cx="277126" cy="983512"/>
          </a:xfrm>
          <a:prstGeom prst="straightConnector1">
            <a:avLst/>
          </a:prstGeom>
          <a:ln w="15875">
            <a:solidFill>
              <a:srgbClr val="F04C3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88504" y="1520788"/>
            <a:ext cx="9000000" cy="0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2831807" y="1232756"/>
            <a:ext cx="4314395" cy="270504"/>
          </a:xfrm>
          <a:prstGeom prst="roundRect">
            <a:avLst>
              <a:gd name="adj" fmla="val 35460"/>
            </a:avLst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400" b="1" dirty="0" smtClean="0">
                <a:solidFill>
                  <a:srgbClr val="000000"/>
                </a:solidFill>
              </a:rPr>
              <a:t>뷰티포인트 온라인 연관 테이블 현황</a:t>
            </a:r>
          </a:p>
        </p:txBody>
      </p:sp>
      <p:sp>
        <p:nvSpPr>
          <p:cNvPr id="47" name="Action Button: Return 46">
            <a:hlinkClick r:id="rId2" action="ppaction://hlinksldjump" highlightClick="1"/>
          </p:cNvPr>
          <p:cNvSpPr/>
          <p:nvPr/>
        </p:nvSpPr>
        <p:spPr>
          <a:xfrm>
            <a:off x="9287995" y="185460"/>
            <a:ext cx="417533" cy="399224"/>
          </a:xfrm>
          <a:prstGeom prst="actionButtonReturn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23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+mn-ea"/>
              </a:rPr>
              <a:t>[Back </a:t>
            </a:r>
            <a:r>
              <a:rPr lang="en-US" altLang="ko-KR" dirty="0" smtClean="0">
                <a:latin typeface="+mn-ea"/>
              </a:rPr>
              <a:t>Up</a:t>
            </a:r>
            <a:r>
              <a:rPr lang="en-US" altLang="ko-KR" dirty="0" smtClean="0">
                <a:latin typeface="+mn-ea"/>
              </a:rPr>
              <a:t>]</a:t>
            </a:r>
            <a:r>
              <a:rPr lang="ko-KR" altLang="en-US" dirty="0" smtClean="0">
                <a:latin typeface="+mn-ea"/>
              </a:rPr>
              <a:t> 포인트에 대한 연관 테이블 데이터 부재 이슈 </a:t>
            </a:r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온라인</a:t>
            </a:r>
            <a:r>
              <a:rPr lang="en-US" altLang="ko-KR" dirty="0" smtClean="0">
                <a:latin typeface="+mn-ea"/>
              </a:rPr>
              <a:t>)</a:t>
            </a:r>
            <a:endParaRPr lang="ko-KR" altLang="en-US" dirty="0"/>
          </a:p>
        </p:txBody>
      </p:sp>
      <p:sp>
        <p:nvSpPr>
          <p:cNvPr id="62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9440" y="717956"/>
            <a:ext cx="9808920" cy="692814"/>
          </a:xfrm>
        </p:spPr>
        <p:txBody>
          <a:bodyPr/>
          <a:lstStyle/>
          <a:p>
            <a:r>
              <a:rPr lang="ko-KR" altLang="en-US" dirty="0" smtClean="0"/>
              <a:t>연관 테이블 데이터 부재로 인하여 고객에게 포인트에 대한 정보 제공 범위가 제한적임 </a:t>
            </a:r>
            <a:endParaRPr lang="ko-KR" altLang="en-US" dirty="0"/>
          </a:p>
        </p:txBody>
      </p:sp>
      <p:sp>
        <p:nvSpPr>
          <p:cNvPr id="37" name="Rectangle 36"/>
          <p:cNvSpPr/>
          <p:nvPr/>
        </p:nvSpPr>
        <p:spPr>
          <a:xfrm>
            <a:off x="533753" y="3184018"/>
            <a:ext cx="8913189" cy="3312368"/>
          </a:xfrm>
          <a:prstGeom prst="rect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540311" y="3192656"/>
            <a:ext cx="8913189" cy="283740"/>
          </a:xfrm>
          <a:prstGeom prst="rect">
            <a:avLst/>
          </a:prstGeom>
          <a:solidFill>
            <a:srgbClr val="002060"/>
          </a:solidFill>
          <a:ln w="952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b="1" dirty="0" smtClean="0">
                <a:solidFill>
                  <a:schemeClr val="tx2"/>
                </a:solidFill>
              </a:rPr>
              <a:t>포인트 사용에 대한 확인 불가 및 </a:t>
            </a:r>
            <a:r>
              <a:rPr lang="en-US" altLang="ko-KR" sz="1200" b="1" dirty="0" smtClean="0">
                <a:solidFill>
                  <a:schemeClr val="tx2"/>
                </a:solidFill>
              </a:rPr>
              <a:t>D-1</a:t>
            </a:r>
            <a:r>
              <a:rPr lang="ko-KR" altLang="en-US" sz="1200" b="1" dirty="0" smtClean="0">
                <a:solidFill>
                  <a:schemeClr val="tx2"/>
                </a:solidFill>
              </a:rPr>
              <a:t>일 정보제공 사례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  <p:graphicFrame>
        <p:nvGraphicFramePr>
          <p:cNvPr id="39" name="Table 38"/>
          <p:cNvGraphicFramePr>
            <a:graphicFrameLocks noGrp="1"/>
          </p:cNvGraphicFramePr>
          <p:nvPr>
            <p:extLst/>
          </p:nvPr>
        </p:nvGraphicFramePr>
        <p:xfrm>
          <a:off x="677893" y="5068045"/>
          <a:ext cx="3375007" cy="53128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25140"/>
                <a:gridCol w="1042386"/>
                <a:gridCol w="707381"/>
                <a:gridCol w="900100"/>
              </a:tblGrid>
              <a:tr h="272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고객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구입일자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매장명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구매금액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295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고객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20170531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IF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대전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5,000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>
            <p:extLst/>
          </p:nvPr>
        </p:nvGraphicFramePr>
        <p:xfrm>
          <a:off x="5637076" y="5068045"/>
          <a:ext cx="3708412" cy="518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22734"/>
                <a:gridCol w="787856"/>
                <a:gridCol w="753600"/>
                <a:gridCol w="822111"/>
                <a:gridCol w="822111"/>
              </a:tblGrid>
              <a:tr h="129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고객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매출일자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상품코드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매장명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구매금액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295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sp>
        <p:nvSpPr>
          <p:cNvPr id="41" name="Rectangle 40"/>
          <p:cNvSpPr/>
          <p:nvPr/>
        </p:nvSpPr>
        <p:spPr bwMode="gray">
          <a:xfrm>
            <a:off x="668524" y="4833156"/>
            <a:ext cx="3384376" cy="234889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통합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DB -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결제 정보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 bwMode="gray">
          <a:xfrm>
            <a:off x="5637076" y="4833156"/>
            <a:ext cx="3708411" cy="2348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구매 제품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43" name="Table 42"/>
          <p:cNvGraphicFramePr>
            <a:graphicFrameLocks noGrp="1"/>
          </p:cNvGraphicFramePr>
          <p:nvPr>
            <p:extLst/>
          </p:nvPr>
        </p:nvGraphicFramePr>
        <p:xfrm>
          <a:off x="3130585" y="3864784"/>
          <a:ext cx="6214903" cy="777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16816"/>
                <a:gridCol w="923357"/>
                <a:gridCol w="923357"/>
                <a:gridCol w="923357"/>
                <a:gridCol w="802169"/>
                <a:gridCol w="948036"/>
                <a:gridCol w="877811"/>
              </a:tblGrid>
              <a:tr h="226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고객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사용일자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매장코드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적립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사용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구매금액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포인트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매장명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29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고객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2016.05.28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13000171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사용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(-)30,000P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IF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신림점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129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고객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2017.05.31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13001530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적립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5,000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(+)150P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IF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대전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sp>
        <p:nvSpPr>
          <p:cNvPr id="44" name="Rectangle 43"/>
          <p:cNvSpPr/>
          <p:nvPr/>
        </p:nvSpPr>
        <p:spPr bwMode="gray">
          <a:xfrm>
            <a:off x="3130584" y="3645024"/>
            <a:ext cx="6214903" cy="216719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통합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DB -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포인트 정보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 bwMode="gray">
          <a:xfrm>
            <a:off x="524508" y="1520788"/>
            <a:ext cx="1211044" cy="3240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vert="horz" wrap="square" lIns="72000" tIns="36000" rIns="72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ko-KR" altLang="en-US" sz="1200" b="1" dirty="0" smtClean="0">
                <a:latin typeface="+mn-ea"/>
                <a:cs typeface="Arial" charset="0"/>
              </a:rPr>
              <a:t>결제 정보</a:t>
            </a:r>
          </a:p>
        </p:txBody>
      </p:sp>
      <p:sp>
        <p:nvSpPr>
          <p:cNvPr id="74" name="Can 73"/>
          <p:cNvSpPr/>
          <p:nvPr/>
        </p:nvSpPr>
        <p:spPr>
          <a:xfrm>
            <a:off x="582078" y="2600371"/>
            <a:ext cx="1075583" cy="504056"/>
          </a:xfrm>
          <a:prstGeom prst="can">
            <a:avLst/>
          </a:prstGeom>
          <a:solidFill>
            <a:schemeClr val="accent6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dirty="0" smtClean="0">
                <a:solidFill>
                  <a:srgbClr val="000000"/>
                </a:solidFill>
                <a:latin typeface="+mn-ea"/>
              </a:rPr>
              <a:t>통합</a:t>
            </a:r>
            <a:r>
              <a:rPr lang="en-US" altLang="ko-KR" sz="1200" dirty="0" smtClean="0">
                <a:solidFill>
                  <a:srgbClr val="000000"/>
                </a:solidFill>
                <a:latin typeface="+mn-ea"/>
              </a:rPr>
              <a:t>DB</a:t>
            </a:r>
            <a:endParaRPr lang="ko-KR" altLang="en-US" sz="1200" dirty="0" smtClean="0"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77" name="Straight Arrow Connector 76"/>
          <p:cNvCxnSpPr>
            <a:stCxn id="73" idx="2"/>
            <a:endCxn id="74" idx="1"/>
          </p:cNvCxnSpPr>
          <p:nvPr/>
        </p:nvCxnSpPr>
        <p:spPr>
          <a:xfrm flipH="1">
            <a:off x="1119870" y="1844824"/>
            <a:ext cx="10160" cy="755547"/>
          </a:xfrm>
          <a:prstGeom prst="straightConnector1">
            <a:avLst/>
          </a:prstGeom>
          <a:ln w="2857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lowchart: Connector 78"/>
          <p:cNvSpPr/>
          <p:nvPr/>
        </p:nvSpPr>
        <p:spPr>
          <a:xfrm>
            <a:off x="678894" y="2106470"/>
            <a:ext cx="931389" cy="220131"/>
          </a:xfrm>
          <a:prstGeom prst="flowChartConnector">
            <a:avLst/>
          </a:prstGeom>
          <a:solidFill>
            <a:srgbClr val="CED8EC"/>
          </a:solidFill>
          <a:ln w="9525">
            <a:solidFill>
              <a:srgbClr val="95B0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dirty="0" smtClean="0">
                <a:solidFill>
                  <a:srgbClr val="000000"/>
                </a:solidFill>
              </a:rPr>
              <a:t>실시간</a:t>
            </a:r>
          </a:p>
        </p:txBody>
      </p:sp>
      <p:sp>
        <p:nvSpPr>
          <p:cNvPr id="81" name="Right Arrow 80"/>
          <p:cNvSpPr/>
          <p:nvPr/>
        </p:nvSpPr>
        <p:spPr bwMode="gray">
          <a:xfrm>
            <a:off x="1903981" y="1631723"/>
            <a:ext cx="226127" cy="1220676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bg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SzTx/>
              <a:buFontTx/>
              <a:buNone/>
            </a:pPr>
            <a:endParaRPr lang="ko-KR" altLang="en-US" sz="1200" kern="0" dirty="0" smtClea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3" name="Rounded Rectangle 82"/>
          <p:cNvSpPr/>
          <p:nvPr/>
        </p:nvSpPr>
        <p:spPr bwMode="gray">
          <a:xfrm>
            <a:off x="1820652" y="1196752"/>
            <a:ext cx="1758431" cy="261012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buSzTx/>
              <a:buFontTx/>
              <a:buNone/>
            </a:pPr>
            <a:r>
              <a:rPr lang="ko-KR" altLang="en-US" sz="1400" b="1" kern="0" dirty="0" smtClean="0">
                <a:solidFill>
                  <a:srgbClr val="333333"/>
                </a:solidFill>
                <a:latin typeface="+mn-ea"/>
              </a:rPr>
              <a:t>결제 정보</a:t>
            </a:r>
          </a:p>
        </p:txBody>
      </p:sp>
      <p:cxnSp>
        <p:nvCxnSpPr>
          <p:cNvPr id="84" name="Straight Connector 83"/>
          <p:cNvCxnSpPr/>
          <p:nvPr/>
        </p:nvCxnSpPr>
        <p:spPr>
          <a:xfrm>
            <a:off x="524508" y="1479030"/>
            <a:ext cx="4254545" cy="0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 bwMode="gray">
          <a:xfrm>
            <a:off x="5097016" y="1520788"/>
            <a:ext cx="1211044" cy="3240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vert="horz" wrap="square" lIns="72000" tIns="36000" rIns="72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ko-KR" altLang="en-US" sz="1200" b="1" dirty="0" smtClean="0">
                <a:latin typeface="+mn-ea"/>
                <a:cs typeface="Arial" charset="0"/>
              </a:rPr>
              <a:t>구매 제품</a:t>
            </a:r>
          </a:p>
        </p:txBody>
      </p:sp>
      <p:sp>
        <p:nvSpPr>
          <p:cNvPr id="86" name="Can 85"/>
          <p:cNvSpPr/>
          <p:nvPr/>
        </p:nvSpPr>
        <p:spPr>
          <a:xfrm>
            <a:off x="5122860" y="2707116"/>
            <a:ext cx="1164880" cy="428089"/>
          </a:xfrm>
          <a:prstGeom prst="can">
            <a:avLst/>
          </a:prstGeom>
          <a:solidFill>
            <a:schemeClr val="accent6">
              <a:lumMod val="50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dirty="0" smtClean="0">
                <a:solidFill>
                  <a:schemeClr val="tx2"/>
                </a:solidFill>
                <a:latin typeface="+mn-ea"/>
              </a:rPr>
              <a:t>분석</a:t>
            </a:r>
            <a:r>
              <a:rPr lang="en-US" altLang="ko-KR" sz="1200" dirty="0" smtClean="0">
                <a:solidFill>
                  <a:schemeClr val="tx2"/>
                </a:solidFill>
                <a:latin typeface="+mn-ea"/>
              </a:rPr>
              <a:t>DB</a:t>
            </a:r>
            <a:endParaRPr lang="ko-KR" altLang="en-US" sz="1200" dirty="0" smtClean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87" name="Can 86"/>
          <p:cNvSpPr/>
          <p:nvPr/>
        </p:nvSpPr>
        <p:spPr>
          <a:xfrm>
            <a:off x="5143180" y="2127335"/>
            <a:ext cx="1116124" cy="365561"/>
          </a:xfrm>
          <a:prstGeom prst="can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dirty="0" smtClean="0">
                <a:solidFill>
                  <a:srgbClr val="000000"/>
                </a:solidFill>
                <a:latin typeface="+mn-ea"/>
              </a:rPr>
              <a:t>뷰티포인트</a:t>
            </a:r>
            <a:endParaRPr lang="en-US" altLang="ko-KR" sz="1200" dirty="0" smtClean="0">
              <a:solidFill>
                <a:srgbClr val="000000"/>
              </a:solidFill>
              <a:latin typeface="+mn-ea"/>
            </a:endParaRPr>
          </a:p>
          <a:p>
            <a:pPr algn="ctr"/>
            <a:r>
              <a:rPr lang="en-US" altLang="ko-KR" sz="1200" dirty="0" smtClean="0">
                <a:solidFill>
                  <a:srgbClr val="000000"/>
                </a:solidFill>
                <a:latin typeface="+mn-ea"/>
              </a:rPr>
              <a:t>DB</a:t>
            </a:r>
            <a:endParaRPr lang="ko-KR" altLang="en-US" sz="1200" dirty="0" smtClean="0"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88" name="Straight Arrow Connector 87"/>
          <p:cNvCxnSpPr>
            <a:stCxn id="85" idx="2"/>
            <a:endCxn id="87" idx="1"/>
          </p:cNvCxnSpPr>
          <p:nvPr/>
        </p:nvCxnSpPr>
        <p:spPr>
          <a:xfrm flipH="1">
            <a:off x="5701242" y="1844824"/>
            <a:ext cx="1296" cy="282511"/>
          </a:xfrm>
          <a:prstGeom prst="straightConnector1">
            <a:avLst/>
          </a:prstGeom>
          <a:ln w="2857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Flowchart: Connector 88"/>
          <p:cNvSpPr/>
          <p:nvPr/>
        </p:nvSpPr>
        <p:spPr>
          <a:xfrm>
            <a:off x="5755248" y="1915717"/>
            <a:ext cx="636152" cy="150352"/>
          </a:xfrm>
          <a:prstGeom prst="flowChartConnector">
            <a:avLst/>
          </a:prstGeom>
          <a:solidFill>
            <a:schemeClr val="accent2"/>
          </a:solidFill>
          <a:ln w="9525">
            <a:solidFill>
              <a:srgbClr val="95B0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dirty="0" smtClean="0">
                <a:solidFill>
                  <a:srgbClr val="000000"/>
                </a:solidFill>
              </a:rPr>
              <a:t>D-1</a:t>
            </a:r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5791252" y="2522013"/>
            <a:ext cx="628041" cy="160273"/>
          </a:xfrm>
          <a:prstGeom prst="roundRect">
            <a:avLst/>
          </a:prstGeom>
          <a:solidFill>
            <a:srgbClr val="0070C0"/>
          </a:soli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dirty="0" smtClean="0">
                <a:solidFill>
                  <a:schemeClr val="tx2"/>
                </a:solidFill>
                <a:latin typeface="+mn-ea"/>
              </a:rPr>
              <a:t>Batch</a:t>
            </a:r>
            <a:endParaRPr lang="ko-KR" altLang="en-US" sz="1200" dirty="0" smtClean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3" name="Rounded Rectangle 92"/>
          <p:cNvSpPr/>
          <p:nvPr/>
        </p:nvSpPr>
        <p:spPr bwMode="gray">
          <a:xfrm>
            <a:off x="6362921" y="1196752"/>
            <a:ext cx="1758431" cy="261012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buSzTx/>
              <a:buFontTx/>
              <a:buNone/>
            </a:pPr>
            <a:r>
              <a:rPr lang="ko-KR" altLang="en-US" sz="1400" b="1" kern="0" dirty="0" smtClean="0">
                <a:solidFill>
                  <a:srgbClr val="333333"/>
                </a:solidFill>
                <a:latin typeface="+mn-ea"/>
              </a:rPr>
              <a:t>구매 제품</a:t>
            </a:r>
          </a:p>
        </p:txBody>
      </p:sp>
      <p:cxnSp>
        <p:nvCxnSpPr>
          <p:cNvPr id="94" name="Straight Connector 93"/>
          <p:cNvCxnSpPr/>
          <p:nvPr/>
        </p:nvCxnSpPr>
        <p:spPr>
          <a:xfrm>
            <a:off x="5090942" y="1479030"/>
            <a:ext cx="4356000" cy="0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87" idx="3"/>
            <a:endCxn id="86" idx="1"/>
          </p:cNvCxnSpPr>
          <p:nvPr/>
        </p:nvCxnSpPr>
        <p:spPr>
          <a:xfrm>
            <a:off x="5701242" y="2492896"/>
            <a:ext cx="4058" cy="214220"/>
          </a:xfrm>
          <a:prstGeom prst="straightConnector1">
            <a:avLst/>
          </a:prstGeom>
          <a:ln w="28575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ight Arrow 96"/>
          <p:cNvSpPr/>
          <p:nvPr/>
        </p:nvSpPr>
        <p:spPr bwMode="gray">
          <a:xfrm>
            <a:off x="6527073" y="1711471"/>
            <a:ext cx="226127" cy="1220676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bg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SzTx/>
              <a:buFontTx/>
              <a:buNone/>
            </a:pPr>
            <a:endParaRPr lang="ko-KR" altLang="en-US" sz="1200" kern="0" dirty="0" smtClea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05" name="Rectangle 104"/>
          <p:cNvSpPr/>
          <p:nvPr/>
        </p:nvSpPr>
        <p:spPr bwMode="gray">
          <a:xfrm>
            <a:off x="704528" y="4027408"/>
            <a:ext cx="2160241" cy="28600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bg1">
                <a:lumMod val="50000"/>
              </a:schemeClr>
            </a:solidFill>
          </a:ln>
        </p:spPr>
        <p:txBody>
          <a:bodyPr wrap="square" lIns="72000" tIns="36000" rIns="72000" bIns="36000" rtlCol="0" anchor="ctr" anchorCtr="0">
            <a:noAutofit/>
          </a:bodyPr>
          <a:lstStyle/>
          <a:p>
            <a:pPr marL="96837" lvl="1" algn="ctr"/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포인트 사용내역 조회 불가</a:t>
            </a:r>
          </a:p>
        </p:txBody>
      </p:sp>
      <p:sp>
        <p:nvSpPr>
          <p:cNvPr id="106" name="Rectangle 105"/>
          <p:cNvSpPr/>
          <p:nvPr/>
        </p:nvSpPr>
        <p:spPr bwMode="gray">
          <a:xfrm>
            <a:off x="704529" y="4384722"/>
            <a:ext cx="2160241" cy="265309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bg1">
                <a:lumMod val="50000"/>
              </a:schemeClr>
            </a:solidFill>
          </a:ln>
        </p:spPr>
        <p:txBody>
          <a:bodyPr wrap="square" lIns="72000" tIns="36000" rIns="72000" bIns="36000" rtlCol="0" anchor="ctr" anchorCtr="0">
            <a:noAutofit/>
          </a:bodyPr>
          <a:lstStyle/>
          <a:p>
            <a:pPr marL="96837" lvl="1" algn="ctr"/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당일 구매제품 조회 불가</a:t>
            </a:r>
          </a:p>
        </p:txBody>
      </p:sp>
      <p:sp>
        <p:nvSpPr>
          <p:cNvPr id="107" name="Rounded Rectangle 106"/>
          <p:cNvSpPr/>
          <p:nvPr/>
        </p:nvSpPr>
        <p:spPr bwMode="gray">
          <a:xfrm>
            <a:off x="920552" y="3573016"/>
            <a:ext cx="1758431" cy="261012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buSzTx/>
              <a:buFontTx/>
              <a:buNone/>
            </a:pPr>
            <a:r>
              <a:rPr lang="ko-KR" altLang="en-US" sz="1200" b="1" kern="0" dirty="0" smtClean="0">
                <a:solidFill>
                  <a:srgbClr val="333333"/>
                </a:solidFill>
                <a:latin typeface="+mn-ea"/>
              </a:rPr>
              <a:t>포인트 정보 조회 이슈</a:t>
            </a:r>
          </a:p>
        </p:txBody>
      </p:sp>
      <p:cxnSp>
        <p:nvCxnSpPr>
          <p:cNvPr id="108" name="Straight Connector 107"/>
          <p:cNvCxnSpPr/>
          <p:nvPr/>
        </p:nvCxnSpPr>
        <p:spPr>
          <a:xfrm flipV="1">
            <a:off x="668524" y="3855508"/>
            <a:ext cx="2291164" cy="6523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Elbow Connector 114"/>
          <p:cNvCxnSpPr>
            <a:stCxn id="105" idx="3"/>
            <a:endCxn id="43" idx="1"/>
          </p:cNvCxnSpPr>
          <p:nvPr/>
        </p:nvCxnSpPr>
        <p:spPr>
          <a:xfrm>
            <a:off x="2864769" y="4170412"/>
            <a:ext cx="265816" cy="82992"/>
          </a:xfrm>
          <a:prstGeom prst="bentConnector3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/>
          <p:cNvCxnSpPr>
            <a:stCxn id="106" idx="3"/>
          </p:cNvCxnSpPr>
          <p:nvPr/>
        </p:nvCxnSpPr>
        <p:spPr>
          <a:xfrm flipV="1">
            <a:off x="2864770" y="4456420"/>
            <a:ext cx="265815" cy="60957"/>
          </a:xfrm>
          <a:prstGeom prst="bentConnector3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/>
          <p:cNvSpPr/>
          <p:nvPr/>
        </p:nvSpPr>
        <p:spPr>
          <a:xfrm>
            <a:off x="597066" y="4009337"/>
            <a:ext cx="261847" cy="265333"/>
          </a:xfrm>
          <a:prstGeom prst="ellipse">
            <a:avLst/>
          </a:prstGeom>
          <a:solidFill>
            <a:srgbClr val="002060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dirty="0" smtClean="0">
                <a:solidFill>
                  <a:schemeClr val="tx2"/>
                </a:solidFill>
              </a:rPr>
              <a:t>1</a:t>
            </a:r>
            <a:endParaRPr lang="ko-KR" altLang="en-US" sz="1200" dirty="0" smtClean="0">
              <a:solidFill>
                <a:schemeClr val="tx2"/>
              </a:solidFill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597065" y="4355221"/>
            <a:ext cx="261847" cy="265333"/>
          </a:xfrm>
          <a:prstGeom prst="ellipse">
            <a:avLst/>
          </a:prstGeom>
          <a:solidFill>
            <a:srgbClr val="002060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dirty="0" smtClean="0">
                <a:solidFill>
                  <a:schemeClr val="tx2"/>
                </a:solidFill>
              </a:rPr>
              <a:t>2</a:t>
            </a:r>
            <a:endParaRPr lang="ko-KR" altLang="en-US" sz="1200" dirty="0" smtClean="0">
              <a:solidFill>
                <a:schemeClr val="tx2"/>
              </a:solidFill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5674505" y="5673079"/>
            <a:ext cx="3670983" cy="586512"/>
          </a:xfrm>
          <a:prstGeom prst="rect">
            <a:avLst/>
          </a:prstGeom>
          <a:solidFill>
            <a:schemeClr val="tx2"/>
          </a:solidFill>
          <a:ln w="28575">
            <a:solidFill>
              <a:srgbClr val="F04C3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71450" indent="-171450" latinLnBrk="1"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</a:rPr>
              <a:t>A </a:t>
            </a:r>
            <a:r>
              <a:rPr lang="ko-KR" altLang="en-US" sz="1200" dirty="0">
                <a:solidFill>
                  <a:schemeClr val="tx1"/>
                </a:solidFill>
              </a:rPr>
              <a:t>고객 </a:t>
            </a:r>
            <a:r>
              <a:rPr lang="en-US" altLang="ko-KR" sz="1200" dirty="0">
                <a:solidFill>
                  <a:schemeClr val="tx1"/>
                </a:solidFill>
              </a:rPr>
              <a:t>– </a:t>
            </a:r>
            <a:r>
              <a:rPr lang="ko-KR" altLang="en-US" sz="1200" dirty="0">
                <a:solidFill>
                  <a:schemeClr val="tx1"/>
                </a:solidFill>
              </a:rPr>
              <a:t>포인트로 </a:t>
            </a:r>
            <a:r>
              <a:rPr lang="ko-KR" altLang="en-US" sz="1200" dirty="0" smtClean="0">
                <a:solidFill>
                  <a:schemeClr val="tx1"/>
                </a:solidFill>
              </a:rPr>
              <a:t>구매 제품내역 </a:t>
            </a:r>
            <a:r>
              <a:rPr lang="en-US" altLang="ko-KR" sz="1200" dirty="0" smtClean="0">
                <a:solidFill>
                  <a:schemeClr val="tx1"/>
                </a:solidFill>
              </a:rPr>
              <a:t>Batch</a:t>
            </a:r>
            <a:r>
              <a:rPr lang="ko-KR" altLang="en-US" sz="1200" dirty="0" smtClean="0">
                <a:solidFill>
                  <a:schemeClr val="tx1"/>
                </a:solidFill>
              </a:rPr>
              <a:t>에서 제외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marL="171450" indent="-171450" latinLnBrk="1"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solidFill>
                  <a:schemeClr val="tx1"/>
                </a:solidFill>
              </a:rPr>
              <a:t>B </a:t>
            </a:r>
            <a:r>
              <a:rPr lang="ko-KR" altLang="en-US" sz="1200" dirty="0" smtClean="0">
                <a:solidFill>
                  <a:schemeClr val="tx1"/>
                </a:solidFill>
              </a:rPr>
              <a:t>고객 </a:t>
            </a:r>
            <a:r>
              <a:rPr lang="en-US" altLang="ko-KR" sz="1200" dirty="0" smtClean="0">
                <a:solidFill>
                  <a:schemeClr val="tx1"/>
                </a:solidFill>
              </a:rPr>
              <a:t>– </a:t>
            </a:r>
            <a:r>
              <a:rPr lang="ko-KR" altLang="en-US" sz="1200" dirty="0" smtClean="0">
                <a:solidFill>
                  <a:schemeClr val="tx1"/>
                </a:solidFill>
              </a:rPr>
              <a:t>데이터 부재 </a:t>
            </a:r>
            <a:r>
              <a:rPr lang="en-US" altLang="ko-KR" sz="1200" dirty="0" smtClean="0">
                <a:solidFill>
                  <a:schemeClr val="tx1"/>
                </a:solidFill>
              </a:rPr>
              <a:t>(D-1</a:t>
            </a:r>
            <a:r>
              <a:rPr lang="ko-KR" altLang="en-US" sz="1200" dirty="0" smtClean="0">
                <a:solidFill>
                  <a:schemeClr val="tx1"/>
                </a:solidFill>
              </a:rPr>
              <a:t>일 데이터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668525" y="5673079"/>
            <a:ext cx="3384375" cy="331070"/>
          </a:xfrm>
          <a:prstGeom prst="rect">
            <a:avLst/>
          </a:prstGeom>
          <a:solidFill>
            <a:schemeClr val="tx2"/>
          </a:solidFill>
          <a:ln w="28575">
            <a:solidFill>
              <a:srgbClr val="F04C3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71450" indent="-171450" latinLnBrk="1"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</a:rPr>
              <a:t>A </a:t>
            </a:r>
            <a:r>
              <a:rPr lang="ko-KR" altLang="en-US" sz="1200" dirty="0">
                <a:solidFill>
                  <a:schemeClr val="tx1"/>
                </a:solidFill>
              </a:rPr>
              <a:t>고객 </a:t>
            </a:r>
            <a:r>
              <a:rPr lang="en-US" altLang="ko-KR" sz="1200" dirty="0">
                <a:solidFill>
                  <a:schemeClr val="tx1"/>
                </a:solidFill>
              </a:rPr>
              <a:t>– </a:t>
            </a:r>
            <a:r>
              <a:rPr lang="ko-KR" altLang="en-US" sz="1200" dirty="0" smtClean="0">
                <a:solidFill>
                  <a:schemeClr val="tx1"/>
                </a:solidFill>
              </a:rPr>
              <a:t>포인트 결제 내역 데이터 부재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 bwMode="gray">
          <a:xfrm>
            <a:off x="632520" y="6273316"/>
            <a:ext cx="4860540" cy="223070"/>
          </a:xfrm>
          <a:prstGeom prst="rect">
            <a:avLst/>
          </a:prstGeom>
          <a:noFill/>
        </p:spPr>
        <p:txBody>
          <a:bodyPr vert="horz" wrap="square" lIns="72000" tIns="36000" rIns="72000" bIns="3600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 smtClean="0">
                <a:solidFill>
                  <a:prstClr val="black"/>
                </a:solidFill>
                <a:latin typeface="+mn-ea"/>
                <a:cs typeface="Arial" charset="0"/>
              </a:rPr>
              <a:t>※ A </a:t>
            </a:r>
            <a:r>
              <a:rPr lang="ko-KR" altLang="en-US" sz="1000" dirty="0" smtClean="0">
                <a:solidFill>
                  <a:prstClr val="black"/>
                </a:solidFill>
                <a:latin typeface="+mn-ea"/>
                <a:cs typeface="Arial" charset="0"/>
              </a:rPr>
              <a:t>고객 </a:t>
            </a:r>
            <a:r>
              <a:rPr lang="en-US" altLang="ko-KR" sz="1000" dirty="0" smtClean="0">
                <a:solidFill>
                  <a:prstClr val="black"/>
                </a:solidFill>
                <a:latin typeface="+mn-ea"/>
                <a:cs typeface="Arial" charset="0"/>
              </a:rPr>
              <a:t>– </a:t>
            </a:r>
            <a:r>
              <a:rPr lang="ko-KR" altLang="en-US" sz="1000" dirty="0" smtClean="0">
                <a:solidFill>
                  <a:prstClr val="black"/>
                </a:solidFill>
                <a:latin typeface="+mn-ea"/>
                <a:cs typeface="Arial" charset="0"/>
              </a:rPr>
              <a:t>통합고객번호 </a:t>
            </a:r>
            <a:r>
              <a:rPr lang="en-US" altLang="ko-KR" sz="1000" dirty="0" smtClean="0">
                <a:solidFill>
                  <a:prstClr val="black"/>
                </a:solidFill>
                <a:latin typeface="+mn-ea"/>
                <a:cs typeface="Arial" charset="0"/>
              </a:rPr>
              <a:t>( 100170059 )  / B</a:t>
            </a:r>
            <a:r>
              <a:rPr lang="ko-KR" altLang="en-US" sz="1000" dirty="0" smtClean="0">
                <a:solidFill>
                  <a:prstClr val="black"/>
                </a:solidFill>
                <a:latin typeface="+mn-ea"/>
                <a:cs typeface="Arial" charset="0"/>
              </a:rPr>
              <a:t>고객 </a:t>
            </a:r>
            <a:r>
              <a:rPr lang="en-US" altLang="ko-KR" sz="1000" dirty="0" smtClean="0">
                <a:solidFill>
                  <a:prstClr val="black"/>
                </a:solidFill>
                <a:latin typeface="+mn-ea"/>
                <a:cs typeface="Arial" charset="0"/>
              </a:rPr>
              <a:t>– </a:t>
            </a:r>
            <a:r>
              <a:rPr lang="ko-KR" altLang="en-US" sz="1000" dirty="0" smtClean="0">
                <a:solidFill>
                  <a:prstClr val="black"/>
                </a:solidFill>
                <a:latin typeface="+mn-ea"/>
                <a:cs typeface="Arial" charset="0"/>
              </a:rPr>
              <a:t>통합고객번호</a:t>
            </a:r>
            <a:r>
              <a:rPr lang="en-US" altLang="ko-KR" sz="1000" dirty="0" smtClean="0">
                <a:solidFill>
                  <a:prstClr val="black"/>
                </a:solidFill>
                <a:latin typeface="+mn-ea"/>
                <a:cs typeface="Arial" charset="0"/>
              </a:rPr>
              <a:t>(114970503)</a:t>
            </a:r>
            <a:endParaRPr lang="ko-KR" altLang="en-US" sz="1000" dirty="0" smtClean="0">
              <a:solidFill>
                <a:prstClr val="black"/>
              </a:solidFill>
              <a:latin typeface="+mn-ea"/>
              <a:cs typeface="Arial" charset="0"/>
            </a:endParaRPr>
          </a:p>
        </p:txBody>
      </p: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2302383" y="1520788"/>
            <a:ext cx="2476670" cy="300601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27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miter lim="800000"/>
          </a:ln>
          <a:effectLst/>
        </p:spPr>
        <p:txBody>
          <a:bodyPr lIns="72000" tIns="0" rIns="72000" bIns="0" rtlCol="0" anchor="ctr"/>
          <a:lstStyle/>
          <a:p>
            <a:pPr algn="ctr" eaLnBrk="0"/>
            <a:r>
              <a:rPr lang="ko-KR" altLang="en-US" sz="14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이슈</a:t>
            </a:r>
            <a:endParaRPr lang="ko-KR" altLang="en-US" sz="1400" b="1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7" name="Rectangle 46"/>
          <p:cNvSpPr/>
          <p:nvPr/>
        </p:nvSpPr>
        <p:spPr bwMode="gray">
          <a:xfrm>
            <a:off x="2360712" y="1844824"/>
            <a:ext cx="2398026" cy="734894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 wrap="square" lIns="72000" tIns="36000" rIns="72000" bIns="36000" rtlCol="0" anchor="ctr" anchorCtr="0">
            <a:noAutofit/>
          </a:bodyPr>
          <a:lstStyle/>
          <a:p>
            <a:pPr marL="171450" lvl="1" indent="-171450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결제 정보 제공시 포인트 결재 내역 부재</a:t>
            </a:r>
            <a:endParaRPr lang="ko-KR" altLang="en-US" sz="16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 charset="0"/>
              <a:sym typeface="Wingdings" pitchFamily="2" charset="2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2292882" y="1971221"/>
            <a:ext cx="261847" cy="265333"/>
          </a:xfrm>
          <a:prstGeom prst="ellipse">
            <a:avLst/>
          </a:prstGeom>
          <a:solidFill>
            <a:srgbClr val="002060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dirty="0" smtClean="0">
                <a:solidFill>
                  <a:schemeClr val="tx2"/>
                </a:solidFill>
              </a:rPr>
              <a:t>1</a:t>
            </a:r>
            <a:endParaRPr lang="ko-KR" altLang="en-US" sz="1200" dirty="0" smtClean="0">
              <a:solidFill>
                <a:schemeClr val="tx2"/>
              </a:solidFill>
            </a:endParaRPr>
          </a:p>
        </p:txBody>
      </p:sp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6811816" y="1520787"/>
            <a:ext cx="2635126" cy="266765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27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miter lim="800000"/>
          </a:ln>
          <a:effectLst/>
        </p:spPr>
        <p:txBody>
          <a:bodyPr lIns="72000" tIns="0" rIns="72000" bIns="0" rtlCol="0" anchor="ctr"/>
          <a:lstStyle/>
          <a:p>
            <a:pPr algn="ctr" eaLnBrk="0"/>
            <a:r>
              <a:rPr lang="ko-KR" altLang="en-US" sz="14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이슈</a:t>
            </a:r>
            <a:endParaRPr lang="ko-KR" altLang="en-US" sz="1400" b="1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0" name="Rectangle 49"/>
          <p:cNvSpPr/>
          <p:nvPr/>
        </p:nvSpPr>
        <p:spPr bwMode="gray">
          <a:xfrm>
            <a:off x="6890046" y="1808820"/>
            <a:ext cx="2563454" cy="1145783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 wrap="square" lIns="72000" tIns="36000" rIns="72000" bIns="36000" rtlCol="0" anchor="ctr" anchorCtr="0">
            <a:noAutofit/>
          </a:bodyPr>
          <a:lstStyle/>
          <a:p>
            <a:pPr marL="171450" lvl="1" indent="-171450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>뷰티포인트 </a:t>
            </a:r>
            <a:r>
              <a:rPr lang="ko-KR" altLang="en-US" sz="1400" b="1" dirty="0">
                <a:solidFill>
                  <a:prstClr val="black"/>
                </a:solidFill>
                <a:latin typeface="+mn-ea"/>
                <a:cs typeface="Arial" charset="0"/>
              </a:rPr>
              <a:t>사용 구매 제품 내역 </a:t>
            </a: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>부재</a:t>
            </a:r>
            <a:endParaRPr lang="ko-KR" altLang="en-US" sz="16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 charset="0"/>
              <a:sym typeface="Wingdings" pitchFamily="2" charset="2"/>
            </a:endParaRPr>
          </a:p>
          <a:p>
            <a:pPr marL="180975" lvl="1" indent="-95250">
              <a:spcAft>
                <a:spcPts val="200"/>
              </a:spcAft>
              <a:buFont typeface="맑은 고딕" panose="020B0503020000020004" pitchFamily="50" charset="-127"/>
              <a:buChar char="-"/>
              <a:tabLst>
                <a:tab pos="0" algn="l"/>
              </a:tabLst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Batch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이관시 제외됨</a:t>
            </a:r>
            <a:endParaRPr lang="en-US" altLang="ko-KR" sz="1200" b="1" dirty="0" smtClean="0">
              <a:solidFill>
                <a:prstClr val="black"/>
              </a:solidFill>
              <a:latin typeface="+mn-ea"/>
              <a:cs typeface="Arial" charset="0"/>
            </a:endParaRPr>
          </a:p>
          <a:p>
            <a:pPr marL="171450" lvl="1" indent="-171450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altLang="ko-KR" sz="1400" b="1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charset="0"/>
                <a:sym typeface="Wingdings" pitchFamily="2" charset="2"/>
              </a:rPr>
              <a:t>D-1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charset="0"/>
                <a:sym typeface="Wingdings" pitchFamily="2" charset="2"/>
              </a:rPr>
              <a:t>일 정보 제공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 charset="0"/>
                <a:sym typeface="Wingdings" pitchFamily="2" charset="2"/>
              </a:rPr>
              <a:t> </a:t>
            </a:r>
            <a:endParaRPr lang="en-US" altLang="ko-KR" sz="1400" dirty="0">
              <a:solidFill>
                <a:prstClr val="black"/>
              </a:solidFill>
              <a:latin typeface="+mn-ea"/>
              <a:cs typeface="Arial" charset="0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6811816" y="1924484"/>
            <a:ext cx="261847" cy="265333"/>
          </a:xfrm>
          <a:prstGeom prst="ellipse">
            <a:avLst/>
          </a:prstGeom>
          <a:solidFill>
            <a:srgbClr val="002060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dirty="0" smtClean="0">
                <a:solidFill>
                  <a:schemeClr val="tx2"/>
                </a:solidFill>
              </a:rPr>
              <a:t>1</a:t>
            </a:r>
            <a:endParaRPr lang="ko-KR" altLang="en-US" sz="1200" dirty="0" smtClean="0">
              <a:solidFill>
                <a:schemeClr val="tx2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795921" y="2538935"/>
            <a:ext cx="261847" cy="265333"/>
          </a:xfrm>
          <a:prstGeom prst="ellipse">
            <a:avLst/>
          </a:prstGeom>
          <a:solidFill>
            <a:srgbClr val="002060"/>
          </a:solidFill>
          <a:ln w="952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dirty="0" smtClean="0">
                <a:solidFill>
                  <a:schemeClr val="tx2"/>
                </a:solidFill>
              </a:rPr>
              <a:t>2</a:t>
            </a:r>
            <a:endParaRPr lang="ko-KR" altLang="en-US" sz="1200" dirty="0" smtClean="0">
              <a:solidFill>
                <a:schemeClr val="tx2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956380" y="4867398"/>
            <a:ext cx="1788708" cy="8056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000" b="1" dirty="0" smtClean="0">
                <a:solidFill>
                  <a:srgbClr val="000000"/>
                </a:solidFill>
              </a:rPr>
              <a:t>[ A</a:t>
            </a:r>
            <a:r>
              <a:rPr lang="ko-KR" altLang="en-US" sz="1000" b="1" dirty="0" smtClean="0">
                <a:solidFill>
                  <a:srgbClr val="000000"/>
                </a:solidFill>
              </a:rPr>
              <a:t>고객 분석 판매실적 </a:t>
            </a:r>
            <a:r>
              <a:rPr lang="en-US" altLang="ko-KR" sz="1000" b="1" dirty="0" smtClean="0">
                <a:solidFill>
                  <a:srgbClr val="000000"/>
                </a:solidFill>
              </a:rPr>
              <a:t>]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</a:rPr>
              <a:t>(</a:t>
            </a:r>
            <a:r>
              <a:rPr lang="ko-KR" altLang="en-US" sz="1000" dirty="0" smtClean="0">
                <a:solidFill>
                  <a:srgbClr val="000000"/>
                </a:solidFill>
              </a:rPr>
              <a:t>상품</a:t>
            </a:r>
            <a:r>
              <a:rPr lang="en-US" altLang="ko-KR" sz="1000" dirty="0" smtClean="0">
                <a:solidFill>
                  <a:srgbClr val="000000"/>
                </a:solidFill>
              </a:rPr>
              <a:t>)111775391</a:t>
            </a:r>
            <a:r>
              <a:rPr lang="en-US" altLang="ko-KR" sz="100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 9,000P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sym typeface="Wingdings" panose="05000000000000000000" pitchFamily="2" charset="2"/>
              </a:rPr>
              <a:t>(</a:t>
            </a:r>
            <a:r>
              <a:rPr lang="ko-KR" altLang="en-US" sz="1000" dirty="0" smtClean="0">
                <a:solidFill>
                  <a:srgbClr val="000000"/>
                </a:solidFill>
                <a:sym typeface="Wingdings" panose="05000000000000000000" pitchFamily="2" charset="2"/>
              </a:rPr>
              <a:t>상품</a:t>
            </a:r>
            <a:r>
              <a:rPr lang="en-US" altLang="ko-KR" sz="1000" dirty="0" smtClean="0">
                <a:solidFill>
                  <a:srgbClr val="000000"/>
                </a:solidFill>
                <a:sym typeface="Wingdings" panose="05000000000000000000" pitchFamily="2" charset="2"/>
              </a:rPr>
              <a:t>)111770754  8,000P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sym typeface="Wingdings" panose="05000000000000000000" pitchFamily="2" charset="2"/>
              </a:rPr>
              <a:t>(</a:t>
            </a:r>
            <a:r>
              <a:rPr lang="ko-KR" altLang="en-US" sz="1000" dirty="0" smtClean="0">
                <a:solidFill>
                  <a:srgbClr val="000000"/>
                </a:solidFill>
                <a:sym typeface="Wingdings" panose="05000000000000000000" pitchFamily="2" charset="2"/>
              </a:rPr>
              <a:t>상품</a:t>
            </a:r>
            <a:r>
              <a:rPr lang="en-US" altLang="ko-KR" sz="1000" dirty="0" smtClean="0">
                <a:solidFill>
                  <a:srgbClr val="000000"/>
                </a:solidFill>
                <a:sym typeface="Wingdings" panose="05000000000000000000" pitchFamily="2" charset="2"/>
              </a:rPr>
              <a:t>)11177075013,000P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5755248" y="4942330"/>
            <a:ext cx="1056568" cy="0"/>
          </a:xfrm>
          <a:prstGeom prst="straightConnector1">
            <a:avLst/>
          </a:prstGeom>
          <a:ln w="22225">
            <a:solidFill>
              <a:srgbClr val="F04C3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2" descr="C:\Data\1. S Singleton\2. Personal\Powerpoint Tools\error_6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73806" y="4810004"/>
            <a:ext cx="306533" cy="306533"/>
          </a:xfrm>
          <a:prstGeom prst="rect">
            <a:avLst/>
          </a:prstGeom>
          <a:noFill/>
          <a:effectLst/>
        </p:spPr>
      </p:pic>
      <p:sp>
        <p:nvSpPr>
          <p:cNvPr id="55" name="Action Button: Return 54">
            <a:hlinkClick r:id="rId3" action="ppaction://hlinksldjump" highlightClick="1"/>
          </p:cNvPr>
          <p:cNvSpPr/>
          <p:nvPr/>
        </p:nvSpPr>
        <p:spPr>
          <a:xfrm>
            <a:off x="9287995" y="185460"/>
            <a:ext cx="417533" cy="399224"/>
          </a:xfrm>
          <a:prstGeom prst="actionButtonReturn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66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9440" y="717956"/>
            <a:ext cx="9808920" cy="692814"/>
          </a:xfrm>
        </p:spPr>
        <p:txBody>
          <a:bodyPr/>
          <a:lstStyle/>
          <a:p>
            <a:r>
              <a:rPr lang="ko-KR" altLang="en-US" dirty="0" smtClean="0"/>
              <a:t>통합 뷰티 포인트는 고객에게 일관된 정보의 실시간 제공및 분석을 위하여 통합</a:t>
            </a:r>
            <a:r>
              <a:rPr lang="en-US" altLang="ko-KR" dirty="0" smtClean="0"/>
              <a:t>DB </a:t>
            </a:r>
            <a:r>
              <a:rPr lang="ko-KR" altLang="en-US" dirty="0" smtClean="0"/>
              <a:t>데이터 보유 확대 및 </a:t>
            </a:r>
            <a:r>
              <a:rPr lang="en-US" altLang="ko-KR" dirty="0" smtClean="0"/>
              <a:t>Key </a:t>
            </a:r>
            <a:r>
              <a:rPr lang="ko-KR" altLang="en-US" dirty="0" smtClean="0"/>
              <a:t>구조 개선이 필요함</a:t>
            </a:r>
            <a:endParaRPr lang="ko-KR" altLang="en-US" dirty="0"/>
          </a:p>
        </p:txBody>
      </p:sp>
      <p:sp>
        <p:nvSpPr>
          <p:cNvPr id="34" name="Title 3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+mn-ea"/>
              </a:rPr>
              <a:t>[</a:t>
            </a:r>
            <a:r>
              <a:rPr lang="en-US" altLang="ko-KR" dirty="0" smtClean="0">
                <a:latin typeface="+mn-ea"/>
              </a:rPr>
              <a:t>Back Up] </a:t>
            </a:r>
            <a:r>
              <a:rPr lang="ko-KR" altLang="en-US" dirty="0" smtClean="0">
                <a:latin typeface="+mn-ea"/>
              </a:rPr>
              <a:t>고객 </a:t>
            </a:r>
            <a:r>
              <a:rPr lang="ko-KR" altLang="en-US" dirty="0">
                <a:latin typeface="+mn-ea"/>
              </a:rPr>
              <a:t>데이터 분석 </a:t>
            </a:r>
            <a:r>
              <a:rPr lang="en-US" altLang="ko-KR" dirty="0">
                <a:latin typeface="+mn-ea"/>
              </a:rPr>
              <a:t>– </a:t>
            </a:r>
            <a:r>
              <a:rPr lang="ko-KR" altLang="en-US" dirty="0" smtClean="0"/>
              <a:t>통합 </a:t>
            </a:r>
            <a:r>
              <a:rPr lang="ko-KR" altLang="en-US" dirty="0"/>
              <a:t>고객 뷰티 </a:t>
            </a:r>
            <a:r>
              <a:rPr lang="ko-KR" altLang="en-US" dirty="0" smtClean="0"/>
              <a:t>포인트 </a:t>
            </a:r>
            <a:r>
              <a:rPr lang="en-US" altLang="ko-KR" dirty="0" smtClean="0"/>
              <a:t>To-Be </a:t>
            </a:r>
            <a:r>
              <a:rPr lang="ko-KR" altLang="en-US" dirty="0" smtClean="0"/>
              <a:t>방향성</a:t>
            </a:r>
            <a:endParaRPr lang="ko-KR" altLang="en-US" dirty="0"/>
          </a:p>
        </p:txBody>
      </p:sp>
      <p:sp>
        <p:nvSpPr>
          <p:cNvPr id="152" name="TextBox 151"/>
          <p:cNvSpPr txBox="1"/>
          <p:nvPr/>
        </p:nvSpPr>
        <p:spPr bwMode="gray">
          <a:xfrm>
            <a:off x="1705824" y="1412776"/>
            <a:ext cx="3183825" cy="291356"/>
          </a:xfrm>
          <a:prstGeom prst="rect">
            <a:avLst/>
          </a:prstGeom>
          <a:noFill/>
        </p:spPr>
        <p:txBody>
          <a:bodyPr vert="horz" wrap="square" lIns="36000" tIns="36000" rIns="36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altLang="ko-KR" sz="14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To-Be </a:t>
            </a:r>
            <a:r>
              <a:rPr lang="ko-KR" altLang="en-US" sz="14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방향성</a:t>
            </a:r>
            <a:endParaRPr lang="en-US" altLang="ko-KR" sz="1400" b="1" dirty="0" smtClean="0">
              <a:solidFill>
                <a:prstClr val="black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</p:txBody>
      </p:sp>
      <p:cxnSp>
        <p:nvCxnSpPr>
          <p:cNvPr id="153" name="Straight Connector 152"/>
          <p:cNvCxnSpPr/>
          <p:nvPr/>
        </p:nvCxnSpPr>
        <p:spPr>
          <a:xfrm>
            <a:off x="382333" y="1699345"/>
            <a:ext cx="5830806" cy="0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/>
          <p:cNvSpPr/>
          <p:nvPr/>
        </p:nvSpPr>
        <p:spPr>
          <a:xfrm>
            <a:off x="6753200" y="3700891"/>
            <a:ext cx="2753088" cy="84895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71450" lvl="1" indent="-171450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altLang="ko-KR" sz="1400" b="1" dirty="0">
                <a:solidFill>
                  <a:srgbClr val="000000"/>
                </a:solidFill>
              </a:rPr>
              <a:t>SLT </a:t>
            </a:r>
            <a:r>
              <a:rPr lang="ko-KR" altLang="en-US" sz="1400" b="1" dirty="0" smtClean="0">
                <a:solidFill>
                  <a:srgbClr val="000000"/>
                </a:solidFill>
              </a:rPr>
              <a:t>프로젝트에서의 구매내역에 대한 실시간 제공 방향성 확인 </a:t>
            </a:r>
            <a:endParaRPr lang="ko-KR" altLang="en-US" sz="16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 charset="0"/>
              <a:sym typeface="Wingdings" pitchFamily="2" charset="2"/>
            </a:endParaRPr>
          </a:p>
          <a:p>
            <a:pPr marL="180975" lvl="1" indent="-95250">
              <a:spcAft>
                <a:spcPts val="200"/>
              </a:spcAft>
              <a:buFont typeface="맑은 고딕" panose="020B0503020000020004" pitchFamily="50" charset="-127"/>
              <a:buChar char="-"/>
              <a:tabLst>
                <a:tab pos="0" algn="l"/>
              </a:tabLst>
            </a:pPr>
            <a:r>
              <a:rPr lang="en-US" altLang="ko-KR" sz="1200" dirty="0">
                <a:solidFill>
                  <a:srgbClr val="000000"/>
                </a:solidFill>
              </a:rPr>
              <a:t>18</a:t>
            </a:r>
            <a:r>
              <a:rPr lang="ko-KR" altLang="en-US" sz="1200" dirty="0">
                <a:solidFill>
                  <a:srgbClr val="000000"/>
                </a:solidFill>
              </a:rPr>
              <a:t>년 하반기 개선</a:t>
            </a:r>
            <a:r>
              <a:rPr lang="en-US" altLang="ko-KR" sz="1200" dirty="0">
                <a:solidFill>
                  <a:srgbClr val="000000"/>
                </a:solidFill>
              </a:rPr>
              <a:t>&amp;Open</a:t>
            </a:r>
            <a:endParaRPr lang="ko-KR" altLang="en-US" sz="1200" dirty="0">
              <a:solidFill>
                <a:srgbClr val="000000"/>
              </a:solidFill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6753200" y="4630747"/>
            <a:ext cx="2753088" cy="135453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71450" lvl="1" indent="-171450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srgbClr val="000000"/>
                </a:solidFill>
              </a:rPr>
              <a:t>거버넌스 통한 비즈니스 요건 등 현업 주관부서 정의 필요</a:t>
            </a:r>
            <a:endParaRPr lang="ko-KR" altLang="en-US" sz="16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 charset="0"/>
              <a:sym typeface="Wingdings" pitchFamily="2" charset="2"/>
            </a:endParaRPr>
          </a:p>
          <a:p>
            <a:pPr marL="180975" lvl="1" indent="-95250">
              <a:spcAft>
                <a:spcPts val="200"/>
              </a:spcAft>
              <a:buFont typeface="맑은 고딕" panose="020B0503020000020004" pitchFamily="50" charset="-127"/>
              <a:buChar char="-"/>
              <a:tabLst>
                <a:tab pos="0" algn="l"/>
              </a:tabLst>
            </a:pPr>
            <a:r>
              <a:rPr lang="ko-KR" altLang="en-US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테이블 구조 설계 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( Mapping Key)</a:t>
            </a:r>
          </a:p>
          <a:p>
            <a:pPr marL="180975" lvl="1" indent="-95250">
              <a:spcAft>
                <a:spcPts val="200"/>
              </a:spcAft>
              <a:buFont typeface="맑은 고딕" panose="020B0503020000020004" pitchFamily="50" charset="-127"/>
              <a:buChar char="-"/>
              <a:tabLst>
                <a:tab pos="0" algn="l"/>
              </a:tabLst>
            </a:pPr>
            <a:r>
              <a:rPr lang="ko-KR" altLang="en-US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실시간 제공 범위 설계</a:t>
            </a:r>
            <a:endParaRPr lang="en-US" altLang="ko-KR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 marL="180975" lvl="1" indent="-95250">
              <a:spcAft>
                <a:spcPts val="200"/>
              </a:spcAft>
              <a:buFont typeface="맑은 고딕" panose="020B0503020000020004" pitchFamily="50" charset="-127"/>
              <a:buChar char="-"/>
              <a:tabLst>
                <a:tab pos="0" algn="l"/>
              </a:tabLst>
            </a:pPr>
            <a:r>
              <a:rPr lang="ko-KR" altLang="en-US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구매내역 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Batch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개선</a:t>
            </a:r>
            <a:endParaRPr lang="en-US" altLang="ko-KR" sz="1200" dirty="0" smtClean="0">
              <a:solidFill>
                <a:srgbClr val="000000"/>
              </a:solidFill>
            </a:endParaRPr>
          </a:p>
        </p:txBody>
      </p:sp>
      <p:sp>
        <p:nvSpPr>
          <p:cNvPr id="159" name="Oval 158"/>
          <p:cNvSpPr/>
          <p:nvPr/>
        </p:nvSpPr>
        <p:spPr>
          <a:xfrm>
            <a:off x="6828304" y="1853351"/>
            <a:ext cx="2232248" cy="1475474"/>
          </a:xfrm>
          <a:prstGeom prst="ellipse">
            <a:avLst/>
          </a:prstGeom>
          <a:solidFill>
            <a:srgbClr val="F7FDC3"/>
          </a:solidFill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b="1" dirty="0" smtClean="0">
              <a:solidFill>
                <a:srgbClr val="000000"/>
              </a:solidFill>
            </a:endParaRPr>
          </a:p>
        </p:txBody>
      </p:sp>
      <p:sp>
        <p:nvSpPr>
          <p:cNvPr id="160" name="TextBox 159"/>
          <p:cNvSpPr txBox="1"/>
          <p:nvPr/>
        </p:nvSpPr>
        <p:spPr bwMode="gray">
          <a:xfrm>
            <a:off x="7106264" y="2149783"/>
            <a:ext cx="1676329" cy="1043726"/>
          </a:xfrm>
          <a:prstGeom prst="rect">
            <a:avLst/>
          </a:prstGeom>
          <a:noFill/>
          <a:ln>
            <a:noFill/>
          </a:ln>
        </p:spPr>
        <p:txBody>
          <a:bodyPr vert="horz" wrap="square" lIns="72000" tIns="36000" rIns="72000" bIns="36000" rtlCol="0" anchor="ctr">
            <a:noAutofit/>
          </a:bodyPr>
          <a:lstStyle/>
          <a:p>
            <a:pPr algn="ctr"/>
            <a:r>
              <a:rPr lang="ko-KR" altLang="en-US" sz="1400" b="1" dirty="0" smtClean="0">
                <a:solidFill>
                  <a:srgbClr val="000000"/>
                </a:solidFill>
                <a:latin typeface="+mn-ea"/>
              </a:rPr>
              <a:t>뷰티 포인트 </a:t>
            </a:r>
            <a:r>
              <a:rPr lang="ko-KR" altLang="en-US" sz="1400" b="1" dirty="0">
                <a:solidFill>
                  <a:srgbClr val="000000"/>
                </a:solidFill>
                <a:latin typeface="+mn-ea"/>
              </a:rPr>
              <a:t>개선방향 </a:t>
            </a:r>
            <a:r>
              <a:rPr lang="ko-KR" altLang="en-US" sz="1400" b="1" dirty="0" smtClean="0">
                <a:solidFill>
                  <a:srgbClr val="000000"/>
                </a:solidFill>
                <a:latin typeface="+mn-ea"/>
              </a:rPr>
              <a:t>수립 </a:t>
            </a:r>
            <a:r>
              <a:rPr lang="ko-KR" altLang="en-US" sz="1400" b="1" dirty="0">
                <a:solidFill>
                  <a:srgbClr val="000000"/>
                </a:solidFill>
                <a:latin typeface="+mn-ea"/>
              </a:rPr>
              <a:t>필요</a:t>
            </a:r>
          </a:p>
        </p:txBody>
      </p:sp>
      <p:sp>
        <p:nvSpPr>
          <p:cNvPr id="162" name="Right Arrow 161"/>
          <p:cNvSpPr/>
          <p:nvPr/>
        </p:nvSpPr>
        <p:spPr bwMode="gray">
          <a:xfrm>
            <a:off x="6370184" y="1670882"/>
            <a:ext cx="347012" cy="4423983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bg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SzTx/>
              <a:buFontTx/>
              <a:buNone/>
            </a:pPr>
            <a:endParaRPr lang="ko-KR" altLang="en-US" sz="1200" kern="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3" name="Right Arrow 162"/>
          <p:cNvSpPr/>
          <p:nvPr/>
        </p:nvSpPr>
        <p:spPr bwMode="gray">
          <a:xfrm rot="5400000">
            <a:off x="3272309" y="1778895"/>
            <a:ext cx="216023" cy="3999331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bg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SzTx/>
              <a:buFontTx/>
              <a:buNone/>
            </a:pPr>
            <a:endParaRPr lang="ko-KR" altLang="en-US" sz="1200" kern="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380492" y="4198559"/>
            <a:ext cx="1568334" cy="516105"/>
          </a:xfrm>
          <a:prstGeom prst="rect">
            <a:avLst/>
          </a:prstGeom>
          <a:solidFill>
            <a:srgbClr val="1F497D"/>
          </a:solidFill>
          <a:ln w="6350" cap="flat" cmpd="sng" algn="ctr">
            <a:solidFill>
              <a:schemeClr val="tx1"/>
            </a:solidFill>
            <a:prstDash val="solid"/>
          </a:ln>
          <a:effectLst/>
        </p:spPr>
        <p:txBody>
          <a:bodyPr lIns="36000" tIns="0" rIns="3600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b="1" kern="0" dirty="0" smtClean="0">
                <a:solidFill>
                  <a:prstClr val="white"/>
                </a:solidFill>
                <a:latin typeface="+mn-ea"/>
                <a:cs typeface="Times New Roman" panose="02020603050405020304" pitchFamily="18" charset="0"/>
              </a:rPr>
              <a:t>통합</a:t>
            </a:r>
            <a:r>
              <a:rPr lang="en-US" altLang="ko-KR" sz="1300" b="1" kern="0" dirty="0" smtClean="0">
                <a:solidFill>
                  <a:prstClr val="white"/>
                </a:solidFill>
                <a:latin typeface="+mn-ea"/>
                <a:cs typeface="Times New Roman" panose="02020603050405020304" pitchFamily="18" charset="0"/>
              </a:rPr>
              <a:t>DB </a:t>
            </a:r>
            <a:r>
              <a:rPr lang="ko-KR" altLang="en-US" sz="1300" b="1" kern="0" dirty="0" smtClean="0">
                <a:solidFill>
                  <a:prstClr val="white"/>
                </a:solidFill>
                <a:latin typeface="+mn-ea"/>
                <a:cs typeface="Times New Roman" panose="02020603050405020304" pitchFamily="18" charset="0"/>
              </a:rPr>
              <a:t>실시간 데이터 확보</a:t>
            </a:r>
            <a:endParaRPr lang="en-US" altLang="ko-KR" sz="1300" b="1" kern="0" dirty="0" smtClean="0">
              <a:solidFill>
                <a:prstClr val="white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2070097" y="4198558"/>
            <a:ext cx="4143043" cy="516105"/>
          </a:xfrm>
          <a:prstGeom prst="rect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71450" indent="-17145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srgbClr val="000000"/>
                </a:solidFill>
              </a:rPr>
              <a:t>포인트 적립및 사용에 대한 상품 데이터 확보 </a:t>
            </a:r>
            <a:r>
              <a:rPr lang="en-US" altLang="ko-KR" sz="1200" dirty="0" smtClean="0">
                <a:solidFill>
                  <a:srgbClr val="000000"/>
                </a:solidFill>
              </a:rPr>
              <a:t>(</a:t>
            </a:r>
            <a:r>
              <a:rPr lang="ko-KR" altLang="en-US" sz="1200" dirty="0" smtClean="0">
                <a:solidFill>
                  <a:srgbClr val="000000"/>
                </a:solidFill>
              </a:rPr>
              <a:t>온라인</a:t>
            </a:r>
            <a:r>
              <a:rPr lang="en-US" altLang="ko-KR" sz="1200" dirty="0" smtClean="0">
                <a:solidFill>
                  <a:srgbClr val="000000"/>
                </a:solidFill>
              </a:rPr>
              <a:t>)</a:t>
            </a:r>
            <a:r>
              <a:rPr lang="ko-KR" altLang="en-US" sz="1200" dirty="0" smtClean="0">
                <a:solidFill>
                  <a:srgbClr val="000000"/>
                </a:solidFill>
              </a:rPr>
              <a:t>  </a:t>
            </a:r>
            <a:endParaRPr lang="en-US" altLang="ko-KR" sz="1200" dirty="0" smtClean="0">
              <a:solidFill>
                <a:srgbClr val="000000"/>
              </a:solidFill>
            </a:endParaRPr>
          </a:p>
          <a:p>
            <a:pPr marL="171450" indent="-17145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srgbClr val="000000"/>
                </a:solidFill>
              </a:rPr>
              <a:t>포인트 결제 내역 데이터 확보 </a:t>
            </a:r>
            <a:r>
              <a:rPr lang="en-US" altLang="ko-KR" sz="1200" dirty="0" smtClean="0">
                <a:solidFill>
                  <a:srgbClr val="000000"/>
                </a:solidFill>
              </a:rPr>
              <a:t>(</a:t>
            </a:r>
            <a:r>
              <a:rPr lang="ko-KR" altLang="en-US" sz="1200" dirty="0" smtClean="0">
                <a:solidFill>
                  <a:srgbClr val="000000"/>
                </a:solidFill>
              </a:rPr>
              <a:t>온라인</a:t>
            </a:r>
            <a:r>
              <a:rPr lang="en-US" altLang="ko-KR" sz="1200" dirty="0" smtClean="0">
                <a:solidFill>
                  <a:srgbClr val="000000"/>
                </a:solidFill>
              </a:rPr>
              <a:t>)</a:t>
            </a:r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380492" y="4750669"/>
            <a:ext cx="1568334" cy="686935"/>
          </a:xfrm>
          <a:prstGeom prst="rect">
            <a:avLst/>
          </a:prstGeom>
          <a:solidFill>
            <a:srgbClr val="1F497D"/>
          </a:solidFill>
          <a:ln w="6350" cap="flat" cmpd="sng" algn="ctr">
            <a:solidFill>
              <a:schemeClr val="tx1"/>
            </a:solidFill>
            <a:prstDash val="solid"/>
          </a:ln>
          <a:effectLst/>
        </p:spPr>
        <p:txBody>
          <a:bodyPr lIns="36000" tIns="0" rIns="3600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b="1" kern="0" dirty="0" smtClean="0">
                <a:solidFill>
                  <a:prstClr val="white"/>
                </a:solidFill>
                <a:latin typeface="+mn-ea"/>
                <a:cs typeface="Times New Roman" panose="02020603050405020304" pitchFamily="18" charset="0"/>
              </a:rPr>
              <a:t>포인트 연관 테이블간 </a:t>
            </a:r>
            <a:r>
              <a:rPr lang="en-US" altLang="ko-KR" sz="1300" b="1" kern="0" dirty="0" smtClean="0">
                <a:solidFill>
                  <a:prstClr val="white"/>
                </a:solidFill>
                <a:latin typeface="+mn-ea"/>
                <a:cs typeface="Times New Roman" panose="02020603050405020304" pitchFamily="18" charset="0"/>
              </a:rPr>
              <a:t>Key</a:t>
            </a:r>
            <a:r>
              <a:rPr lang="ko-KR" altLang="en-US" sz="1300" b="1" kern="0" dirty="0" smtClean="0">
                <a:solidFill>
                  <a:prstClr val="white"/>
                </a:solidFill>
                <a:latin typeface="+mn-ea"/>
                <a:cs typeface="Times New Roman" panose="02020603050405020304" pitchFamily="18" charset="0"/>
              </a:rPr>
              <a:t>구조 개선 필요</a:t>
            </a:r>
            <a:endParaRPr lang="en-US" altLang="ko-KR" sz="1300" b="1" kern="0" dirty="0" smtClean="0">
              <a:solidFill>
                <a:prstClr val="white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2070097" y="4750668"/>
            <a:ext cx="4143043" cy="686935"/>
          </a:xfrm>
          <a:prstGeom prst="rect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71450" indent="-17145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srgbClr val="000000"/>
                </a:solidFill>
              </a:rPr>
              <a:t>포인트에 연계된 구매 정보 및 결제 정보 테이블은 </a:t>
            </a:r>
            <a:r>
              <a:rPr lang="en-US" altLang="ko-KR" sz="1200" dirty="0" smtClean="0">
                <a:solidFill>
                  <a:srgbClr val="000000"/>
                </a:solidFill>
              </a:rPr>
              <a:t>Mapping Key </a:t>
            </a:r>
            <a:r>
              <a:rPr lang="ko-KR" altLang="en-US" sz="1200" dirty="0" smtClean="0">
                <a:solidFill>
                  <a:srgbClr val="000000"/>
                </a:solidFill>
              </a:rPr>
              <a:t>확보 </a:t>
            </a:r>
            <a:r>
              <a:rPr lang="en-US" altLang="ko-KR" sz="1200" dirty="0" smtClean="0">
                <a:solidFill>
                  <a:srgbClr val="000000"/>
                </a:solidFill>
              </a:rPr>
              <a:t>(ex. </a:t>
            </a:r>
            <a:r>
              <a:rPr lang="ko-KR" altLang="en-US" sz="1200" dirty="0" smtClean="0">
                <a:solidFill>
                  <a:srgbClr val="000000"/>
                </a:solidFill>
              </a:rPr>
              <a:t>전표번호등</a:t>
            </a:r>
            <a:r>
              <a:rPr lang="en-US" altLang="ko-KR" sz="1200" dirty="0" smtClean="0">
                <a:solidFill>
                  <a:srgbClr val="000000"/>
                </a:solidFill>
              </a:rPr>
              <a:t>)</a:t>
            </a:r>
            <a:r>
              <a:rPr lang="ko-KR" altLang="en-US" sz="1200" dirty="0" smtClean="0">
                <a:solidFill>
                  <a:srgbClr val="000000"/>
                </a:solidFill>
              </a:rPr>
              <a:t>  </a:t>
            </a:r>
            <a:r>
              <a:rPr lang="en-US" altLang="ko-KR" sz="1200" dirty="0" smtClean="0">
                <a:solidFill>
                  <a:srgbClr val="000000"/>
                </a:solidFill>
              </a:rPr>
              <a:t>(</a:t>
            </a:r>
            <a:r>
              <a:rPr lang="ko-KR" altLang="en-US" sz="1200" dirty="0" smtClean="0">
                <a:solidFill>
                  <a:srgbClr val="000000"/>
                </a:solidFill>
              </a:rPr>
              <a:t>온라인</a:t>
            </a:r>
            <a:r>
              <a:rPr lang="en-US" altLang="ko-KR" sz="1200" dirty="0" smtClean="0">
                <a:solidFill>
                  <a:srgbClr val="000000"/>
                </a:solidFill>
              </a:rPr>
              <a:t>)</a:t>
            </a:r>
            <a:r>
              <a:rPr lang="ko-KR" altLang="en-US" sz="1200" dirty="0" smtClean="0">
                <a:solidFill>
                  <a:srgbClr val="000000"/>
                </a:solidFill>
              </a:rPr>
              <a:t> </a:t>
            </a:r>
            <a:endParaRPr lang="en-US" altLang="ko-KR" sz="1200" dirty="0" smtClean="0">
              <a:solidFill>
                <a:srgbClr val="000000"/>
              </a:solidFill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380492" y="1798340"/>
            <a:ext cx="5832648" cy="1836204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170" name="Rounded Rectangle 169"/>
          <p:cNvSpPr/>
          <p:nvPr/>
        </p:nvSpPr>
        <p:spPr bwMode="gray">
          <a:xfrm>
            <a:off x="636589" y="1814370"/>
            <a:ext cx="5518709" cy="380014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altLang="ko-KR" sz="1400" b="1" i="1" kern="0" dirty="0" smtClean="0">
                <a:latin typeface="+mn-ea"/>
              </a:rPr>
              <a:t>“</a:t>
            </a:r>
            <a:r>
              <a:rPr lang="ko-KR" altLang="en-US" sz="1400" b="1" i="1" kern="0" dirty="0" smtClean="0">
                <a:latin typeface="+mn-ea"/>
              </a:rPr>
              <a:t>온오프라인의 </a:t>
            </a:r>
            <a:r>
              <a:rPr lang="en-US" altLang="ko-KR" sz="1400" b="1" i="1" kern="0" dirty="0" smtClean="0">
                <a:latin typeface="+mn-ea"/>
              </a:rPr>
              <a:t>seamless</a:t>
            </a:r>
            <a:r>
              <a:rPr lang="ko-KR" altLang="en-US" sz="1400" b="1" i="1" kern="0" dirty="0" smtClean="0">
                <a:latin typeface="+mn-ea"/>
              </a:rPr>
              <a:t>한 뷰티포인트 정보를 </a:t>
            </a:r>
            <a:endParaRPr lang="en-US" altLang="ko-KR" sz="1400" b="1" i="1" kern="0" dirty="0" smtClean="0">
              <a:latin typeface="+mn-ea"/>
            </a:endParaRPr>
          </a:p>
          <a:p>
            <a:pPr algn="ctr"/>
            <a:r>
              <a:rPr lang="ko-KR" altLang="en-US" sz="1400" b="1" i="1" kern="0" dirty="0" smtClean="0">
                <a:latin typeface="+mn-ea"/>
              </a:rPr>
              <a:t>고객에게 실시간 제공 하고 분석에 활용</a:t>
            </a:r>
            <a:r>
              <a:rPr lang="en-US" altLang="ko-KR" sz="1400" b="1" i="1" kern="0" dirty="0" smtClean="0">
                <a:latin typeface="+mn-ea"/>
              </a:rPr>
              <a:t>”</a:t>
            </a:r>
            <a:endParaRPr lang="ko-KR" altLang="en-US" sz="1400" b="1" i="1" kern="0" dirty="0" smtClean="0">
              <a:latin typeface="+mn-ea"/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596516" y="2238256"/>
            <a:ext cx="1636545" cy="1287225"/>
          </a:xfrm>
          <a:prstGeom prst="rect">
            <a:avLst/>
          </a:prstGeom>
          <a:solidFill>
            <a:schemeClr val="tx2"/>
          </a:solidFill>
          <a:ln w="6350" cap="flat" cmpd="sng" algn="ctr">
            <a:solidFill>
              <a:schemeClr val="bg1"/>
            </a:solidFill>
            <a:prstDash val="solid"/>
          </a:ln>
          <a:effectLst/>
        </p:spPr>
        <p:txBody>
          <a:bodyPr lIns="36000" tIns="0" rIns="36000" bIns="0" rtlCol="0" anchor="ctr"/>
          <a:lstStyle/>
          <a:p>
            <a:pPr lvl="0" algn="ctr">
              <a:defRPr/>
            </a:pPr>
            <a:r>
              <a:rPr lang="ko-KR" altLang="en-US" sz="1400" b="1" kern="0" dirty="0" smtClean="0">
                <a:latin typeface="+mn-ea"/>
                <a:cs typeface="Times New Roman" panose="02020603050405020304" pitchFamily="18" charset="0"/>
              </a:rPr>
              <a:t>얼마의 포인트가 </a:t>
            </a:r>
            <a:r>
              <a:rPr lang="ko-KR" altLang="en-US" sz="1400" b="1" kern="0" dirty="0">
                <a:latin typeface="+mn-ea"/>
                <a:cs typeface="Times New Roman" panose="02020603050405020304" pitchFamily="18" charset="0"/>
              </a:rPr>
              <a:t>적립</a:t>
            </a:r>
            <a:r>
              <a:rPr lang="en-US" altLang="ko-KR" sz="1400" b="1" kern="0" dirty="0">
                <a:latin typeface="+mn-ea"/>
                <a:cs typeface="Times New Roman" panose="02020603050405020304" pitchFamily="18" charset="0"/>
              </a:rPr>
              <a:t>/</a:t>
            </a:r>
            <a:r>
              <a:rPr lang="ko-KR" altLang="en-US" sz="1400" b="1" kern="0" dirty="0">
                <a:latin typeface="+mn-ea"/>
                <a:cs typeface="Times New Roman" panose="02020603050405020304" pitchFamily="18" charset="0"/>
              </a:rPr>
              <a:t>사용</a:t>
            </a:r>
            <a:r>
              <a:rPr lang="en-US" altLang="ko-KR" sz="1400" b="1" kern="0" dirty="0">
                <a:latin typeface="+mn-ea"/>
                <a:cs typeface="Times New Roman" panose="02020603050405020304" pitchFamily="18" charset="0"/>
              </a:rPr>
              <a:t>/</a:t>
            </a:r>
            <a:r>
              <a:rPr lang="ko-KR" altLang="en-US" sz="1400" b="1" kern="0" dirty="0">
                <a:latin typeface="+mn-ea"/>
                <a:cs typeface="Times New Roman" panose="02020603050405020304" pitchFamily="18" charset="0"/>
              </a:rPr>
              <a:t>소멸 되었고</a:t>
            </a:r>
            <a:endParaRPr lang="en-US" altLang="ko-KR" sz="1400" b="1" kern="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72" name="Rectangle 171"/>
          <p:cNvSpPr/>
          <p:nvPr/>
        </p:nvSpPr>
        <p:spPr>
          <a:xfrm>
            <a:off x="2468724" y="2238256"/>
            <a:ext cx="1640393" cy="1287225"/>
          </a:xfrm>
          <a:prstGeom prst="rect">
            <a:avLst/>
          </a:prstGeom>
          <a:solidFill>
            <a:schemeClr val="tx2"/>
          </a:solidFill>
          <a:ln w="6350" cap="flat" cmpd="sng" algn="ctr">
            <a:solidFill>
              <a:schemeClr val="bg1"/>
            </a:solidFill>
            <a:prstDash val="solid"/>
          </a:ln>
          <a:effectLst/>
        </p:spPr>
        <p:txBody>
          <a:bodyPr lIns="36000" tIns="0" rIns="3600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kern="0" dirty="0" smtClean="0">
                <a:latin typeface="+mn-ea"/>
                <a:cs typeface="Times New Roman" panose="02020603050405020304" pitchFamily="18" charset="0"/>
              </a:rPr>
              <a:t>포인트를 </a:t>
            </a:r>
            <a:endParaRPr lang="en-US" altLang="ko-KR" sz="1400" b="1" kern="0" dirty="0" smtClean="0">
              <a:latin typeface="+mn-ea"/>
              <a:cs typeface="Times New Roman" panose="02020603050405020304" pitchFamily="18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kern="0" dirty="0" smtClean="0">
                <a:latin typeface="+mn-ea"/>
                <a:cs typeface="Times New Roman" panose="02020603050405020304" pitchFamily="18" charset="0"/>
              </a:rPr>
              <a:t>적립</a:t>
            </a:r>
            <a:r>
              <a:rPr lang="en-US" altLang="ko-KR" sz="1400" b="1" kern="0" dirty="0" smtClean="0">
                <a:latin typeface="+mn-ea"/>
                <a:cs typeface="Times New Roman" panose="02020603050405020304" pitchFamily="18" charset="0"/>
              </a:rPr>
              <a:t>/</a:t>
            </a:r>
            <a:r>
              <a:rPr lang="ko-KR" altLang="en-US" sz="1400" b="1" kern="0" dirty="0" smtClean="0">
                <a:latin typeface="+mn-ea"/>
                <a:cs typeface="Times New Roman" panose="02020603050405020304" pitchFamily="18" charset="0"/>
              </a:rPr>
              <a:t>사용한</a:t>
            </a:r>
            <a:endParaRPr lang="en-US" altLang="ko-KR" sz="1400" b="1" kern="0" dirty="0" smtClean="0">
              <a:latin typeface="+mn-ea"/>
              <a:cs typeface="Times New Roman" panose="02020603050405020304" pitchFamily="18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kern="0" dirty="0" smtClean="0">
                <a:latin typeface="+mn-ea"/>
                <a:cs typeface="Times New Roman" panose="02020603050405020304" pitchFamily="18" charset="0"/>
              </a:rPr>
              <a:t>구매 내역은 무엇이며</a:t>
            </a:r>
            <a:endParaRPr lang="en-US" altLang="ko-KR" sz="1400" b="1" kern="0" dirty="0" smtClean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4376936" y="2238256"/>
            <a:ext cx="1666301" cy="1287225"/>
          </a:xfrm>
          <a:prstGeom prst="rect">
            <a:avLst/>
          </a:prstGeom>
          <a:solidFill>
            <a:schemeClr val="tx2"/>
          </a:solidFill>
          <a:ln w="6350" cap="flat" cmpd="sng" algn="ctr">
            <a:solidFill>
              <a:schemeClr val="bg1"/>
            </a:solidFill>
            <a:prstDash val="solid"/>
          </a:ln>
          <a:effectLst/>
        </p:spPr>
        <p:txBody>
          <a:bodyPr lIns="36000" tIns="0" rIns="36000" bIns="0" rtlCol="0" anchor="ctr"/>
          <a:lstStyle/>
          <a:p>
            <a:pPr lvl="0" algn="ctr">
              <a:defRPr/>
            </a:pPr>
            <a:r>
              <a:rPr lang="ko-KR" altLang="en-US" sz="1400" b="1" kern="0" dirty="0">
                <a:latin typeface="+mn-ea"/>
                <a:cs typeface="Times New Roman" panose="02020603050405020304" pitchFamily="18" charset="0"/>
              </a:rPr>
              <a:t>결제시 </a:t>
            </a:r>
            <a:endParaRPr lang="en-US" altLang="ko-KR" sz="1400" b="1" kern="0" dirty="0" smtClean="0">
              <a:latin typeface="+mn-ea"/>
              <a:cs typeface="Times New Roman" panose="02020603050405020304" pitchFamily="18" charset="0"/>
            </a:endParaRPr>
          </a:p>
          <a:p>
            <a:pPr lvl="0" algn="ctr">
              <a:defRPr/>
            </a:pPr>
            <a:r>
              <a:rPr lang="ko-KR" altLang="en-US" sz="1400" b="1" kern="0" dirty="0" smtClean="0">
                <a:latin typeface="+mn-ea"/>
                <a:cs typeface="Times New Roman" panose="02020603050405020304" pitchFamily="18" charset="0"/>
              </a:rPr>
              <a:t>얼마의 포인트를 </a:t>
            </a:r>
            <a:r>
              <a:rPr lang="ko-KR" altLang="en-US" sz="1400" b="1" kern="0" dirty="0">
                <a:latin typeface="+mn-ea"/>
                <a:cs typeface="Times New Roman" panose="02020603050405020304" pitchFamily="18" charset="0"/>
              </a:rPr>
              <a:t>사용하였는지</a:t>
            </a:r>
            <a:endParaRPr lang="en-US" altLang="ko-KR" sz="1400" b="1" kern="0" dirty="0"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174" name="Straight Arrow Connector 173"/>
          <p:cNvCxnSpPr>
            <a:stCxn id="171" idx="3"/>
            <a:endCxn id="172" idx="1"/>
          </p:cNvCxnSpPr>
          <p:nvPr/>
        </p:nvCxnSpPr>
        <p:spPr>
          <a:xfrm>
            <a:off x="2233061" y="2881869"/>
            <a:ext cx="23566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172" idx="3"/>
            <a:endCxn id="173" idx="1"/>
          </p:cNvCxnSpPr>
          <p:nvPr/>
        </p:nvCxnSpPr>
        <p:spPr>
          <a:xfrm>
            <a:off x="4109117" y="2881869"/>
            <a:ext cx="267819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/>
          <p:cNvSpPr txBox="1"/>
          <p:nvPr/>
        </p:nvSpPr>
        <p:spPr bwMode="gray">
          <a:xfrm>
            <a:off x="1703983" y="3814564"/>
            <a:ext cx="3183825" cy="291356"/>
          </a:xfrm>
          <a:prstGeom prst="rect">
            <a:avLst/>
          </a:prstGeom>
          <a:noFill/>
        </p:spPr>
        <p:txBody>
          <a:bodyPr vert="horz" wrap="square" lIns="36000" tIns="36000" rIns="36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ko-KR" altLang="en-US" sz="14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개선 필요사항</a:t>
            </a:r>
            <a:endParaRPr lang="en-US" altLang="ko-KR" sz="1400" b="1" dirty="0" smtClean="0">
              <a:solidFill>
                <a:prstClr val="black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</p:txBody>
      </p:sp>
      <p:cxnSp>
        <p:nvCxnSpPr>
          <p:cNvPr id="185" name="Straight Connector 184"/>
          <p:cNvCxnSpPr/>
          <p:nvPr/>
        </p:nvCxnSpPr>
        <p:spPr>
          <a:xfrm>
            <a:off x="382334" y="4102596"/>
            <a:ext cx="5830806" cy="0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0492" y="5482487"/>
            <a:ext cx="1568334" cy="516105"/>
          </a:xfrm>
          <a:prstGeom prst="rect">
            <a:avLst/>
          </a:prstGeom>
          <a:solidFill>
            <a:srgbClr val="1F497D"/>
          </a:solidFill>
          <a:ln w="6350" cap="flat" cmpd="sng" algn="ctr">
            <a:solidFill>
              <a:schemeClr val="tx1"/>
            </a:solidFill>
            <a:prstDash val="solid"/>
          </a:ln>
          <a:effectLst/>
        </p:spPr>
        <p:txBody>
          <a:bodyPr lIns="36000" tIns="0" rIns="3600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b="1" kern="0" dirty="0" smtClean="0">
                <a:solidFill>
                  <a:prstClr val="white"/>
                </a:solidFill>
                <a:latin typeface="+mn-ea"/>
                <a:cs typeface="Times New Roman" panose="02020603050405020304" pitchFamily="18" charset="0"/>
              </a:rPr>
              <a:t>Batch</a:t>
            </a:r>
            <a:r>
              <a:rPr lang="ko-KR" altLang="en-US" sz="1300" b="1" kern="0" dirty="0" smtClean="0">
                <a:solidFill>
                  <a:prstClr val="white"/>
                </a:solidFill>
                <a:latin typeface="+mn-ea"/>
                <a:cs typeface="Times New Roman" panose="02020603050405020304" pitchFamily="18" charset="0"/>
              </a:rPr>
              <a:t>개선</a:t>
            </a:r>
            <a:r>
              <a:rPr lang="en-US" altLang="ko-KR" sz="1300" b="1" kern="0" dirty="0" smtClean="0">
                <a:solidFill>
                  <a:prstClr val="white"/>
                </a:solidFill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1300" b="1" kern="0" dirty="0" smtClean="0">
                <a:solidFill>
                  <a:prstClr val="white"/>
                </a:solidFill>
                <a:latin typeface="+mn-ea"/>
                <a:cs typeface="Times New Roman" panose="02020603050405020304" pitchFamily="18" charset="0"/>
              </a:rPr>
              <a:t>단기</a:t>
            </a:r>
            <a:r>
              <a:rPr lang="en-US" altLang="ko-KR" sz="1300" b="1" kern="0" dirty="0" smtClean="0">
                <a:solidFill>
                  <a:prstClr val="white"/>
                </a:solidFill>
                <a:latin typeface="+mn-ea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070097" y="5482486"/>
            <a:ext cx="4143043" cy="516105"/>
          </a:xfrm>
          <a:prstGeom prst="rect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71450" indent="-17145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srgbClr val="000000"/>
                </a:solidFill>
              </a:rPr>
              <a:t>포인트로 구매한 내역에 대한 추가 이관 </a:t>
            </a:r>
            <a:r>
              <a:rPr lang="en-US" altLang="ko-KR" sz="1200" dirty="0" smtClean="0">
                <a:solidFill>
                  <a:srgbClr val="000000"/>
                </a:solidFill>
              </a:rPr>
              <a:t>(</a:t>
            </a:r>
            <a:r>
              <a:rPr lang="ko-KR" altLang="en-US" sz="1200" dirty="0" smtClean="0">
                <a:solidFill>
                  <a:srgbClr val="000000"/>
                </a:solidFill>
              </a:rPr>
              <a:t>온라인</a:t>
            </a:r>
            <a:r>
              <a:rPr lang="en-US" altLang="ko-KR" sz="1200" dirty="0" smtClean="0">
                <a:solidFill>
                  <a:srgbClr val="000000"/>
                </a:solidFill>
              </a:rPr>
              <a:t>)</a:t>
            </a:r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80492" y="6034763"/>
            <a:ext cx="1568334" cy="516105"/>
          </a:xfrm>
          <a:prstGeom prst="rect">
            <a:avLst/>
          </a:prstGeom>
          <a:solidFill>
            <a:srgbClr val="1F497D"/>
          </a:solidFill>
          <a:ln w="6350" cap="flat" cmpd="sng" algn="ctr">
            <a:solidFill>
              <a:schemeClr val="tx1"/>
            </a:solidFill>
            <a:prstDash val="solid"/>
          </a:ln>
          <a:effectLst/>
        </p:spPr>
        <p:txBody>
          <a:bodyPr lIns="36000" tIns="0" rIns="3600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b="1" kern="0" dirty="0" smtClean="0">
                <a:solidFill>
                  <a:prstClr val="white"/>
                </a:solidFill>
                <a:latin typeface="+mn-ea"/>
                <a:cs typeface="Times New Roman" panose="02020603050405020304" pitchFamily="18" charset="0"/>
              </a:rPr>
              <a:t>포인트 분석용 </a:t>
            </a:r>
            <a:endParaRPr lang="en-US" altLang="ko-KR" sz="1300" b="1" kern="0" dirty="0" smtClean="0">
              <a:solidFill>
                <a:prstClr val="white"/>
              </a:solidFill>
              <a:latin typeface="+mn-ea"/>
              <a:cs typeface="Times New Roman" panose="02020603050405020304" pitchFamily="18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b="1" kern="0" dirty="0" smtClean="0">
                <a:solidFill>
                  <a:prstClr val="white"/>
                </a:solidFill>
                <a:latin typeface="+mn-ea"/>
                <a:cs typeface="Times New Roman" panose="02020603050405020304" pitchFamily="18" charset="0"/>
              </a:rPr>
              <a:t>테이블 필요</a:t>
            </a:r>
            <a:endParaRPr lang="en-US" altLang="ko-KR" sz="1300" b="1" kern="0" dirty="0" smtClean="0">
              <a:solidFill>
                <a:prstClr val="white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070097" y="6034762"/>
            <a:ext cx="4143043" cy="516105"/>
          </a:xfrm>
          <a:prstGeom prst="rect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71450" indent="-17145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srgbClr val="000000"/>
                </a:solidFill>
              </a:rPr>
              <a:t>상품별 포인트 적립 및 사용금액 분석을 위한 별도의 포인트 분석 테이블 필요 </a:t>
            </a:r>
            <a:r>
              <a:rPr lang="en-US" altLang="ko-KR" sz="1200" dirty="0" smtClean="0">
                <a:solidFill>
                  <a:srgbClr val="000000"/>
                </a:solidFill>
              </a:rPr>
              <a:t>(</a:t>
            </a:r>
            <a:r>
              <a:rPr lang="ko-KR" altLang="en-US" sz="1200" dirty="0" smtClean="0">
                <a:solidFill>
                  <a:srgbClr val="000000"/>
                </a:solidFill>
              </a:rPr>
              <a:t>분석</a:t>
            </a:r>
            <a:r>
              <a:rPr lang="en-US" altLang="ko-KR" sz="1200" dirty="0" smtClean="0">
                <a:solidFill>
                  <a:srgbClr val="000000"/>
                </a:solidFill>
              </a:rPr>
              <a:t>)</a:t>
            </a:r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32" name="Action Button: Return 31">
            <a:hlinkClick r:id="rId2" action="ppaction://hlinksldjump" highlightClick="1"/>
          </p:cNvPr>
          <p:cNvSpPr/>
          <p:nvPr/>
        </p:nvSpPr>
        <p:spPr>
          <a:xfrm>
            <a:off x="9287995" y="185460"/>
            <a:ext cx="417533" cy="399224"/>
          </a:xfrm>
          <a:prstGeom prst="actionButtonReturn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39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[Back up]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smtClean="0"/>
              <a:t>상품 </a:t>
            </a:r>
            <a:r>
              <a:rPr lang="en-US" altLang="ko-KR" dirty="0" smtClean="0"/>
              <a:t>Data </a:t>
            </a:r>
            <a:r>
              <a:rPr lang="ko-KR" altLang="en-US" dirty="0" smtClean="0"/>
              <a:t>분석 </a:t>
            </a:r>
            <a:r>
              <a:rPr lang="en-US" altLang="ko-KR" dirty="0" smtClean="0"/>
              <a:t>(</a:t>
            </a:r>
            <a:r>
              <a:rPr lang="ko-KR" altLang="en-US" dirty="0" smtClean="0"/>
              <a:t>온라인</a:t>
            </a:r>
            <a:r>
              <a:rPr lang="en-US" altLang="ko-KR" dirty="0"/>
              <a:t> </a:t>
            </a:r>
            <a:r>
              <a:rPr lang="ko-KR" altLang="en-US" dirty="0" smtClean="0"/>
              <a:t>중심</a:t>
            </a:r>
            <a:r>
              <a:rPr lang="en-US" altLang="ko-KR" dirty="0" smtClean="0"/>
              <a:t>) &gt; </a:t>
            </a:r>
            <a:r>
              <a:rPr lang="ko-KR" altLang="en-US" dirty="0" smtClean="0"/>
              <a:t>개선방향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온</a:t>
            </a:r>
            <a:r>
              <a:rPr lang="en-US" altLang="ko-KR" dirty="0" smtClean="0">
                <a:solidFill>
                  <a:schemeClr val="tx1"/>
                </a:solidFill>
              </a:rPr>
              <a:t>/</a:t>
            </a:r>
            <a:r>
              <a:rPr lang="ko-KR" altLang="en-US" dirty="0" smtClean="0">
                <a:solidFill>
                  <a:schemeClr val="tx1"/>
                </a:solidFill>
              </a:rPr>
              <a:t>오프라인의 </a:t>
            </a:r>
            <a:r>
              <a:rPr lang="ko-KR" altLang="en-US" dirty="0">
                <a:solidFill>
                  <a:schemeClr val="tx1"/>
                </a:solidFill>
              </a:rPr>
              <a:t>상품코드 </a:t>
            </a:r>
            <a:r>
              <a:rPr lang="ko-KR" altLang="en-US" dirty="0" smtClean="0">
                <a:solidFill>
                  <a:schemeClr val="tx1"/>
                </a:solidFill>
              </a:rPr>
              <a:t>데이터체계가 다르고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관련 기준 및 관리주체가 정립되어 있지 않아 </a:t>
            </a:r>
            <a:r>
              <a:rPr lang="ko-KR" altLang="en-US" dirty="0">
                <a:solidFill>
                  <a:schemeClr val="tx1"/>
                </a:solidFill>
              </a:rPr>
              <a:t>분석에 어려움이 </a:t>
            </a:r>
            <a:r>
              <a:rPr lang="ko-KR" altLang="en-US" dirty="0" smtClean="0">
                <a:solidFill>
                  <a:schemeClr val="tx1"/>
                </a:solidFill>
              </a:rPr>
              <a:t>많고 여러 부서에서 온</a:t>
            </a:r>
            <a:r>
              <a:rPr lang="en-US" altLang="ko-KR" dirty="0" smtClean="0">
                <a:solidFill>
                  <a:schemeClr val="tx1"/>
                </a:solidFill>
              </a:rPr>
              <a:t>/</a:t>
            </a:r>
            <a:r>
              <a:rPr lang="ko-KR" altLang="en-US" dirty="0" smtClean="0">
                <a:solidFill>
                  <a:schemeClr val="tx1"/>
                </a:solidFill>
              </a:rPr>
              <a:t>오프라인 </a:t>
            </a:r>
            <a:r>
              <a:rPr lang="ko-KR" altLang="en-US" dirty="0">
                <a:solidFill>
                  <a:schemeClr val="tx1"/>
                </a:solidFill>
              </a:rPr>
              <a:t>상품코드 </a:t>
            </a:r>
            <a:r>
              <a:rPr lang="ko-KR" altLang="en-US" dirty="0" smtClean="0">
                <a:solidFill>
                  <a:schemeClr val="tx1"/>
                </a:solidFill>
              </a:rPr>
              <a:t>체계에 대한 개선 </a:t>
            </a:r>
            <a:r>
              <a:rPr lang="en-US" altLang="ko-KR" dirty="0" smtClean="0">
                <a:solidFill>
                  <a:schemeClr val="tx1"/>
                </a:solidFill>
              </a:rPr>
              <a:t>Needs</a:t>
            </a:r>
            <a:r>
              <a:rPr lang="ko-KR" altLang="en-US" dirty="0">
                <a:solidFill>
                  <a:schemeClr val="tx1"/>
                </a:solidFill>
              </a:rPr>
              <a:t>가 </a:t>
            </a:r>
            <a:r>
              <a:rPr lang="ko-KR" altLang="en-US" dirty="0" smtClean="0">
                <a:solidFill>
                  <a:schemeClr val="tx1"/>
                </a:solidFill>
              </a:rPr>
              <a:t>있음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 bwMode="gray">
          <a:xfrm>
            <a:off x="776536" y="2060848"/>
            <a:ext cx="1332148" cy="864096"/>
          </a:xfrm>
          <a:prstGeom prst="rect">
            <a:avLst/>
          </a:prstGeom>
          <a:solidFill>
            <a:srgbClr val="002060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defPPr>
              <a:defRPr lang="en-US"/>
            </a:defPPr>
            <a:lvl1pPr algn="ctr">
              <a:defRPr sz="13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1400" dirty="0"/>
              <a:t>고객전략</a:t>
            </a:r>
          </a:p>
        </p:txBody>
      </p:sp>
      <p:sp>
        <p:nvSpPr>
          <p:cNvPr id="5" name="TextBox 4"/>
          <p:cNvSpPr txBox="1"/>
          <p:nvPr/>
        </p:nvSpPr>
        <p:spPr bwMode="gray">
          <a:xfrm>
            <a:off x="2144688" y="2060848"/>
            <a:ext cx="4428492" cy="86409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wrap="square" lIns="72000" tIns="36000" rIns="72000" bIns="3600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400" i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 “ </a:t>
            </a:r>
            <a:r>
              <a:rPr lang="ko-KR" altLang="en-US" sz="1400" b="1" i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온라인몰의 상품코드 체계가 모두 제각각</a:t>
            </a:r>
            <a:r>
              <a:rPr lang="ko-KR" altLang="en-US" sz="1400" i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이고 </a:t>
            </a:r>
            <a:r>
              <a:rPr lang="en-US" altLang="ko-KR" sz="1400" i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SAP</a:t>
            </a:r>
            <a:r>
              <a:rPr lang="ko-KR" altLang="en-US" sz="1400" i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코드와 연결이 힘들어</a:t>
            </a:r>
            <a:r>
              <a:rPr lang="en-US" altLang="ko-KR" sz="1400" i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…”</a:t>
            </a:r>
            <a:endParaRPr lang="ko-KR" altLang="en-US" sz="1400" i="1" dirty="0" smtClean="0">
              <a:solidFill>
                <a:prstClr val="black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 bwMode="gray">
          <a:xfrm>
            <a:off x="776536" y="4221088"/>
            <a:ext cx="1332148" cy="864096"/>
          </a:xfrm>
          <a:prstGeom prst="rect">
            <a:avLst/>
          </a:prstGeom>
          <a:solidFill>
            <a:srgbClr val="002060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defPPr>
              <a:defRPr lang="en-US"/>
            </a:defPPr>
            <a:lvl1pPr algn="ctr">
              <a:defRPr sz="13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400" dirty="0"/>
              <a:t>AMS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 bwMode="gray">
          <a:xfrm>
            <a:off x="2144688" y="4221088"/>
            <a:ext cx="4428492" cy="86409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wrap="square" lIns="72000" tIns="36000" rIns="72000" bIns="3600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400" i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 “ </a:t>
            </a:r>
            <a:r>
              <a:rPr lang="ko-KR" altLang="en-US" sz="1400" i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온라인 고객 </a:t>
            </a:r>
            <a:r>
              <a:rPr lang="ko-KR" altLang="en-US" sz="1400" b="1" i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판매실적 분석시 </a:t>
            </a:r>
            <a:r>
              <a:rPr lang="en-US" altLang="ko-KR" sz="1400" b="1" i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SAP</a:t>
            </a:r>
            <a:r>
              <a:rPr lang="ko-KR" altLang="en-US" sz="1400" b="1" i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코드에 없는 상품코드가 들어오고</a:t>
            </a:r>
            <a:r>
              <a:rPr lang="ko-KR" altLang="en-US" sz="1400" i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 있는데</a:t>
            </a:r>
            <a:r>
              <a:rPr lang="en-US" altLang="ko-KR" sz="1400" i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..</a:t>
            </a:r>
            <a:r>
              <a:rPr lang="ko-KR" altLang="en-US" sz="1400" i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 </a:t>
            </a:r>
            <a:r>
              <a:rPr lang="en-US" altLang="ko-KR" sz="1400" i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”</a:t>
            </a:r>
            <a:endParaRPr lang="ko-KR" altLang="en-US" sz="1400" i="1" dirty="0" smtClean="0">
              <a:solidFill>
                <a:prstClr val="black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 bwMode="gray">
          <a:xfrm>
            <a:off x="776536" y="3140355"/>
            <a:ext cx="1332148" cy="864096"/>
          </a:xfrm>
          <a:prstGeom prst="rect">
            <a:avLst/>
          </a:prstGeom>
          <a:solidFill>
            <a:srgbClr val="002060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defPPr>
              <a:defRPr lang="en-US"/>
            </a:defPPr>
            <a:lvl1pPr algn="ctr">
              <a:defRPr sz="13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1400" dirty="0"/>
              <a:t>아문젠</a:t>
            </a:r>
          </a:p>
        </p:txBody>
      </p:sp>
      <p:sp>
        <p:nvSpPr>
          <p:cNvPr id="9" name="Right Arrow 8"/>
          <p:cNvSpPr/>
          <p:nvPr/>
        </p:nvSpPr>
        <p:spPr bwMode="gray">
          <a:xfrm>
            <a:off x="6609184" y="2118233"/>
            <a:ext cx="756083" cy="3999331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bg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SzTx/>
              <a:buFontTx/>
              <a:buNone/>
            </a:pPr>
            <a:endParaRPr lang="ko-KR" altLang="en-US" sz="1200" kern="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 bwMode="gray">
          <a:xfrm>
            <a:off x="2144688" y="3140355"/>
            <a:ext cx="4428492" cy="86409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wrap="square" lIns="72000" tIns="36000" rIns="72000" bIns="3600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400" i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 “</a:t>
            </a:r>
            <a:r>
              <a:rPr lang="ko-KR" altLang="en-US" sz="1400" i="1" dirty="0" smtClean="0">
                <a:solidFill>
                  <a:prstClr val="black"/>
                </a:solidFill>
                <a:ea typeface="맑은 고딕" panose="020B0503020000020004" pitchFamily="50" charset="-127"/>
                <a:cs typeface="Arial" charset="0"/>
              </a:rPr>
              <a:t>대표상품에 포함되는 </a:t>
            </a:r>
            <a:r>
              <a:rPr lang="ko-KR" altLang="en-US" sz="1400" b="1" i="1" dirty="0" smtClean="0">
                <a:solidFill>
                  <a:prstClr val="black"/>
                </a:solidFill>
                <a:ea typeface="맑은 고딕" panose="020B0503020000020004" pitchFamily="50" charset="-127"/>
                <a:cs typeface="Arial" charset="0"/>
              </a:rPr>
              <a:t>상품갯수가  </a:t>
            </a:r>
            <a:r>
              <a:rPr lang="en-US" altLang="ko-KR" sz="1400" b="1" i="1" dirty="0" smtClean="0">
                <a:solidFill>
                  <a:prstClr val="black"/>
                </a:solidFill>
                <a:ea typeface="맑은 고딕" panose="020B0503020000020004" pitchFamily="50" charset="-127"/>
                <a:cs typeface="Arial" charset="0"/>
              </a:rPr>
              <a:t>SAP</a:t>
            </a:r>
            <a:r>
              <a:rPr lang="ko-KR" altLang="en-US" sz="1400" b="1" i="1" dirty="0" smtClean="0">
                <a:solidFill>
                  <a:prstClr val="black"/>
                </a:solidFill>
                <a:ea typeface="맑은 고딕" panose="020B0503020000020004" pitchFamily="50" charset="-127"/>
                <a:cs typeface="Arial" charset="0"/>
              </a:rPr>
              <a:t>과 다르다</a:t>
            </a:r>
            <a:r>
              <a:rPr lang="en-US" altLang="ko-KR" sz="1400" i="1" dirty="0" smtClean="0">
                <a:solidFill>
                  <a:prstClr val="black"/>
                </a:solidFill>
                <a:ea typeface="맑은 고딕" panose="020B0503020000020004" pitchFamily="50" charset="-127"/>
                <a:cs typeface="Arial" charset="0"/>
              </a:rPr>
              <a:t>. </a:t>
            </a:r>
            <a:r>
              <a:rPr lang="ko-KR" altLang="en-US" sz="1400" i="1" dirty="0" smtClean="0">
                <a:solidFill>
                  <a:prstClr val="black"/>
                </a:solidFill>
                <a:ea typeface="맑은 고딕" panose="020B0503020000020004" pitchFamily="50" charset="-127"/>
                <a:cs typeface="Arial" charset="0"/>
              </a:rPr>
              <a:t>상품기준분석을 위한 온오프 통합된 </a:t>
            </a:r>
            <a:r>
              <a:rPr lang="en-US" altLang="ko-KR" sz="1400" i="1" dirty="0" smtClean="0">
                <a:solidFill>
                  <a:prstClr val="black"/>
                </a:solidFill>
                <a:ea typeface="맑은 고딕" panose="020B0503020000020004" pitchFamily="50" charset="-127"/>
                <a:cs typeface="Arial" charset="0"/>
              </a:rPr>
              <a:t>View</a:t>
            </a:r>
            <a:r>
              <a:rPr lang="ko-KR" altLang="en-US" sz="1400" i="1" dirty="0" smtClean="0">
                <a:solidFill>
                  <a:prstClr val="black"/>
                </a:solidFill>
                <a:ea typeface="맑은 고딕" panose="020B0503020000020004" pitchFamily="50" charset="-127"/>
                <a:cs typeface="Arial" charset="0"/>
              </a:rPr>
              <a:t>가  필요</a:t>
            </a:r>
            <a:r>
              <a:rPr lang="en-US" altLang="ko-KR" sz="1400" i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”</a:t>
            </a:r>
            <a:endParaRPr lang="ko-KR" altLang="en-US" sz="1400" i="1" dirty="0" smtClean="0">
              <a:solidFill>
                <a:prstClr val="black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 bwMode="gray">
          <a:xfrm>
            <a:off x="776536" y="5337212"/>
            <a:ext cx="1332148" cy="864096"/>
          </a:xfrm>
          <a:prstGeom prst="rect">
            <a:avLst/>
          </a:prstGeom>
          <a:solidFill>
            <a:srgbClr val="002060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defPPr>
              <a:defRPr lang="en-US"/>
            </a:defPPr>
            <a:lvl1pPr algn="ctr">
              <a:defRPr sz="13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1400" dirty="0"/>
              <a:t>이커머스</a:t>
            </a:r>
            <a:r>
              <a:rPr lang="en-US" altLang="ko-KR" sz="1400" dirty="0"/>
              <a:t>1</a:t>
            </a:r>
            <a:r>
              <a:rPr lang="ko-KR" altLang="en-US" sz="1400" dirty="0"/>
              <a:t>팀</a:t>
            </a:r>
          </a:p>
        </p:txBody>
      </p:sp>
      <p:sp>
        <p:nvSpPr>
          <p:cNvPr id="12" name="TextBox 11"/>
          <p:cNvSpPr txBox="1"/>
          <p:nvPr/>
        </p:nvSpPr>
        <p:spPr bwMode="gray">
          <a:xfrm>
            <a:off x="2144688" y="5337212"/>
            <a:ext cx="4428492" cy="86409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wrap="square" lIns="72000" tIns="36000" rIns="72000" bIns="3600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400" i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 “ </a:t>
            </a:r>
            <a:r>
              <a:rPr lang="ko-KR" altLang="en-US" sz="1400" i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상품코드는 내부적으로 </a:t>
            </a:r>
            <a:r>
              <a:rPr lang="en-US" altLang="ko-KR" sz="1400" b="1" i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SAP</a:t>
            </a:r>
            <a:r>
              <a:rPr lang="ko-KR" altLang="en-US" sz="1400" b="1" i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코드로 움직이고 있는데  무엇이 문제인지</a:t>
            </a:r>
            <a:r>
              <a:rPr lang="en-US" altLang="ko-KR" sz="1400" i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..</a:t>
            </a:r>
            <a:r>
              <a:rPr lang="ko-KR" altLang="en-US" sz="1400" i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 </a:t>
            </a:r>
            <a:r>
              <a:rPr lang="en-US" altLang="ko-KR" sz="1400" i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”</a:t>
            </a:r>
            <a:endParaRPr lang="ko-KR" altLang="en-US" sz="1400" i="1" dirty="0" smtClean="0">
              <a:solidFill>
                <a:prstClr val="black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969224" y="3104964"/>
            <a:ext cx="1844833" cy="1963855"/>
          </a:xfrm>
          <a:prstGeom prst="ellipse">
            <a:avLst/>
          </a:prstGeom>
          <a:solidFill>
            <a:srgbClr val="F7FDC3"/>
          </a:solidFill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 bwMode="gray">
          <a:xfrm>
            <a:off x="7137728" y="3575662"/>
            <a:ext cx="1532631" cy="1043726"/>
          </a:xfrm>
          <a:prstGeom prst="rect">
            <a:avLst/>
          </a:prstGeom>
          <a:noFill/>
          <a:ln>
            <a:noFill/>
          </a:ln>
        </p:spPr>
        <p:txBody>
          <a:bodyPr vert="horz" wrap="square" lIns="72000" tIns="36000" rIns="72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ko-KR" altLang="en-US" sz="14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온라인</a:t>
            </a:r>
            <a:r>
              <a:rPr lang="en-US" altLang="ko-KR" sz="14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/</a:t>
            </a:r>
            <a:r>
              <a:rPr lang="ko-KR" altLang="en-US" sz="14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오프라인 </a:t>
            </a:r>
            <a:endParaRPr lang="en-US" altLang="ko-KR" sz="1400" b="1" dirty="0" smtClean="0">
              <a:solidFill>
                <a:prstClr val="black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ko-KR" altLang="en-US" sz="14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상품코드체계</a:t>
            </a:r>
            <a:endParaRPr lang="en-US" altLang="ko-KR" sz="1400" b="1" dirty="0" smtClean="0">
              <a:solidFill>
                <a:prstClr val="black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ko-KR" altLang="en-US" sz="14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개선요구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1680237" y="1651499"/>
            <a:ext cx="4237671" cy="291356"/>
          </a:xfrm>
          <a:prstGeom prst="rect">
            <a:avLst/>
          </a:prstGeom>
          <a:noFill/>
        </p:spPr>
        <p:txBody>
          <a:bodyPr vert="horz" wrap="square" lIns="36000" tIns="36000" rIns="36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ko-KR" altLang="en-US" sz="14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상품코드 관련 부서별 관련 </a:t>
            </a:r>
            <a:r>
              <a:rPr lang="en-US" altLang="ko-KR" sz="14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VoC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808940" y="1952836"/>
            <a:ext cx="5764240" cy="0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ction Button: Return 18">
            <a:hlinkClick r:id="rId2" action="ppaction://hlinksldjump" highlightClick="1"/>
          </p:cNvPr>
          <p:cNvSpPr/>
          <p:nvPr/>
        </p:nvSpPr>
        <p:spPr>
          <a:xfrm>
            <a:off x="9287995" y="185460"/>
            <a:ext cx="417533" cy="399224"/>
          </a:xfrm>
          <a:prstGeom prst="actionButtonReturn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00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[Back up]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smtClean="0"/>
              <a:t>상품 </a:t>
            </a:r>
            <a:r>
              <a:rPr lang="en-US" altLang="ko-KR" dirty="0"/>
              <a:t>Data </a:t>
            </a:r>
            <a:r>
              <a:rPr lang="ko-KR" altLang="en-US" dirty="0"/>
              <a:t>분석 </a:t>
            </a:r>
            <a:r>
              <a:rPr lang="en-US" altLang="ko-KR" dirty="0"/>
              <a:t>(</a:t>
            </a:r>
            <a:r>
              <a:rPr lang="ko-KR" altLang="en-US" dirty="0"/>
              <a:t>온라인</a:t>
            </a:r>
            <a:r>
              <a:rPr lang="en-US" altLang="ko-KR" dirty="0"/>
              <a:t> </a:t>
            </a:r>
            <a:r>
              <a:rPr lang="ko-KR" altLang="en-US" dirty="0"/>
              <a:t>중심</a:t>
            </a:r>
            <a:r>
              <a:rPr lang="en-US" altLang="ko-KR" dirty="0"/>
              <a:t>) &gt; </a:t>
            </a:r>
            <a:r>
              <a:rPr lang="ko-KR" altLang="en-US" sz="1800" dirty="0" smtClean="0">
                <a:latin typeface="+mn-ea"/>
              </a:rPr>
              <a:t>상품 </a:t>
            </a:r>
            <a:r>
              <a:rPr lang="ko-KR" altLang="en-US" sz="1800" dirty="0">
                <a:latin typeface="+mn-ea"/>
              </a:rPr>
              <a:t>관리 테이블 분석 </a:t>
            </a:r>
            <a:r>
              <a:rPr lang="en-US" altLang="ko-KR" sz="1800" dirty="0">
                <a:latin typeface="+mn-ea"/>
              </a:rPr>
              <a:t>- SAP</a:t>
            </a:r>
            <a:r>
              <a:rPr lang="ko-KR" altLang="en-US" sz="1800" dirty="0">
                <a:latin typeface="+mn-ea"/>
              </a:rPr>
              <a:t>코드 제품</a:t>
            </a:r>
            <a:endParaRPr lang="ko-KR" alt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온라인몰의</a:t>
            </a:r>
            <a:r>
              <a:rPr lang="ko-KR" altLang="en-US" dirty="0" smtClean="0">
                <a:solidFill>
                  <a:schemeClr val="tx1"/>
                </a:solidFill>
              </a:rPr>
              <a:t> 상품명은 대표상품명으로 표시되며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상품 옵션 메뉴 상의 옵션상품이 </a:t>
            </a:r>
            <a:r>
              <a:rPr lang="en-US" altLang="ko-KR" dirty="0" smtClean="0">
                <a:solidFill>
                  <a:schemeClr val="tx1"/>
                </a:solidFill>
              </a:rPr>
              <a:t>SAP </a:t>
            </a:r>
            <a:r>
              <a:rPr lang="ko-KR" altLang="en-US" dirty="0" smtClean="0">
                <a:solidFill>
                  <a:schemeClr val="tx1"/>
                </a:solidFill>
              </a:rPr>
              <a:t>코드와 </a:t>
            </a:r>
            <a:r>
              <a:rPr lang="ko-KR" altLang="en-US" dirty="0" err="1" smtClean="0">
                <a:solidFill>
                  <a:schemeClr val="tx1"/>
                </a:solidFill>
              </a:rPr>
              <a:t>매핑됨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2" y="1664804"/>
            <a:ext cx="6737986" cy="37804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 bwMode="gray">
          <a:xfrm>
            <a:off x="7133646" y="1963765"/>
            <a:ext cx="2603014" cy="53559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72000" tIns="36000" rIns="72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D_CONL_PRD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(</a:t>
            </a:r>
            <a:r>
              <a:rPr lang="ko-KR" altLang="en-US" sz="12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상품관리</a:t>
            </a:r>
            <a:r>
              <a:rPr lang="en-US" altLang="ko-KR" sz="12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)</a:t>
            </a:r>
            <a:endParaRPr lang="ko-KR" altLang="en-US" sz="1200" b="1" dirty="0" smtClean="0">
              <a:solidFill>
                <a:prstClr val="black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 bwMode="gray">
          <a:xfrm>
            <a:off x="7139991" y="2496172"/>
            <a:ext cx="2595769" cy="107159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72000" tIns="36000" rIns="72000" bIns="36000" rtlCol="0" anchor="t">
            <a:noAutofit/>
          </a:bodyPr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사이트 구분</a:t>
            </a:r>
            <a:endParaRPr lang="en-US" altLang="ko-KR" sz="1200" dirty="0" smtClean="0">
              <a:solidFill>
                <a:prstClr val="black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대표상품코드</a:t>
            </a:r>
            <a:endParaRPr lang="en-US" altLang="ko-KR" sz="1200" dirty="0" smtClean="0">
              <a:solidFill>
                <a:prstClr val="black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대표상품명</a:t>
            </a:r>
          </a:p>
        </p:txBody>
      </p:sp>
      <p:sp>
        <p:nvSpPr>
          <p:cNvPr id="7" name="TextBox 6"/>
          <p:cNvSpPr txBox="1"/>
          <p:nvPr/>
        </p:nvSpPr>
        <p:spPr bwMode="gray">
          <a:xfrm>
            <a:off x="7113240" y="3733158"/>
            <a:ext cx="2650651" cy="53559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72000" tIns="36000" rIns="72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D_CONL_PRD_OPTION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(</a:t>
            </a:r>
            <a:r>
              <a:rPr lang="ko-KR" altLang="en-US" sz="12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상품옵션</a:t>
            </a:r>
            <a:r>
              <a:rPr lang="en-US" altLang="ko-KR" sz="12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)</a:t>
            </a:r>
            <a:endParaRPr lang="ko-KR" altLang="en-US" sz="1200" b="1" dirty="0" smtClean="0">
              <a:solidFill>
                <a:prstClr val="black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 bwMode="gray">
          <a:xfrm>
            <a:off x="7113240" y="4268895"/>
            <a:ext cx="2650651" cy="15003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square" lIns="72000" tIns="36000" rIns="72000" bIns="36000" rtlCol="0" anchor="t">
            <a:noAutofit/>
          </a:bodyPr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사이트 구분</a:t>
            </a:r>
            <a:endParaRPr lang="en-US" altLang="ko-KR" sz="1200" dirty="0" smtClean="0">
              <a:solidFill>
                <a:prstClr val="black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대표상품코드</a:t>
            </a:r>
            <a:endParaRPr lang="en-US" altLang="ko-KR" sz="1200" dirty="0" smtClean="0">
              <a:solidFill>
                <a:prstClr val="black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대표상품명</a:t>
            </a:r>
            <a:endParaRPr lang="en-US" altLang="ko-KR" sz="1200" dirty="0" smtClean="0">
              <a:solidFill>
                <a:prstClr val="black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옵션코드 </a:t>
            </a:r>
            <a:r>
              <a:rPr lang="en-US" altLang="ko-KR" sz="12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(SAP</a:t>
            </a:r>
            <a:r>
              <a:rPr lang="ko-KR" altLang="en-US" sz="12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코드</a:t>
            </a:r>
            <a:r>
              <a:rPr lang="en-US" altLang="ko-KR" sz="12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)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옵션명</a:t>
            </a:r>
          </a:p>
        </p:txBody>
      </p:sp>
      <p:sp>
        <p:nvSpPr>
          <p:cNvPr id="9" name="Rectangle 8"/>
          <p:cNvSpPr/>
          <p:nvPr/>
        </p:nvSpPr>
        <p:spPr>
          <a:xfrm>
            <a:off x="3548844" y="2132856"/>
            <a:ext cx="2232248" cy="216024"/>
          </a:xfrm>
          <a:prstGeom prst="rect">
            <a:avLst/>
          </a:prstGeom>
          <a:noFill/>
          <a:ln w="31750">
            <a:solidFill>
              <a:srgbClr val="F04C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13240" y="3056148"/>
            <a:ext cx="2626318" cy="216024"/>
          </a:xfrm>
          <a:prstGeom prst="rect">
            <a:avLst/>
          </a:prstGeom>
          <a:noFill/>
          <a:ln w="31750">
            <a:solidFill>
              <a:srgbClr val="F04C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cxnSp>
        <p:nvCxnSpPr>
          <p:cNvPr id="11" name="Elbow Connector 10"/>
          <p:cNvCxnSpPr>
            <a:stCxn id="9" idx="3"/>
            <a:endCxn id="10" idx="1"/>
          </p:cNvCxnSpPr>
          <p:nvPr/>
        </p:nvCxnSpPr>
        <p:spPr>
          <a:xfrm>
            <a:off x="5781092" y="2240868"/>
            <a:ext cx="1332148" cy="923292"/>
          </a:xfrm>
          <a:prstGeom prst="bentConnector3">
            <a:avLst/>
          </a:prstGeom>
          <a:ln w="15875">
            <a:solidFill>
              <a:srgbClr val="F04C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585805" y="4041068"/>
            <a:ext cx="1764196" cy="1512168"/>
          </a:xfrm>
          <a:prstGeom prst="rect">
            <a:avLst/>
          </a:prstGeom>
          <a:noFill/>
          <a:ln w="28575">
            <a:solidFill>
              <a:srgbClr val="F04C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125669" y="5049180"/>
            <a:ext cx="2626318" cy="486524"/>
          </a:xfrm>
          <a:prstGeom prst="rect">
            <a:avLst/>
          </a:prstGeom>
          <a:noFill/>
          <a:ln w="31750">
            <a:solidFill>
              <a:srgbClr val="F04C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cxnSp>
        <p:nvCxnSpPr>
          <p:cNvPr id="14" name="Elbow Connector 13"/>
          <p:cNvCxnSpPr>
            <a:stCxn id="12" idx="3"/>
            <a:endCxn id="13" idx="1"/>
          </p:cNvCxnSpPr>
          <p:nvPr/>
        </p:nvCxnSpPr>
        <p:spPr>
          <a:xfrm>
            <a:off x="5350001" y="4797152"/>
            <a:ext cx="1775668" cy="495290"/>
          </a:xfrm>
          <a:prstGeom prst="bentConnector3">
            <a:avLst/>
          </a:prstGeom>
          <a:ln w="15875">
            <a:solidFill>
              <a:srgbClr val="F04C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 bwMode="gray">
          <a:xfrm>
            <a:off x="7539031" y="1412776"/>
            <a:ext cx="1758431" cy="261012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buSzTx/>
              <a:buFontTx/>
              <a:buNone/>
            </a:pPr>
            <a:r>
              <a:rPr lang="ko-KR" altLang="en-US" sz="1400" b="1" kern="0" dirty="0" smtClean="0">
                <a:solidFill>
                  <a:srgbClr val="333333"/>
                </a:solidFill>
                <a:latin typeface="+mn-ea"/>
              </a:rPr>
              <a:t>온라인 상품</a:t>
            </a:r>
            <a:r>
              <a:rPr lang="en-US" altLang="ko-KR" sz="1400" b="1" kern="0" dirty="0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ko-KR" sz="1400" b="1" kern="0" dirty="0" smtClean="0">
                <a:solidFill>
                  <a:srgbClr val="333333"/>
                </a:solidFill>
                <a:latin typeface="+mn-ea"/>
              </a:rPr>
              <a:t>Table</a:t>
            </a:r>
            <a:endParaRPr lang="ko-KR" altLang="en-US" sz="1400" b="1" kern="0" dirty="0" smtClean="0">
              <a:solidFill>
                <a:srgbClr val="333333"/>
              </a:solidFill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 bwMode="gray">
          <a:xfrm>
            <a:off x="7139991" y="1976599"/>
            <a:ext cx="264261" cy="2282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wrap="square" lIns="72000" tIns="36000" rIns="72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altLang="ko-KR" sz="1200" dirty="0" smtClean="0">
                <a:solidFill>
                  <a:schemeClr val="tx2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1</a:t>
            </a:r>
            <a:endParaRPr lang="ko-KR" altLang="en-US" sz="1200" dirty="0" smtClean="0">
              <a:solidFill>
                <a:schemeClr val="tx2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17" name="TextBox 16"/>
          <p:cNvSpPr txBox="1"/>
          <p:nvPr/>
        </p:nvSpPr>
        <p:spPr bwMode="gray">
          <a:xfrm>
            <a:off x="7113240" y="3733158"/>
            <a:ext cx="264261" cy="2282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wrap="square" lIns="72000" tIns="36000" rIns="72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altLang="ko-KR" sz="1200" dirty="0" smtClean="0">
                <a:solidFill>
                  <a:schemeClr val="tx2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2</a:t>
            </a:r>
            <a:endParaRPr lang="ko-KR" altLang="en-US" sz="1200" dirty="0" smtClean="0">
              <a:solidFill>
                <a:schemeClr val="tx2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7139991" y="1664804"/>
            <a:ext cx="2611996" cy="0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ction Button: Return 19">
            <a:hlinkClick r:id="rId3" action="ppaction://hlinksldjump" highlightClick="1"/>
          </p:cNvPr>
          <p:cNvSpPr/>
          <p:nvPr/>
        </p:nvSpPr>
        <p:spPr>
          <a:xfrm>
            <a:off x="9287995" y="185460"/>
            <a:ext cx="417533" cy="399224"/>
          </a:xfrm>
          <a:prstGeom prst="actionButtonReturn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2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[Back up]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smtClean="0"/>
              <a:t>상품 </a:t>
            </a:r>
            <a:r>
              <a:rPr lang="en-US" altLang="ko-KR" dirty="0"/>
              <a:t>Data </a:t>
            </a:r>
            <a:r>
              <a:rPr lang="ko-KR" altLang="en-US" dirty="0"/>
              <a:t>분석 </a:t>
            </a:r>
            <a:r>
              <a:rPr lang="en-US" altLang="ko-KR" dirty="0"/>
              <a:t>(</a:t>
            </a:r>
            <a:r>
              <a:rPr lang="ko-KR" altLang="en-US" dirty="0"/>
              <a:t>온라인</a:t>
            </a:r>
            <a:r>
              <a:rPr lang="en-US" altLang="ko-KR" dirty="0"/>
              <a:t> </a:t>
            </a:r>
            <a:r>
              <a:rPr lang="ko-KR" altLang="en-US" dirty="0"/>
              <a:t>중심</a:t>
            </a:r>
            <a:r>
              <a:rPr lang="en-US" altLang="ko-KR" dirty="0"/>
              <a:t>) </a:t>
            </a:r>
            <a:r>
              <a:rPr lang="en-US" altLang="ko-KR" sz="1800" dirty="0"/>
              <a:t>&gt; </a:t>
            </a:r>
            <a:r>
              <a:rPr lang="ko-KR" altLang="en-US" sz="1600" dirty="0" smtClean="0">
                <a:latin typeface="+mn-ea"/>
              </a:rPr>
              <a:t>상품 </a:t>
            </a:r>
            <a:r>
              <a:rPr lang="ko-KR" altLang="en-US" sz="1600" dirty="0">
                <a:latin typeface="+mn-ea"/>
              </a:rPr>
              <a:t>관리 테이블 분석 </a:t>
            </a:r>
            <a:r>
              <a:rPr lang="en-US" altLang="ko-KR" sz="1600" dirty="0">
                <a:latin typeface="+mn-ea"/>
              </a:rPr>
              <a:t>– </a:t>
            </a:r>
            <a:r>
              <a:rPr lang="ko-KR" altLang="en-US" sz="1600" dirty="0">
                <a:latin typeface="+mn-ea"/>
              </a:rPr>
              <a:t>온라인 사이트 비교</a:t>
            </a:r>
            <a:endParaRPr lang="ko-KR" altLang="en-US" sz="1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온라인 사이트 간 동일상품에 </a:t>
            </a:r>
            <a:r>
              <a:rPr lang="ko-KR" altLang="en-US" dirty="0">
                <a:solidFill>
                  <a:schemeClr val="tx1"/>
                </a:solidFill>
              </a:rPr>
              <a:t>대한 대표상품명과 상품리스트 명칭을 </a:t>
            </a:r>
            <a:r>
              <a:rPr lang="ko-KR" altLang="en-US" dirty="0" smtClean="0">
                <a:solidFill>
                  <a:schemeClr val="tx1"/>
                </a:solidFill>
              </a:rPr>
              <a:t>다르게 운영하고 있으며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명칭 뿐 아니라 대표상품 코드도 상이한 경우가 존재함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68" y="2200639"/>
            <a:ext cx="4680000" cy="37517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205" y="2200638"/>
            <a:ext cx="4680000" cy="37517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2562264" y="3068960"/>
            <a:ext cx="2278344" cy="396044"/>
          </a:xfrm>
          <a:prstGeom prst="rect">
            <a:avLst/>
          </a:prstGeom>
          <a:noFill/>
          <a:ln w="31750">
            <a:solidFill>
              <a:srgbClr val="F04C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43797" y="2996952"/>
            <a:ext cx="2330926" cy="396044"/>
          </a:xfrm>
          <a:prstGeom prst="rect">
            <a:avLst/>
          </a:prstGeom>
          <a:noFill/>
          <a:ln w="31750">
            <a:solidFill>
              <a:srgbClr val="F04C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08360" y="4581128"/>
            <a:ext cx="2232248" cy="1260140"/>
          </a:xfrm>
          <a:prstGeom prst="rect">
            <a:avLst/>
          </a:prstGeom>
          <a:noFill/>
          <a:ln w="31750">
            <a:solidFill>
              <a:srgbClr val="F04C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393061" y="4869160"/>
            <a:ext cx="2181662" cy="1080120"/>
          </a:xfrm>
          <a:prstGeom prst="rect">
            <a:avLst/>
          </a:prstGeom>
          <a:noFill/>
          <a:ln w="31750">
            <a:solidFill>
              <a:srgbClr val="F04C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386558" y="3650920"/>
            <a:ext cx="2376264" cy="396044"/>
          </a:xfrm>
          <a:prstGeom prst="roundRect">
            <a:avLst/>
          </a:prstGeom>
          <a:solidFill>
            <a:schemeClr val="bg2"/>
          </a:solidFill>
          <a:ln w="127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b="1" dirty="0" smtClean="0">
                <a:solidFill>
                  <a:schemeClr val="tx2"/>
                </a:solidFill>
              </a:rPr>
              <a:t>동일대표상품 다른 대표상품명 </a:t>
            </a:r>
          </a:p>
        </p:txBody>
      </p:sp>
      <p:cxnSp>
        <p:nvCxnSpPr>
          <p:cNvPr id="11" name="Straight Arrow Connector 10"/>
          <p:cNvCxnSpPr>
            <a:stCxn id="10" idx="1"/>
          </p:cNvCxnSpPr>
          <p:nvPr/>
        </p:nvCxnSpPr>
        <p:spPr>
          <a:xfrm flipH="1" flipV="1">
            <a:off x="4062522" y="3247187"/>
            <a:ext cx="324036" cy="601755"/>
          </a:xfrm>
          <a:prstGeom prst="straightConnector1">
            <a:avLst/>
          </a:prstGeom>
          <a:ln w="952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826620" y="3247187"/>
            <a:ext cx="494434" cy="601755"/>
          </a:xfrm>
          <a:prstGeom prst="straightConnector1">
            <a:avLst/>
          </a:prstGeom>
          <a:ln w="952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5099009" y="4275490"/>
            <a:ext cx="2376264" cy="396044"/>
          </a:xfrm>
          <a:prstGeom prst="roundRect">
            <a:avLst/>
          </a:prstGeom>
          <a:solidFill>
            <a:schemeClr val="bg2"/>
          </a:solidFill>
          <a:ln w="254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b="1" dirty="0" smtClean="0">
                <a:solidFill>
                  <a:schemeClr val="tx2"/>
                </a:solidFill>
              </a:rPr>
              <a:t> 동일 상품 다른 상품명칭</a:t>
            </a:r>
          </a:p>
        </p:txBody>
      </p:sp>
      <p:cxnSp>
        <p:nvCxnSpPr>
          <p:cNvPr id="14" name="Straight Arrow Connector 13"/>
          <p:cNvCxnSpPr>
            <a:stCxn id="13" idx="1"/>
          </p:cNvCxnSpPr>
          <p:nvPr/>
        </p:nvCxnSpPr>
        <p:spPr>
          <a:xfrm flipH="1">
            <a:off x="4296718" y="4473512"/>
            <a:ext cx="802291" cy="395648"/>
          </a:xfrm>
          <a:prstGeom prst="straightConnector1">
            <a:avLst/>
          </a:prstGeom>
          <a:ln w="952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3" idx="3"/>
          </p:cNvCxnSpPr>
          <p:nvPr/>
        </p:nvCxnSpPr>
        <p:spPr>
          <a:xfrm>
            <a:off x="7475273" y="4473512"/>
            <a:ext cx="565861" cy="575668"/>
          </a:xfrm>
          <a:prstGeom prst="line">
            <a:avLst/>
          </a:prstGeom>
          <a:ln w="952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 bwMode="gray">
          <a:xfrm>
            <a:off x="1604628" y="1605669"/>
            <a:ext cx="1758431" cy="261012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buSzTx/>
              <a:buFontTx/>
              <a:buNone/>
            </a:pPr>
            <a:r>
              <a:rPr lang="en-US" altLang="ko-KR" sz="1400" b="1" kern="0" dirty="0" smtClean="0">
                <a:solidFill>
                  <a:srgbClr val="333333"/>
                </a:solidFill>
                <a:latin typeface="+mn-ea"/>
              </a:rPr>
              <a:t>AP Mall</a:t>
            </a:r>
            <a:endParaRPr lang="ko-KR" altLang="en-US" sz="1400" b="1" kern="0" dirty="0" smtClean="0">
              <a:solidFill>
                <a:srgbClr val="333333"/>
              </a:solidFill>
              <a:latin typeface="+mn-ea"/>
            </a:endParaRPr>
          </a:p>
        </p:txBody>
      </p:sp>
      <p:sp>
        <p:nvSpPr>
          <p:cNvPr id="17" name="Rounded Rectangle 16"/>
          <p:cNvSpPr/>
          <p:nvPr/>
        </p:nvSpPr>
        <p:spPr bwMode="gray">
          <a:xfrm>
            <a:off x="6450047" y="1569294"/>
            <a:ext cx="1758431" cy="261012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buSzTx/>
              <a:buFontTx/>
              <a:buNone/>
            </a:pPr>
            <a:r>
              <a:rPr lang="en-US" altLang="ko-KR" sz="1400" b="1" kern="0" dirty="0" smtClean="0">
                <a:solidFill>
                  <a:srgbClr val="333333"/>
                </a:solidFill>
                <a:latin typeface="+mn-ea"/>
              </a:rPr>
              <a:t>ARITAUM Mall</a:t>
            </a:r>
            <a:endParaRPr lang="ko-KR" altLang="en-US" sz="1400" b="1" kern="0" dirty="0" smtClean="0">
              <a:solidFill>
                <a:srgbClr val="333333"/>
              </a:solidFill>
              <a:latin typeface="+mn-ea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700972" y="5182891"/>
            <a:ext cx="2560457" cy="396044"/>
          </a:xfrm>
          <a:prstGeom prst="roundRect">
            <a:avLst/>
          </a:prstGeom>
          <a:solidFill>
            <a:schemeClr val="accent2"/>
          </a:solidFill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SAP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상품명칭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라네즈 비비쿠션</a:t>
            </a: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_</a:t>
            </a:r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포어컨트롤</a:t>
            </a: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_21C 15G*2</a:t>
            </a:r>
            <a:endParaRPr lang="ko-KR" altLang="en-US" sz="1000" b="1" dirty="0" smtClean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4062522" y="4869160"/>
            <a:ext cx="626461" cy="502547"/>
          </a:xfrm>
          <a:prstGeom prst="straightConnector1">
            <a:avLst/>
          </a:prstGeom>
          <a:ln w="952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4550085" y="2564904"/>
            <a:ext cx="2613890" cy="396044"/>
          </a:xfrm>
          <a:prstGeom prst="roundRect">
            <a:avLst/>
          </a:prstGeom>
          <a:solidFill>
            <a:schemeClr val="accent2"/>
          </a:solidFill>
          <a:ln w="635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SAP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대표상품명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+mn-ea"/>
              </a:rPr>
              <a:t>라네즈 </a:t>
            </a:r>
            <a:r>
              <a:rPr lang="en-US" altLang="ko-KR" sz="1200" b="1" dirty="0" smtClean="0">
                <a:solidFill>
                  <a:schemeClr val="tx1"/>
                </a:solidFill>
                <a:latin typeface="+mn-ea"/>
              </a:rPr>
              <a:t>BB</a:t>
            </a:r>
            <a:r>
              <a:rPr lang="ko-KR" altLang="en-US" sz="1200" b="1" dirty="0" smtClean="0">
                <a:solidFill>
                  <a:schemeClr val="tx1"/>
                </a:solidFill>
                <a:latin typeface="+mn-ea"/>
              </a:rPr>
              <a:t>쿠션</a:t>
            </a:r>
          </a:p>
        </p:txBody>
      </p:sp>
      <p:cxnSp>
        <p:nvCxnSpPr>
          <p:cNvPr id="21" name="Elbow Connector 20"/>
          <p:cNvCxnSpPr>
            <a:endCxn id="7" idx="0"/>
          </p:cNvCxnSpPr>
          <p:nvPr/>
        </p:nvCxnSpPr>
        <p:spPr>
          <a:xfrm>
            <a:off x="7227773" y="2762926"/>
            <a:ext cx="1181487" cy="234026"/>
          </a:xfrm>
          <a:prstGeom prst="bentConnector2">
            <a:avLst/>
          </a:prstGeom>
          <a:ln w="952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20" idx="1"/>
            <a:endCxn id="6" idx="0"/>
          </p:cNvCxnSpPr>
          <p:nvPr/>
        </p:nvCxnSpPr>
        <p:spPr>
          <a:xfrm rot="10800000" flipV="1">
            <a:off x="3701437" y="2762926"/>
            <a:ext cx="848649" cy="306034"/>
          </a:xfrm>
          <a:prstGeom prst="bentConnector2">
            <a:avLst/>
          </a:prstGeom>
          <a:ln w="952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37" y="1887947"/>
            <a:ext cx="4680000" cy="0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052205" y="1887947"/>
            <a:ext cx="4680000" cy="0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ction Button: Return 24">
            <a:hlinkClick r:id="rId4" action="ppaction://hlinksldjump" highlightClick="1"/>
          </p:cNvPr>
          <p:cNvSpPr/>
          <p:nvPr/>
        </p:nvSpPr>
        <p:spPr>
          <a:xfrm>
            <a:off x="9287995" y="185460"/>
            <a:ext cx="417533" cy="399224"/>
          </a:xfrm>
          <a:prstGeom prst="actionButtonReturn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54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[Back up]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smtClean="0"/>
              <a:t>상품 </a:t>
            </a:r>
            <a:r>
              <a:rPr lang="en-US" altLang="ko-KR" dirty="0"/>
              <a:t>Data </a:t>
            </a:r>
            <a:r>
              <a:rPr lang="ko-KR" altLang="en-US" dirty="0"/>
              <a:t>분석 </a:t>
            </a:r>
            <a:r>
              <a:rPr lang="en-US" altLang="ko-KR" dirty="0"/>
              <a:t>(</a:t>
            </a:r>
            <a:r>
              <a:rPr lang="ko-KR" altLang="en-US" dirty="0"/>
              <a:t>온라인</a:t>
            </a:r>
            <a:r>
              <a:rPr lang="en-US" altLang="ko-KR" dirty="0"/>
              <a:t> </a:t>
            </a:r>
            <a:r>
              <a:rPr lang="ko-KR" altLang="en-US" dirty="0"/>
              <a:t>중심</a:t>
            </a:r>
            <a:r>
              <a:rPr lang="en-US" altLang="ko-KR" dirty="0"/>
              <a:t>) &gt; </a:t>
            </a:r>
            <a:r>
              <a:rPr lang="ko-KR" altLang="en-US" sz="1800" dirty="0">
                <a:latin typeface="+mn-ea"/>
              </a:rPr>
              <a:t>상품 관리 테이블 </a:t>
            </a:r>
            <a:r>
              <a:rPr lang="ko-KR" altLang="en-US" sz="1800" dirty="0" smtClean="0">
                <a:latin typeface="+mn-ea"/>
              </a:rPr>
              <a:t>분석 </a:t>
            </a:r>
            <a:r>
              <a:rPr lang="en-US" altLang="ko-KR" sz="1800" dirty="0" smtClean="0">
                <a:latin typeface="+mn-ea"/>
              </a:rPr>
              <a:t>– </a:t>
            </a:r>
            <a:r>
              <a:rPr lang="ko-KR" altLang="en-US" sz="1800" dirty="0" smtClean="0">
                <a:latin typeface="+mn-ea"/>
              </a:rPr>
              <a:t>대표상품</a:t>
            </a:r>
            <a:endParaRPr lang="ko-KR" alt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온라인 사이트 간 대표상품명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코드 체계가 상이하고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대표상품 명칭은 온라인과 </a:t>
            </a:r>
            <a:r>
              <a:rPr lang="en-US" altLang="ko-KR" dirty="0" smtClean="0">
                <a:solidFill>
                  <a:schemeClr val="tx1"/>
                </a:solidFill>
              </a:rPr>
              <a:t>SAP</a:t>
            </a:r>
            <a:r>
              <a:rPr lang="ko-KR" altLang="en-US" dirty="0" smtClean="0">
                <a:solidFill>
                  <a:schemeClr val="tx1"/>
                </a:solidFill>
              </a:rPr>
              <a:t>간에도 상이하여 동일상품에 대한 식별이 어려움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72480" y="1826880"/>
          <a:ext cx="5832648" cy="449062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584176"/>
                <a:gridCol w="2016224"/>
                <a:gridCol w="2232248"/>
              </a:tblGrid>
              <a:tr h="171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사이트구분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400" b="1" dirty="0" err="1" smtClean="0">
                          <a:solidFill>
                            <a:schemeClr val="tx1"/>
                          </a:solidFill>
                        </a:rPr>
                        <a:t>onl_site_cd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대표상품코드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400" b="1" dirty="0" err="1" smtClean="0">
                          <a:solidFill>
                            <a:schemeClr val="tx1"/>
                          </a:solidFill>
                        </a:rPr>
                        <a:t>prd_cd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대표상품명칭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400" b="1" dirty="0" err="1" smtClean="0">
                          <a:solidFill>
                            <a:schemeClr val="tx1"/>
                          </a:solidFill>
                        </a:rPr>
                        <a:t>onl_prd_nm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</a:tr>
              <a:tr h="3420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라네즈쇼핑몰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SPR20170511000029333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아이디얼 섀도우 쿼드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3420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아리따움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112068001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아리따움 워너비 쿠션틴트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3420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아리따움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P0000000000000035633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스와로브스키 비비쿠션 포어 컨트롤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SP50+ ++++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3420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아모레퍼시픽쇼핑몰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SPR20170315000028211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[NEW]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</a:rPr>
                        <a:t>블랙 쿠션 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SPF34/PA++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아모레퍼시픽쇼핑몰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P00004546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비비 쿠션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포어 컨트롤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288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아리따움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P0000000000000031521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비비 쿠션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포어 컨트롤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SPF50+ PA++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아모레퍼시픽쇼핑몰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000020293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플로리스 멀티 블룸 쉐이드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3420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아모레퍼시픽쇼핑몰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P00000200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토탈솔루션 모이스처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BB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크림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3420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설화수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112055001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레디언스 블러셔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3420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헤라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114727001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스트레칭 롱래쉬마스카라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3420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  <a:cs typeface="Arial" charset="0"/>
                        </a:rPr>
                        <a:t>이니스프리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3044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에코사이언스크림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6365963" y="1820425"/>
          <a:ext cx="3306896" cy="99572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53448"/>
                <a:gridCol w="1653448"/>
              </a:tblGrid>
              <a:tr h="5284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대표상품코드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400" b="1" dirty="0" err="1" smtClean="0">
                          <a:solidFill>
                            <a:schemeClr val="tx1"/>
                          </a:solidFill>
                        </a:rPr>
                        <a:t>cemprdcd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대표상품명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400" b="1" dirty="0" err="1" smtClean="0">
                          <a:solidFill>
                            <a:schemeClr val="tx1"/>
                          </a:solidFill>
                        </a:rPr>
                        <a:t>cemprdnm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</a:tr>
              <a:tr h="467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111071192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헤라 블랙쿠션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844448" y="2348880"/>
            <a:ext cx="2014241" cy="3978384"/>
          </a:xfrm>
          <a:prstGeom prst="rect">
            <a:avLst/>
          </a:prstGeom>
          <a:noFill/>
          <a:ln w="34925">
            <a:solidFill>
              <a:srgbClr val="F04C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58688" y="3501008"/>
            <a:ext cx="2246439" cy="460524"/>
          </a:xfrm>
          <a:prstGeom prst="rect">
            <a:avLst/>
          </a:prstGeom>
          <a:noFill/>
          <a:ln w="34925">
            <a:solidFill>
              <a:srgbClr val="F04C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019211" y="2351920"/>
            <a:ext cx="1623515" cy="435377"/>
          </a:xfrm>
          <a:prstGeom prst="rect">
            <a:avLst/>
          </a:prstGeom>
          <a:noFill/>
          <a:ln w="34925">
            <a:solidFill>
              <a:srgbClr val="F04C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 bwMode="gray">
          <a:xfrm>
            <a:off x="2240610" y="1463723"/>
            <a:ext cx="1758431" cy="261012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buSzTx/>
              <a:buFontTx/>
              <a:buNone/>
            </a:pPr>
            <a:r>
              <a:rPr lang="ko-KR" altLang="en-US" sz="1400" b="1" kern="0" dirty="0" smtClean="0">
                <a:solidFill>
                  <a:srgbClr val="333333"/>
                </a:solidFill>
                <a:latin typeface="+mn-ea"/>
              </a:rPr>
              <a:t>온라인 상품</a:t>
            </a:r>
            <a:r>
              <a:rPr lang="en-US" altLang="ko-KR" sz="1400" b="1" kern="0" dirty="0" smtClean="0">
                <a:solidFill>
                  <a:srgbClr val="333333"/>
                </a:solidFill>
                <a:latin typeface="+mn-ea"/>
              </a:rPr>
              <a:t>[</a:t>
            </a:r>
            <a:r>
              <a:rPr lang="ko-KR" altLang="en-US" sz="1400" b="1" kern="0" dirty="0" smtClean="0">
                <a:solidFill>
                  <a:srgbClr val="333333"/>
                </a:solidFill>
                <a:latin typeface="+mn-ea"/>
              </a:rPr>
              <a:t>상품관리</a:t>
            </a:r>
            <a:r>
              <a:rPr lang="en-US" altLang="ko-KR" sz="1400" b="1" kern="0" dirty="0" smtClean="0">
                <a:solidFill>
                  <a:srgbClr val="333333"/>
                </a:solidFill>
                <a:latin typeface="+mn-ea"/>
              </a:rPr>
              <a:t> Table]</a:t>
            </a:r>
            <a:endParaRPr lang="ko-KR" altLang="en-US" sz="1400" b="1" kern="0" dirty="0" smtClean="0">
              <a:solidFill>
                <a:srgbClr val="333333"/>
              </a:solidFill>
              <a:latin typeface="+mn-ea"/>
            </a:endParaRPr>
          </a:p>
        </p:txBody>
      </p:sp>
      <p:sp>
        <p:nvSpPr>
          <p:cNvPr id="10" name="Rounded Rectangle 9"/>
          <p:cNvSpPr/>
          <p:nvPr/>
        </p:nvSpPr>
        <p:spPr bwMode="gray">
          <a:xfrm>
            <a:off x="7136602" y="1475800"/>
            <a:ext cx="1758431" cy="261012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buSzTx/>
              <a:buFontTx/>
              <a:buNone/>
            </a:pPr>
            <a:r>
              <a:rPr lang="ko-KR" altLang="en-US" sz="1400" b="1" kern="0" dirty="0" smtClean="0">
                <a:solidFill>
                  <a:srgbClr val="333333"/>
                </a:solidFill>
                <a:latin typeface="+mn-ea"/>
              </a:rPr>
              <a:t>오프라인 상품</a:t>
            </a:r>
            <a:r>
              <a:rPr lang="en-US" altLang="ko-KR" sz="1400" b="1" kern="0" dirty="0" smtClean="0">
                <a:solidFill>
                  <a:srgbClr val="333333"/>
                </a:solidFill>
                <a:latin typeface="+mn-ea"/>
              </a:rPr>
              <a:t>[SAP</a:t>
            </a:r>
            <a:r>
              <a:rPr lang="ko-KR" altLang="en-US" sz="1400" b="1" kern="0" dirty="0" smtClean="0">
                <a:solidFill>
                  <a:srgbClr val="333333"/>
                </a:solidFill>
                <a:latin typeface="+mn-ea"/>
              </a:rPr>
              <a:t>기준</a:t>
            </a:r>
            <a:r>
              <a:rPr lang="en-US" altLang="ko-KR" sz="1400" b="1" kern="0" dirty="0" smtClean="0">
                <a:solidFill>
                  <a:srgbClr val="333333"/>
                </a:solidFill>
                <a:latin typeface="+mn-ea"/>
              </a:rPr>
              <a:t>]</a:t>
            </a:r>
            <a:endParaRPr lang="ko-KR" altLang="en-US" sz="1400" b="1" kern="0" dirty="0" smtClean="0">
              <a:solidFill>
                <a:srgbClr val="333333"/>
              </a:solidFill>
              <a:latin typeface="+mn-ea"/>
            </a:endParaRPr>
          </a:p>
        </p:txBody>
      </p:sp>
      <p:cxnSp>
        <p:nvCxnSpPr>
          <p:cNvPr id="11" name="Straight Connector 10"/>
          <p:cNvCxnSpPr>
            <a:endCxn id="13" idx="1"/>
          </p:cNvCxnSpPr>
          <p:nvPr/>
        </p:nvCxnSpPr>
        <p:spPr>
          <a:xfrm flipV="1">
            <a:off x="5888234" y="3199376"/>
            <a:ext cx="468922" cy="383225"/>
          </a:xfrm>
          <a:prstGeom prst="line">
            <a:avLst/>
          </a:prstGeom>
          <a:ln w="9525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endCxn id="13" idx="3"/>
          </p:cNvCxnSpPr>
          <p:nvPr/>
        </p:nvCxnSpPr>
        <p:spPr>
          <a:xfrm flipH="1">
            <a:off x="7832630" y="2693709"/>
            <a:ext cx="547064" cy="505667"/>
          </a:xfrm>
          <a:prstGeom prst="line">
            <a:avLst/>
          </a:prstGeom>
          <a:ln w="9525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6357156" y="3001354"/>
            <a:ext cx="1475474" cy="396044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54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dirty="0" smtClean="0">
                <a:solidFill>
                  <a:schemeClr val="tx2"/>
                </a:solidFill>
              </a:rPr>
              <a:t>SAP</a:t>
            </a:r>
            <a:r>
              <a:rPr lang="ko-KR" altLang="en-US" sz="1200" dirty="0" smtClean="0">
                <a:solidFill>
                  <a:schemeClr val="tx2"/>
                </a:solidFill>
              </a:rPr>
              <a:t>과 명칭 상이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73709" y="5154898"/>
            <a:ext cx="1623021" cy="396044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54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dirty="0" smtClean="0">
                <a:solidFill>
                  <a:schemeClr val="tx2"/>
                </a:solidFill>
              </a:rPr>
              <a:t>온라인 사이트 마다 코드체계다름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172580" y="4815212"/>
            <a:ext cx="792088" cy="383148"/>
          </a:xfrm>
          <a:prstGeom prst="straightConnector1">
            <a:avLst/>
          </a:prstGeom>
          <a:ln w="9525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858689" y="3960850"/>
            <a:ext cx="2246439" cy="72829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051142" y="5515036"/>
            <a:ext cx="1837092" cy="396044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54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dirty="0" smtClean="0">
                <a:solidFill>
                  <a:schemeClr val="tx2"/>
                </a:solidFill>
              </a:rPr>
              <a:t>온라인 사이트 마다 같은제품 명칭</a:t>
            </a:r>
            <a:r>
              <a:rPr lang="en-US" altLang="ko-KR" sz="1200" dirty="0" smtClean="0">
                <a:solidFill>
                  <a:schemeClr val="tx2"/>
                </a:solidFill>
              </a:rPr>
              <a:t>/</a:t>
            </a:r>
            <a:r>
              <a:rPr lang="ko-KR" altLang="en-US" sz="1200" dirty="0" smtClean="0">
                <a:solidFill>
                  <a:schemeClr val="tx2"/>
                </a:solidFill>
              </a:rPr>
              <a:t>코드상이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5673080" y="4545124"/>
            <a:ext cx="126075" cy="953752"/>
          </a:xfrm>
          <a:prstGeom prst="straightConnector1">
            <a:avLst/>
          </a:prstGeom>
          <a:ln w="9525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6357156" y="3825044"/>
            <a:ext cx="3315703" cy="346825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27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miter lim="800000"/>
          </a:ln>
          <a:effectLst/>
        </p:spPr>
        <p:txBody>
          <a:bodyPr lIns="72000" tIns="0" rIns="72000" bIns="0" rtlCol="0" anchor="ctr"/>
          <a:lstStyle/>
          <a:p>
            <a:pPr algn="ctr" eaLnBrk="0"/>
            <a:r>
              <a:rPr lang="ko-KR" altLang="en-US" sz="1400" b="1" kern="0" dirty="0" smtClean="0">
                <a:latin typeface="+mn-ea"/>
                <a:cs typeface="Arial" panose="020B0604020202020204" pitchFamily="34" charset="0"/>
              </a:rPr>
              <a:t>이슈</a:t>
            </a:r>
            <a:endParaRPr lang="ko-KR" altLang="en-US" sz="1400" b="1" kern="0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 bwMode="gray">
          <a:xfrm>
            <a:off x="6365964" y="4191496"/>
            <a:ext cx="3306895" cy="2132424"/>
          </a:xfrm>
          <a:prstGeom prst="rect">
            <a:avLst/>
          </a:prstGeom>
          <a:noFill/>
          <a:ln w="9525">
            <a:noFill/>
            <a:prstDash val="dash"/>
          </a:ln>
        </p:spPr>
        <p:txBody>
          <a:bodyPr vert="horz" wrap="square" lIns="72000" tIns="36000" rIns="72000" bIns="36000" rtlCol="0" anchor="ctr">
            <a:noAutofit/>
          </a:bodyPr>
          <a:lstStyle/>
          <a:p>
            <a:pPr marL="171450" lvl="1" indent="-171450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온라인 사이트마다 코드체계가 달라 이해하기 </a:t>
            </a: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어려움</a:t>
            </a:r>
            <a:endParaRPr lang="en-US" altLang="ko-KR" sz="1600" b="1" dirty="0">
              <a:solidFill>
                <a:prstClr val="black"/>
              </a:solidFill>
              <a:latin typeface="+mn-ea"/>
              <a:cs typeface="Arial" charset="0"/>
              <a:sym typeface="Wingdings" panose="05000000000000000000" pitchFamily="2" charset="2"/>
            </a:endParaRPr>
          </a:p>
          <a:p>
            <a:pPr marL="180975" lvl="1" indent="-95250">
              <a:spcAft>
                <a:spcPts val="200"/>
              </a:spcAft>
              <a:buFont typeface="맑은 고딕" panose="020B0503020000020004" pitchFamily="50" charset="-127"/>
              <a:buChar char="-"/>
              <a:tabLst>
                <a:tab pos="0" algn="l"/>
              </a:tabLst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영문이 포함되는 구조 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 일련번호 구조</a:t>
            </a:r>
            <a:endParaRPr lang="en-US" altLang="ko-KR" sz="1200" dirty="0" smtClean="0">
              <a:solidFill>
                <a:prstClr val="black"/>
              </a:solidFill>
              <a:latin typeface="+mn-ea"/>
              <a:cs typeface="Arial" charset="0"/>
            </a:endParaRPr>
          </a:p>
          <a:p>
            <a:pPr marL="180975" lvl="1" indent="-95250">
              <a:spcAft>
                <a:spcPts val="200"/>
              </a:spcAft>
              <a:buFont typeface="맑은 고딕" panose="020B0503020000020004" pitchFamily="50" charset="-127"/>
              <a:buChar char="-"/>
              <a:tabLst>
                <a:tab pos="0" algn="l"/>
              </a:tabLst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동일사이트에서 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20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자리와 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8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자리 코드 체계</a:t>
            </a:r>
            <a:endParaRPr lang="en-US" altLang="ko-KR" sz="1200" dirty="0" smtClean="0">
              <a:solidFill>
                <a:prstClr val="black"/>
              </a:solidFill>
              <a:latin typeface="+mn-ea"/>
              <a:cs typeface="Arial" charset="0"/>
            </a:endParaRPr>
          </a:p>
          <a:p>
            <a:pPr marL="171450" lvl="1" indent="-171450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>대표상품명칭및 대표상품코드가 </a:t>
            </a:r>
            <a:r>
              <a:rPr lang="ko-KR" altLang="en-US" sz="1400" b="1" dirty="0">
                <a:solidFill>
                  <a:prstClr val="black"/>
                </a:solidFill>
                <a:latin typeface="+mn-ea"/>
                <a:cs typeface="Arial" charset="0"/>
              </a:rPr>
              <a:t>달라 </a:t>
            </a: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>동일대표상품으로의 식별이 </a:t>
            </a: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>어려움</a:t>
            </a: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</a:rPr>
              <a:t> </a:t>
            </a:r>
            <a:endParaRPr lang="en-US" altLang="ko-KR" sz="1400" b="1" dirty="0">
              <a:solidFill>
                <a:prstClr val="black"/>
              </a:solidFill>
              <a:latin typeface="+mn-ea"/>
              <a:cs typeface="Arial" charset="0"/>
              <a:sym typeface="Wingdings" panose="05000000000000000000" pitchFamily="2" charset="2"/>
            </a:endParaRPr>
          </a:p>
          <a:p>
            <a:pPr marL="180975" lvl="1" indent="-95250">
              <a:spcAft>
                <a:spcPts val="200"/>
              </a:spcAft>
              <a:buFont typeface="맑은 고딕" panose="020B0503020000020004" pitchFamily="50" charset="-127"/>
              <a:buChar char="-"/>
              <a:tabLst>
                <a:tab pos="0" algn="l"/>
              </a:tabLst>
            </a:pPr>
            <a:r>
              <a:rPr lang="en-US" altLang="ko-KR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SAP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대표상품명과 온라인 대표상품명 상이</a:t>
            </a:r>
            <a:endParaRPr lang="en-US" altLang="ko-KR" sz="1200" dirty="0" smtClean="0">
              <a:solidFill>
                <a:prstClr val="black"/>
              </a:solidFill>
              <a:latin typeface="+mn-ea"/>
              <a:cs typeface="Arial" charset="0"/>
            </a:endParaRPr>
          </a:p>
          <a:p>
            <a:pPr marL="180975" lvl="1" indent="-95250">
              <a:spcAft>
                <a:spcPts val="200"/>
              </a:spcAft>
              <a:buFont typeface="맑은 고딕" panose="020B0503020000020004" pitchFamily="50" charset="-127"/>
              <a:buChar char="-"/>
              <a:tabLst>
                <a:tab pos="0" algn="l"/>
              </a:tabLst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같은 제품에 대하여 온라인마다 명칭및 코드 상이</a:t>
            </a:r>
            <a:endParaRPr lang="en-US" altLang="ko-KR" sz="1200" dirty="0">
              <a:solidFill>
                <a:prstClr val="black"/>
              </a:solidFill>
              <a:latin typeface="+mn-ea"/>
              <a:cs typeface="Arial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272480" y="1736812"/>
            <a:ext cx="5832647" cy="0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357156" y="1736812"/>
            <a:ext cx="3315703" cy="0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ction Button: Return 22">
            <a:hlinkClick r:id="rId2" action="ppaction://hlinksldjump" highlightClick="1"/>
          </p:cNvPr>
          <p:cNvSpPr/>
          <p:nvPr/>
        </p:nvSpPr>
        <p:spPr>
          <a:xfrm>
            <a:off x="9287995" y="185460"/>
            <a:ext cx="417533" cy="399224"/>
          </a:xfrm>
          <a:prstGeom prst="actionButtonReturn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33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[Back up]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smtClean="0"/>
              <a:t>상품 </a:t>
            </a:r>
            <a:r>
              <a:rPr lang="en-US" altLang="ko-KR" dirty="0"/>
              <a:t>Data </a:t>
            </a:r>
            <a:r>
              <a:rPr lang="ko-KR" altLang="en-US" dirty="0"/>
              <a:t>분석 </a:t>
            </a:r>
            <a:r>
              <a:rPr lang="en-US" altLang="ko-KR" dirty="0"/>
              <a:t>(</a:t>
            </a:r>
            <a:r>
              <a:rPr lang="ko-KR" altLang="en-US" dirty="0"/>
              <a:t>온라인</a:t>
            </a:r>
            <a:r>
              <a:rPr lang="en-US" altLang="ko-KR" dirty="0"/>
              <a:t> </a:t>
            </a:r>
            <a:r>
              <a:rPr lang="ko-KR" altLang="en-US" dirty="0"/>
              <a:t>중심</a:t>
            </a:r>
            <a:r>
              <a:rPr lang="en-US" altLang="ko-KR" dirty="0"/>
              <a:t>) &gt; </a:t>
            </a:r>
            <a:r>
              <a:rPr lang="ko-KR" altLang="en-US" sz="1800" dirty="0">
                <a:latin typeface="+mn-ea"/>
              </a:rPr>
              <a:t>상품 관리 테이블 분석 </a:t>
            </a:r>
            <a:r>
              <a:rPr lang="en-US" altLang="ko-KR" sz="1800" dirty="0">
                <a:latin typeface="+mn-ea"/>
              </a:rPr>
              <a:t>– </a:t>
            </a:r>
            <a:r>
              <a:rPr lang="ko-KR" altLang="en-US" sz="1800" dirty="0" smtClean="0">
                <a:latin typeface="+mn-ea"/>
              </a:rPr>
              <a:t>옵션상품</a:t>
            </a:r>
            <a:endParaRPr lang="ko-KR" alt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온라인의 상품옵션 </a:t>
            </a:r>
            <a:r>
              <a:rPr lang="ko-KR" altLang="en-US" dirty="0">
                <a:solidFill>
                  <a:schemeClr val="tx1"/>
                </a:solidFill>
              </a:rPr>
              <a:t>코드가 </a:t>
            </a:r>
            <a:r>
              <a:rPr lang="en-US" altLang="ko-KR" dirty="0">
                <a:solidFill>
                  <a:schemeClr val="tx1"/>
                </a:solidFill>
              </a:rPr>
              <a:t>SAP</a:t>
            </a:r>
            <a:r>
              <a:rPr lang="ko-KR" altLang="en-US" dirty="0" smtClean="0">
                <a:solidFill>
                  <a:schemeClr val="tx1"/>
                </a:solidFill>
              </a:rPr>
              <a:t>상품코드와 </a:t>
            </a:r>
            <a:r>
              <a:rPr lang="ko-KR" altLang="en-US" dirty="0" err="1" smtClean="0">
                <a:solidFill>
                  <a:schemeClr val="tx1"/>
                </a:solidFill>
              </a:rPr>
              <a:t>매핑</a:t>
            </a:r>
            <a:r>
              <a:rPr lang="ko-KR" altLang="en-US" dirty="0" smtClean="0">
                <a:solidFill>
                  <a:schemeClr val="tx1"/>
                </a:solidFill>
              </a:rPr>
              <a:t> 되나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온라인 상품옵션 </a:t>
            </a:r>
            <a:r>
              <a:rPr lang="ko-KR" altLang="en-US" dirty="0">
                <a:solidFill>
                  <a:schemeClr val="tx1"/>
                </a:solidFill>
              </a:rPr>
              <a:t>테이블만으로는 </a:t>
            </a:r>
            <a:r>
              <a:rPr lang="ko-KR" altLang="en-US" dirty="0" smtClean="0">
                <a:solidFill>
                  <a:schemeClr val="tx1"/>
                </a:solidFill>
              </a:rPr>
              <a:t>대표상품 내 포함된 상품 전체를 확인할 </a:t>
            </a:r>
            <a:r>
              <a:rPr lang="ko-KR" altLang="en-US" dirty="0">
                <a:solidFill>
                  <a:schemeClr val="tx1"/>
                </a:solidFill>
              </a:rPr>
              <a:t>수 없음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381031" y="1844824"/>
          <a:ext cx="5284364" cy="428233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31609"/>
                <a:gridCol w="1368152"/>
                <a:gridCol w="1188132"/>
                <a:gridCol w="1396471"/>
              </a:tblGrid>
              <a:tr h="5293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대표상품코드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400" b="1" dirty="0" err="1" smtClean="0">
                          <a:solidFill>
                            <a:schemeClr val="tx1"/>
                          </a:solidFill>
                        </a:rPr>
                        <a:t>onl_ord_nm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대표상품명칭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400" b="1" dirty="0" err="1" smtClean="0">
                          <a:solidFill>
                            <a:schemeClr val="tx1"/>
                          </a:solidFill>
                        </a:rPr>
                        <a:t>onl_ord_nm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상품옵션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400" b="1" dirty="0" err="1" smtClean="0">
                          <a:solidFill>
                            <a:schemeClr val="tx1"/>
                          </a:solidFill>
                        </a:rPr>
                        <a:t>option_cd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옵션명칭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400" b="1" dirty="0" err="1" smtClean="0">
                          <a:solidFill>
                            <a:schemeClr val="tx1"/>
                          </a:solidFill>
                        </a:rPr>
                        <a:t>option_nm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</a:tr>
              <a:tr h="5719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SPR20170315000028211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[NEW]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</a:rPr>
                        <a:t>블랙 쿠션 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SPF34/PA++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111071192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호 아이보리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(5/19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부터 순차배송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4764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SPR20170315000028211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[NEW]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</a:rPr>
                        <a:t>블랙 쿠션 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</a:rPr>
                        <a:t>SPF34/PA++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111071193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15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호 로제 아이보리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(5/23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입고예정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291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….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총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(12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3322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P00005196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아쿠아 파워 쿨링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111074276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1</a:t>
                      </a:r>
                      <a:r>
                        <a:rPr lang="ko-KR" altLang="en-US" sz="1200" dirty="0" smtClean="0"/>
                        <a:t>호 프레시 베이지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291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P00005196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아쿠아 파워 쿨링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111074277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smtClean="0"/>
                        <a:t>2</a:t>
                      </a:r>
                      <a:r>
                        <a:rPr lang="ko-KR" altLang="en-US" sz="1200" dirty="0" smtClean="0"/>
                        <a:t>호 첼씨 베이지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352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P00005196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아쿠아 파워 쿨링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111070197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smtClean="0"/>
                        <a:t>21</a:t>
                      </a:r>
                      <a:r>
                        <a:rPr lang="ko-KR" altLang="en-US" sz="1200" dirty="0" smtClean="0"/>
                        <a:t>호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291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P00005196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아쿠아 파워 쿨링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111070198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smtClean="0"/>
                        <a:t>23</a:t>
                      </a:r>
                      <a:r>
                        <a:rPr lang="ko-KR" altLang="en-US" sz="1200" dirty="0" smtClean="0"/>
                        <a:t>호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4764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SPR20160531000019508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아쿠아 파워 쿨링 </a:t>
                      </a:r>
                      <a:r>
                        <a:rPr lang="en-US" altLang="ko-KR" sz="1200" dirty="0" smtClean="0"/>
                        <a:t>CC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111070197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smtClean="0"/>
                        <a:t>21</a:t>
                      </a:r>
                      <a:r>
                        <a:rPr lang="ko-KR" altLang="en-US" sz="1200" dirty="0" smtClean="0"/>
                        <a:t>호 프레시 베이지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4764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SPR20160531000019508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아쿠아 파워 쿨링 </a:t>
                      </a:r>
                      <a:r>
                        <a:rPr lang="en-US" altLang="ko-KR" sz="1200" dirty="0" smtClean="0"/>
                        <a:t>CC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111070198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smtClean="0"/>
                        <a:t>23</a:t>
                      </a:r>
                      <a:r>
                        <a:rPr lang="ko-KR" altLang="en-US" sz="1200" dirty="0" smtClean="0"/>
                        <a:t>호 첼시 베이지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5925108" y="1844824"/>
          <a:ext cx="3564396" cy="1798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76164"/>
                <a:gridCol w="2088232"/>
              </a:tblGrid>
              <a:tr h="4830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상품코드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400" b="1" dirty="0" err="1" smtClean="0">
                          <a:solidFill>
                            <a:schemeClr val="tx1"/>
                          </a:solidFill>
                        </a:rPr>
                        <a:t>prdcd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상품명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400" b="1" dirty="0" err="1" smtClean="0">
                          <a:solidFill>
                            <a:schemeClr val="tx1"/>
                          </a:solidFill>
                        </a:rPr>
                        <a:t>prdnm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</a:tr>
              <a:tr h="2728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111071192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헤라 블랙 쿠션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호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15*2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111071193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헤라 블랙 쿠션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15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호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15*2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390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111071462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헤라 블랙 쿠션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21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호 듀오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30g*2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….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총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(43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81029" y="2348878"/>
            <a:ext cx="5284365" cy="1424856"/>
          </a:xfrm>
          <a:prstGeom prst="rect">
            <a:avLst/>
          </a:prstGeom>
          <a:noFill/>
          <a:ln w="28575">
            <a:solidFill>
              <a:srgbClr val="F04C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25108" y="2348878"/>
            <a:ext cx="3564395" cy="1271405"/>
          </a:xfrm>
          <a:prstGeom prst="rect">
            <a:avLst/>
          </a:prstGeom>
          <a:noFill/>
          <a:ln w="28575">
            <a:solidFill>
              <a:srgbClr val="F04C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786523" y="2797039"/>
            <a:ext cx="1963855" cy="579847"/>
          </a:xfrm>
          <a:prstGeom prst="roundRect">
            <a:avLst>
              <a:gd name="adj" fmla="val 11166"/>
            </a:avLst>
          </a:prstGeom>
          <a:solidFill>
            <a:schemeClr val="bg1">
              <a:lumMod val="75000"/>
            </a:schemeClr>
          </a:solidFill>
          <a:ln w="254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dirty="0" smtClean="0">
                <a:solidFill>
                  <a:schemeClr val="tx2"/>
                </a:solidFill>
              </a:rPr>
              <a:t>SAP</a:t>
            </a:r>
            <a:r>
              <a:rPr lang="ko-KR" altLang="en-US" sz="1200" dirty="0" smtClean="0">
                <a:solidFill>
                  <a:schemeClr val="tx2"/>
                </a:solidFill>
              </a:rPr>
              <a:t>상품갯수와 온라인 코드갯수 상이함</a:t>
            </a:r>
          </a:p>
        </p:txBody>
      </p:sp>
      <p:cxnSp>
        <p:nvCxnSpPr>
          <p:cNvPr id="9" name="Straight Arrow Connector 8"/>
          <p:cNvCxnSpPr>
            <a:stCxn id="8" idx="1"/>
          </p:cNvCxnSpPr>
          <p:nvPr/>
        </p:nvCxnSpPr>
        <p:spPr>
          <a:xfrm flipH="1">
            <a:off x="4087917" y="3086963"/>
            <a:ext cx="698606" cy="504279"/>
          </a:xfrm>
          <a:prstGeom prst="straightConnector1">
            <a:avLst/>
          </a:prstGeom>
          <a:ln w="9525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80492" y="3770791"/>
            <a:ext cx="5284902" cy="1420268"/>
          </a:xfrm>
          <a:prstGeom prst="rect">
            <a:avLst/>
          </a:prstGeom>
          <a:noFill/>
          <a:ln w="28575">
            <a:solidFill>
              <a:srgbClr val="F04C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0494" y="5184317"/>
            <a:ext cx="5284899" cy="936102"/>
          </a:xfrm>
          <a:prstGeom prst="rect">
            <a:avLst/>
          </a:prstGeom>
          <a:noFill/>
          <a:ln w="28575">
            <a:solidFill>
              <a:srgbClr val="F04C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180692" y="4092341"/>
            <a:ext cx="2484276" cy="675414"/>
          </a:xfrm>
          <a:prstGeom prst="straightConnector1">
            <a:avLst/>
          </a:prstGeom>
          <a:ln w="9525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180692" y="4889856"/>
            <a:ext cx="2399626" cy="1108595"/>
          </a:xfrm>
          <a:prstGeom prst="straightConnector1">
            <a:avLst/>
          </a:prstGeom>
          <a:ln w="9525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5889104" y="4594343"/>
            <a:ext cx="3647273" cy="346825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27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miter lim="800000"/>
          </a:ln>
          <a:effectLst/>
        </p:spPr>
        <p:txBody>
          <a:bodyPr lIns="72000" tIns="0" rIns="72000" bIns="0" rtlCol="0" anchor="ctr"/>
          <a:lstStyle/>
          <a:p>
            <a:pPr algn="ctr" eaLnBrk="0"/>
            <a:r>
              <a:rPr lang="ko-KR" altLang="en-US" sz="1400" b="1" kern="0" dirty="0" smtClean="0">
                <a:latin typeface="+mn-ea"/>
                <a:cs typeface="Arial" panose="020B0604020202020204" pitchFamily="34" charset="0"/>
              </a:rPr>
              <a:t>이슈</a:t>
            </a:r>
            <a:endParaRPr lang="ko-KR" altLang="en-US" sz="1400" b="1" kern="0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 bwMode="gray">
          <a:xfrm>
            <a:off x="5925108" y="4869160"/>
            <a:ext cx="3647273" cy="1675464"/>
          </a:xfrm>
          <a:prstGeom prst="rect">
            <a:avLst/>
          </a:prstGeom>
          <a:noFill/>
          <a:ln w="9525">
            <a:noFill/>
            <a:prstDash val="dash"/>
          </a:ln>
        </p:spPr>
        <p:txBody>
          <a:bodyPr vert="horz" wrap="square" lIns="72000" tIns="36000" rIns="72000" bIns="36000" rtlCol="0" anchor="ctr">
            <a:noAutofit/>
          </a:bodyPr>
          <a:lstStyle/>
          <a:p>
            <a:pPr marL="171450" lvl="1" indent="-171450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altLang="ko-KR" sz="1400" b="1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SAP</a:t>
            </a: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기준 대표상품 내 전체 옵션상품 분석 필요 시 분석 불가</a:t>
            </a:r>
            <a:endParaRPr lang="en-US" altLang="ko-KR" sz="2000" b="1" dirty="0">
              <a:solidFill>
                <a:prstClr val="black"/>
              </a:solidFill>
              <a:latin typeface="+mn-ea"/>
              <a:cs typeface="Arial" charset="0"/>
              <a:sym typeface="Wingdings" panose="05000000000000000000" pitchFamily="2" charset="2"/>
            </a:endParaRPr>
          </a:p>
          <a:p>
            <a:pPr marL="180975" lvl="1" indent="-95250">
              <a:spcAft>
                <a:spcPts val="200"/>
              </a:spcAft>
              <a:buFont typeface="맑은 고딕" panose="020B0503020000020004" pitchFamily="50" charset="-127"/>
              <a:buChar char="-"/>
              <a:tabLst>
                <a:tab pos="0" algn="l"/>
              </a:tabLst>
            </a:pPr>
            <a:r>
              <a:rPr lang="en-US" altLang="ko-KR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SAP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상품갯수와 </a:t>
            </a:r>
            <a:r>
              <a:rPr lang="ko-KR" altLang="en-US" sz="1200" dirty="0">
                <a:solidFill>
                  <a:prstClr val="black"/>
                </a:solidFill>
                <a:latin typeface="+mn-ea"/>
                <a:cs typeface="Arial" charset="0"/>
              </a:rPr>
              <a:t>온라인상품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</a:rPr>
              <a:t>개수 상이한 경우 존재</a:t>
            </a:r>
            <a:endParaRPr lang="en-US" altLang="ko-KR" sz="1200" dirty="0" smtClean="0">
              <a:solidFill>
                <a:prstClr val="black"/>
              </a:solidFill>
              <a:latin typeface="+mn-ea"/>
              <a:cs typeface="Arial" charset="0"/>
            </a:endParaRPr>
          </a:p>
          <a:p>
            <a:pPr marL="171450" lvl="1" indent="-171450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altLang="ko-KR" sz="1400" b="1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Tagging </a:t>
            </a: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에 영향을 주는 대표상품 명칭이 상이하여 동일 대표상품에 대한 분석 오류가 발생할 수 있음</a:t>
            </a:r>
            <a:endParaRPr lang="en-US" altLang="ko-KR" sz="1200" dirty="0" smtClean="0">
              <a:solidFill>
                <a:prstClr val="black"/>
              </a:solidFill>
              <a:latin typeface="+mn-ea"/>
              <a:cs typeface="Arial" charset="0"/>
              <a:sym typeface="Wingdings" panose="05000000000000000000" pitchFamily="2" charset="2"/>
            </a:endParaRPr>
          </a:p>
        </p:txBody>
      </p:sp>
      <p:cxnSp>
        <p:nvCxnSpPr>
          <p:cNvPr id="19" name="Straight Arrow Connector 18"/>
          <p:cNvCxnSpPr>
            <a:stCxn id="8" idx="3"/>
          </p:cNvCxnSpPr>
          <p:nvPr/>
        </p:nvCxnSpPr>
        <p:spPr>
          <a:xfrm>
            <a:off x="6750378" y="3086963"/>
            <a:ext cx="1122259" cy="351037"/>
          </a:xfrm>
          <a:prstGeom prst="straightConnector1">
            <a:avLst/>
          </a:prstGeom>
          <a:ln w="9525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 bwMode="gray">
          <a:xfrm>
            <a:off x="2060590" y="1459128"/>
            <a:ext cx="1758431" cy="261012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buSzTx/>
              <a:buFontTx/>
              <a:buNone/>
            </a:pPr>
            <a:r>
              <a:rPr lang="ko-KR" altLang="en-US" sz="1400" b="1" kern="0" dirty="0" smtClean="0">
                <a:solidFill>
                  <a:srgbClr val="333333"/>
                </a:solidFill>
                <a:latin typeface="+mn-ea"/>
              </a:rPr>
              <a:t>온라인 상품</a:t>
            </a:r>
            <a:r>
              <a:rPr lang="en-US" altLang="ko-KR" sz="1400" b="1" kern="0" dirty="0" smtClean="0">
                <a:solidFill>
                  <a:srgbClr val="333333"/>
                </a:solidFill>
                <a:latin typeface="+mn-ea"/>
              </a:rPr>
              <a:t>[</a:t>
            </a:r>
            <a:r>
              <a:rPr lang="ko-KR" altLang="en-US" sz="1400" b="1" kern="0" dirty="0" smtClean="0">
                <a:solidFill>
                  <a:srgbClr val="333333"/>
                </a:solidFill>
                <a:latin typeface="+mn-ea"/>
              </a:rPr>
              <a:t>상품옵션 </a:t>
            </a:r>
            <a:r>
              <a:rPr lang="en-US" altLang="ko-KR" sz="1400" b="1" kern="0" dirty="0" smtClean="0">
                <a:solidFill>
                  <a:srgbClr val="333333"/>
                </a:solidFill>
                <a:latin typeface="+mn-ea"/>
              </a:rPr>
              <a:t>Table]</a:t>
            </a:r>
            <a:endParaRPr lang="ko-KR" altLang="en-US" sz="1400" b="1" kern="0" dirty="0" smtClean="0">
              <a:solidFill>
                <a:srgbClr val="333333"/>
              </a:solidFill>
              <a:latin typeface="+mn-ea"/>
            </a:endParaRPr>
          </a:p>
        </p:txBody>
      </p:sp>
      <p:sp>
        <p:nvSpPr>
          <p:cNvPr id="21" name="Rounded Rectangle 20"/>
          <p:cNvSpPr/>
          <p:nvPr/>
        </p:nvSpPr>
        <p:spPr bwMode="gray">
          <a:xfrm>
            <a:off x="6956582" y="1459128"/>
            <a:ext cx="1758431" cy="261012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buSzTx/>
              <a:buFontTx/>
              <a:buNone/>
            </a:pPr>
            <a:r>
              <a:rPr lang="ko-KR" altLang="en-US" sz="1400" b="1" kern="0" dirty="0" smtClean="0">
                <a:solidFill>
                  <a:srgbClr val="333333"/>
                </a:solidFill>
                <a:latin typeface="+mn-ea"/>
              </a:rPr>
              <a:t>오프라인 상품</a:t>
            </a:r>
            <a:r>
              <a:rPr lang="en-US" altLang="ko-KR" sz="1400" b="1" kern="0" dirty="0" smtClean="0">
                <a:solidFill>
                  <a:srgbClr val="333333"/>
                </a:solidFill>
                <a:latin typeface="+mn-ea"/>
              </a:rPr>
              <a:t>[SAP</a:t>
            </a:r>
            <a:r>
              <a:rPr lang="ko-KR" altLang="en-US" sz="1400" b="1" kern="0" dirty="0" smtClean="0">
                <a:solidFill>
                  <a:srgbClr val="333333"/>
                </a:solidFill>
                <a:latin typeface="+mn-ea"/>
              </a:rPr>
              <a:t>기준</a:t>
            </a:r>
            <a:r>
              <a:rPr lang="en-US" altLang="ko-KR" sz="1400" b="1" kern="0" dirty="0" smtClean="0">
                <a:solidFill>
                  <a:srgbClr val="333333"/>
                </a:solidFill>
                <a:latin typeface="+mn-ea"/>
              </a:rPr>
              <a:t>]</a:t>
            </a:r>
            <a:endParaRPr lang="ko-KR" altLang="en-US" sz="1400" b="1" kern="0" dirty="0" smtClean="0">
              <a:solidFill>
                <a:srgbClr val="333333"/>
              </a:solidFill>
              <a:latin typeface="+mn-ea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81031" y="1736812"/>
            <a:ext cx="5284364" cy="0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925108" y="1736812"/>
            <a:ext cx="3564395" cy="0"/>
          </a:xfrm>
          <a:prstGeom prst="line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Table 38"/>
          <p:cNvGraphicFramePr>
            <a:graphicFrameLocks noGrp="1"/>
          </p:cNvGraphicFramePr>
          <p:nvPr>
            <p:extLst/>
          </p:nvPr>
        </p:nvGraphicFramePr>
        <p:xfrm>
          <a:off x="5914475" y="3728757"/>
          <a:ext cx="3564396" cy="7924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76164"/>
                <a:gridCol w="2088232"/>
              </a:tblGrid>
              <a:tr h="4830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대표상품코드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400" b="1" dirty="0" err="1" smtClean="0">
                          <a:solidFill>
                            <a:schemeClr val="tx1"/>
                          </a:solidFill>
                        </a:rPr>
                        <a:t>cemprdcd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대표상품명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400" b="1" dirty="0" err="1" smtClean="0">
                          <a:solidFill>
                            <a:schemeClr val="tx1"/>
                          </a:solidFill>
                        </a:rPr>
                        <a:t>cemprdnm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</a:tr>
              <a:tr h="2728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110028517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헤라 </a:t>
                      </a:r>
                      <a:r>
                        <a:rPr lang="ko-KR" altLang="en-US" sz="1200" b="0" dirty="0" err="1" smtClean="0">
                          <a:solidFill>
                            <a:schemeClr val="tx1"/>
                          </a:solidFill>
                        </a:rPr>
                        <a:t>아쿠아파워쿨링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cxnSp>
        <p:nvCxnSpPr>
          <p:cNvPr id="42" name="Straight Arrow Connector 41"/>
          <p:cNvCxnSpPr/>
          <p:nvPr/>
        </p:nvCxnSpPr>
        <p:spPr>
          <a:xfrm flipV="1">
            <a:off x="5776356" y="4357325"/>
            <a:ext cx="400780" cy="302674"/>
          </a:xfrm>
          <a:prstGeom prst="straightConnector1">
            <a:avLst/>
          </a:prstGeom>
          <a:ln w="9525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4556956" y="4627388"/>
            <a:ext cx="1219400" cy="1367252"/>
          </a:xfrm>
          <a:prstGeom prst="roundRect">
            <a:avLst>
              <a:gd name="adj" fmla="val 4460"/>
            </a:avLst>
          </a:prstGeom>
          <a:solidFill>
            <a:schemeClr val="bg1">
              <a:lumMod val="75000"/>
            </a:schemeClr>
          </a:solidFill>
          <a:ln w="254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dirty="0" smtClean="0">
                <a:solidFill>
                  <a:schemeClr val="tx2"/>
                </a:solidFill>
              </a:rPr>
              <a:t>대표상품 코드와 명칭은 다르지만</a:t>
            </a:r>
            <a:r>
              <a:rPr lang="en-US" altLang="ko-KR" sz="1200" dirty="0" smtClean="0">
                <a:solidFill>
                  <a:schemeClr val="tx2"/>
                </a:solidFill>
              </a:rPr>
              <a:t> SAP </a:t>
            </a:r>
            <a:r>
              <a:rPr lang="ko-KR" altLang="en-US" sz="1200" dirty="0" smtClean="0">
                <a:solidFill>
                  <a:schemeClr val="tx2"/>
                </a:solidFill>
              </a:rPr>
              <a:t>기준으로는 하나의 대표상품임</a:t>
            </a:r>
          </a:p>
        </p:txBody>
      </p:sp>
      <p:sp>
        <p:nvSpPr>
          <p:cNvPr id="24" name="Action Button: Return 23">
            <a:hlinkClick r:id="rId2" action="ppaction://hlinksldjump" highlightClick="1"/>
          </p:cNvPr>
          <p:cNvSpPr/>
          <p:nvPr/>
        </p:nvSpPr>
        <p:spPr>
          <a:xfrm>
            <a:off x="9287995" y="185460"/>
            <a:ext cx="417533" cy="399224"/>
          </a:xfrm>
          <a:prstGeom prst="actionButtonReturn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9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+mn-ea"/>
              </a:rPr>
              <a:t>[Back Up] </a:t>
            </a:r>
            <a:r>
              <a:rPr lang="ko-KR" altLang="en-US" dirty="0" smtClean="0">
                <a:latin typeface="+mn-ea"/>
              </a:rPr>
              <a:t>주요 </a:t>
            </a:r>
            <a:r>
              <a:rPr lang="ko-KR" altLang="en-US" dirty="0" smtClean="0">
                <a:latin typeface="+mn-ea"/>
              </a:rPr>
              <a:t>상품 속성정보 점검 </a:t>
            </a:r>
            <a:r>
              <a:rPr lang="en-US" altLang="ko-KR" dirty="0" smtClean="0">
                <a:latin typeface="+mn-ea"/>
              </a:rPr>
              <a:t>- </a:t>
            </a:r>
            <a:r>
              <a:rPr lang="ko-KR" altLang="en-US" dirty="0" smtClean="0">
                <a:latin typeface="+mn-ea"/>
              </a:rPr>
              <a:t>온</a:t>
            </a:r>
            <a:r>
              <a:rPr lang="en-US" altLang="ko-KR" dirty="0" smtClean="0">
                <a:latin typeface="+mn-ea"/>
              </a:rPr>
              <a:t>/</a:t>
            </a:r>
            <a:r>
              <a:rPr lang="ko-KR" altLang="en-US" dirty="0" smtClean="0">
                <a:latin typeface="+mn-ea"/>
              </a:rPr>
              <a:t>오프라인 </a:t>
            </a:r>
            <a:r>
              <a:rPr lang="ko-KR" altLang="en-US" dirty="0" smtClean="0">
                <a:latin typeface="+mn-ea"/>
              </a:rPr>
              <a:t>속성정보 활용 강화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상품 생성 시</a:t>
            </a:r>
            <a:r>
              <a:rPr lang="en-US" altLang="ko-KR" dirty="0" smtClean="0"/>
              <a:t>, </a:t>
            </a:r>
            <a:r>
              <a:rPr lang="ko-KR" altLang="en-US" dirty="0"/>
              <a:t>입력하는 속성의 종류가 늘어나는 추세이며</a:t>
            </a:r>
            <a:r>
              <a:rPr lang="en-US" altLang="ko-KR" dirty="0"/>
              <a:t>, </a:t>
            </a:r>
            <a:r>
              <a:rPr lang="ko-KR" altLang="en-US" dirty="0"/>
              <a:t>오프라인</a:t>
            </a:r>
            <a:r>
              <a:rPr lang="en-US" altLang="ko-KR" dirty="0"/>
              <a:t>/</a:t>
            </a:r>
            <a:r>
              <a:rPr lang="ko-KR" altLang="en-US" dirty="0"/>
              <a:t>온라인 속성이 </a:t>
            </a:r>
            <a:r>
              <a:rPr lang="ko-KR" altLang="en-US" dirty="0" smtClean="0"/>
              <a:t>같음에도 입력된 정보를 활용하지 않거나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각각 다른 </a:t>
            </a:r>
            <a:r>
              <a:rPr lang="ko-KR" altLang="en-US" dirty="0"/>
              <a:t>속성 값을 </a:t>
            </a:r>
            <a:r>
              <a:rPr lang="ko-KR" altLang="en-US" dirty="0" smtClean="0"/>
              <a:t>사용하고 있어 상품코드체계 표준화 및 관리주체 정의 필요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6" name="Rectangle 5"/>
          <p:cNvSpPr/>
          <p:nvPr/>
        </p:nvSpPr>
        <p:spPr bwMode="gray">
          <a:xfrm>
            <a:off x="289290" y="1628800"/>
            <a:ext cx="4896000" cy="252000"/>
          </a:xfrm>
          <a:prstGeom prst="rect">
            <a:avLst/>
          </a:prstGeom>
          <a:solidFill>
            <a:srgbClr val="002060"/>
          </a:solidFill>
          <a:ln w="9525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300" b="1" dirty="0" smtClean="0">
                <a:solidFill>
                  <a:schemeClr val="tx2"/>
                </a:solidFill>
              </a:rPr>
              <a:t>주요 상</a:t>
            </a:r>
            <a:r>
              <a:rPr lang="en-US" altLang="ko-KR" sz="1300" b="1" dirty="0" smtClean="0">
                <a:solidFill>
                  <a:schemeClr val="tx2"/>
                </a:solidFill>
              </a:rPr>
              <a:t>/</a:t>
            </a:r>
            <a:r>
              <a:rPr lang="ko-KR" altLang="en-US" sz="1300" b="1" dirty="0" smtClean="0">
                <a:solidFill>
                  <a:schemeClr val="tx2"/>
                </a:solidFill>
              </a:rPr>
              <a:t>제품 속성정보 온</a:t>
            </a:r>
            <a:r>
              <a:rPr lang="en-US" altLang="ko-KR" sz="1300" b="1" dirty="0" smtClean="0">
                <a:solidFill>
                  <a:schemeClr val="tx2"/>
                </a:solidFill>
              </a:rPr>
              <a:t>/</a:t>
            </a:r>
            <a:r>
              <a:rPr lang="ko-KR" altLang="en-US" sz="1300" b="1" dirty="0" smtClean="0">
                <a:solidFill>
                  <a:schemeClr val="tx2"/>
                </a:solidFill>
              </a:rPr>
              <a:t>오프라인 비교</a:t>
            </a:r>
            <a:endParaRPr lang="ko-KR" altLang="en-US" sz="1300" b="1" dirty="0">
              <a:solidFill>
                <a:schemeClr val="tx2"/>
              </a:solidFill>
            </a:endParaRPr>
          </a:p>
        </p:txBody>
      </p:sp>
      <p:sp>
        <p:nvSpPr>
          <p:cNvPr id="23" name="Right Arrow 22"/>
          <p:cNvSpPr/>
          <p:nvPr/>
        </p:nvSpPr>
        <p:spPr bwMode="gray">
          <a:xfrm>
            <a:off x="5457056" y="2276844"/>
            <a:ext cx="280789" cy="3514057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bg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SzTx/>
              <a:buFontTx/>
              <a:buNone/>
            </a:pPr>
            <a:endParaRPr lang="ko-KR" altLang="en-US" sz="1200" kern="0" dirty="0" smtClea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2" name="Rectangle 64"/>
          <p:cNvSpPr>
            <a:spLocks noChangeArrowheads="1"/>
          </p:cNvSpPr>
          <p:nvPr/>
        </p:nvSpPr>
        <p:spPr bwMode="auto">
          <a:xfrm>
            <a:off x="5961112" y="4549811"/>
            <a:ext cx="3647273" cy="272932"/>
          </a:xfrm>
          <a:prstGeom prst="rect">
            <a:avLst/>
          </a:prstGeom>
          <a:solidFill>
            <a:srgbClr val="0070C0"/>
          </a:solidFill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lIns="72000" tIns="0" rIns="72000" bIns="0" rtlCol="0" anchor="ctr"/>
          <a:lstStyle/>
          <a:p>
            <a:pPr algn="ctr" eaLnBrk="0"/>
            <a:r>
              <a:rPr lang="ko-KR" altLang="en-US" sz="1400" b="1" kern="0" dirty="0" smtClean="0">
                <a:solidFill>
                  <a:schemeClr val="tx2"/>
                </a:solidFill>
                <a:latin typeface="+mn-ea"/>
                <a:cs typeface="Arial" panose="020B0604020202020204" pitchFamily="34" charset="0"/>
              </a:rPr>
              <a:t>시사점</a:t>
            </a:r>
            <a:endParaRPr lang="ko-KR" altLang="en-US" sz="1400" b="1" kern="0" dirty="0">
              <a:solidFill>
                <a:schemeClr val="tx2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3" name="Down Arrow 32"/>
          <p:cNvSpPr/>
          <p:nvPr/>
        </p:nvSpPr>
        <p:spPr>
          <a:xfrm>
            <a:off x="6950110" y="4077072"/>
            <a:ext cx="1669276" cy="360040"/>
          </a:xfrm>
          <a:prstGeom prst="downArrow">
            <a:avLst>
              <a:gd name="adj1" fmla="val 58107"/>
              <a:gd name="adj2" fmla="val 50000"/>
            </a:avLst>
          </a:prstGeom>
          <a:solidFill>
            <a:schemeClr val="bg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5961112" y="1606427"/>
            <a:ext cx="3647273" cy="346825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27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miter lim="800000"/>
          </a:ln>
          <a:effectLst/>
        </p:spPr>
        <p:txBody>
          <a:bodyPr lIns="72000" tIns="0" rIns="72000" bIns="0" rtlCol="0" anchor="ctr"/>
          <a:lstStyle/>
          <a:p>
            <a:pPr algn="ctr" eaLnBrk="0"/>
            <a:r>
              <a:rPr lang="ko-KR" altLang="en-US" sz="1400" b="1" kern="0" dirty="0" smtClean="0">
                <a:latin typeface="+mn-ea"/>
                <a:cs typeface="Arial" panose="020B0604020202020204" pitchFamily="34" charset="0"/>
              </a:rPr>
              <a:t>이슈</a:t>
            </a:r>
            <a:endParaRPr lang="ko-KR" altLang="en-US" sz="1400" b="1" kern="0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 bwMode="gray">
          <a:xfrm>
            <a:off x="5961112" y="1966439"/>
            <a:ext cx="3647273" cy="2069942"/>
          </a:xfrm>
          <a:prstGeom prst="rect">
            <a:avLst/>
          </a:prstGeom>
          <a:noFill/>
          <a:ln w="9525">
            <a:noFill/>
            <a:prstDash val="dash"/>
          </a:ln>
        </p:spPr>
        <p:txBody>
          <a:bodyPr vert="horz" wrap="square" lIns="72000" tIns="36000" rIns="72000" bIns="36000" rtlCol="0" anchor="ctr">
            <a:noAutofit/>
          </a:bodyPr>
          <a:lstStyle/>
          <a:p>
            <a:pPr marL="171450" lvl="1" indent="-171450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altLang="ko-KR" sz="1400" b="1" dirty="0" smtClean="0">
                <a:solidFill>
                  <a:srgbClr val="000000"/>
                </a:solidFill>
                <a:latin typeface="+mn-ea"/>
                <a:cs typeface="Arial" charset="0"/>
                <a:sym typeface="Wingdings" panose="05000000000000000000" pitchFamily="2" charset="2"/>
              </a:rPr>
              <a:t>SAP</a:t>
            </a:r>
            <a:r>
              <a:rPr lang="ko-KR" altLang="en-US" sz="1400" b="1" dirty="0" smtClean="0">
                <a:solidFill>
                  <a:srgbClr val="000000"/>
                </a:solidFill>
                <a:latin typeface="+mn-ea"/>
                <a:cs typeface="Arial" charset="0"/>
                <a:sym typeface="Wingdings" panose="05000000000000000000" pitchFamily="2" charset="2"/>
              </a:rPr>
              <a:t>에 공통되는 상품 속성이 있음에도 온라인에서 활용하지 않고 빈 값 처리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cs typeface="Arial" charset="0"/>
                <a:sym typeface="Wingdings" panose="05000000000000000000" pitchFamily="2" charset="2"/>
              </a:rPr>
              <a:t/>
            </a:r>
            <a:br>
              <a:rPr lang="en-US" altLang="ko-KR" sz="1400" b="1" dirty="0">
                <a:solidFill>
                  <a:srgbClr val="000000"/>
                </a:solidFill>
                <a:latin typeface="+mn-ea"/>
                <a:cs typeface="Arial" charset="0"/>
                <a:sym typeface="Wingdings" panose="05000000000000000000" pitchFamily="2" charset="2"/>
              </a:rPr>
            </a:br>
            <a:r>
              <a:rPr lang="en-US" altLang="ko-KR" sz="1200" dirty="0" smtClean="0">
                <a:solidFill>
                  <a:srgbClr val="000000"/>
                </a:solidFill>
                <a:latin typeface="+mn-ea"/>
                <a:cs typeface="Arial" charset="0"/>
                <a:sym typeface="Wingdings" panose="05000000000000000000" pitchFamily="2" charset="2"/>
              </a:rPr>
              <a:t>- </a:t>
            </a:r>
            <a:r>
              <a:rPr lang="ko-KR" altLang="en-US" sz="1200" dirty="0" smtClean="0">
                <a:solidFill>
                  <a:srgbClr val="000000"/>
                </a:solidFill>
                <a:latin typeface="+mn-ea"/>
                <a:cs typeface="Arial" charset="0"/>
                <a:sym typeface="Wingdings" panose="05000000000000000000" pitchFamily="2" charset="2"/>
              </a:rPr>
              <a:t>빈 값 또는 임의의 값을 넣음</a:t>
            </a:r>
            <a:endParaRPr lang="en-US" altLang="ko-KR" sz="1200" dirty="0">
              <a:solidFill>
                <a:srgbClr val="000000"/>
              </a:solidFill>
              <a:latin typeface="+mn-ea"/>
              <a:cs typeface="Arial" charset="0"/>
              <a:sym typeface="Wingdings" panose="05000000000000000000" pitchFamily="2" charset="2"/>
            </a:endParaRPr>
          </a:p>
          <a:p>
            <a:pPr marL="171450" lvl="1" indent="-171450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altLang="ko-KR" sz="1400" b="1" dirty="0" smtClean="0">
                <a:solidFill>
                  <a:srgbClr val="000000"/>
                </a:solidFill>
                <a:latin typeface="+mn-ea"/>
                <a:cs typeface="Arial" charset="0"/>
                <a:sym typeface="Wingdings" panose="05000000000000000000" pitchFamily="2" charset="2"/>
              </a:rPr>
              <a:t>SAP</a:t>
            </a:r>
            <a:r>
              <a:rPr lang="ko-KR" altLang="en-US" sz="1400" b="1" dirty="0" smtClean="0">
                <a:solidFill>
                  <a:srgbClr val="000000"/>
                </a:solidFill>
                <a:latin typeface="+mn-ea"/>
                <a:cs typeface="Arial" charset="0"/>
                <a:sym typeface="Wingdings" panose="05000000000000000000" pitchFamily="2" charset="2"/>
              </a:rPr>
              <a:t>와 공통되는 속성에도 자체 입력 값을 만들어 사용하고 있음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cs typeface="Arial" charset="0"/>
                <a:sym typeface="Wingdings" panose="05000000000000000000" pitchFamily="2" charset="2"/>
              </a:rPr>
              <a:t/>
            </a:r>
            <a:br>
              <a:rPr lang="en-US" altLang="ko-KR" sz="1400" b="1" dirty="0">
                <a:solidFill>
                  <a:srgbClr val="000000"/>
                </a:solidFill>
                <a:latin typeface="+mn-ea"/>
                <a:cs typeface="Arial" charset="0"/>
                <a:sym typeface="Wingdings" panose="05000000000000000000" pitchFamily="2" charset="2"/>
              </a:rPr>
            </a:br>
            <a:r>
              <a:rPr lang="en-US" altLang="ko-KR" sz="1200" dirty="0" smtClean="0">
                <a:solidFill>
                  <a:srgbClr val="000000"/>
                </a:solidFill>
                <a:latin typeface="+mn-ea"/>
                <a:cs typeface="Arial" charset="0"/>
                <a:sym typeface="Wingdings" panose="05000000000000000000" pitchFamily="2" charset="2"/>
              </a:rPr>
              <a:t>- </a:t>
            </a:r>
            <a:r>
              <a:rPr lang="ko-KR" altLang="en-US" sz="1200" dirty="0" smtClean="0">
                <a:solidFill>
                  <a:srgbClr val="000000"/>
                </a:solidFill>
                <a:latin typeface="+mn-ea"/>
                <a:cs typeface="Arial" charset="0"/>
                <a:sym typeface="Wingdings" panose="05000000000000000000" pitchFamily="2" charset="2"/>
              </a:rPr>
              <a:t>자체입력 값 또는 </a:t>
            </a:r>
            <a:r>
              <a:rPr lang="en-US" altLang="ko-KR" sz="1200" dirty="0" smtClean="0">
                <a:solidFill>
                  <a:srgbClr val="000000"/>
                </a:solidFill>
                <a:latin typeface="+mn-ea"/>
                <a:cs typeface="Arial" charset="0"/>
                <a:sym typeface="Wingdings" panose="05000000000000000000" pitchFamily="2" charset="2"/>
              </a:rPr>
              <a:t>SAP </a:t>
            </a:r>
            <a:r>
              <a:rPr lang="ko-KR" altLang="en-US" sz="1200" dirty="0" smtClean="0">
                <a:solidFill>
                  <a:srgbClr val="000000"/>
                </a:solidFill>
                <a:latin typeface="+mn-ea"/>
                <a:cs typeface="Arial" charset="0"/>
                <a:sym typeface="Wingdings" panose="05000000000000000000" pitchFamily="2" charset="2"/>
              </a:rPr>
              <a:t>값 혼재사용</a:t>
            </a:r>
            <a:endParaRPr lang="en-US" altLang="ko-KR" sz="1200" dirty="0" smtClean="0">
              <a:solidFill>
                <a:srgbClr val="000000"/>
              </a:solidFill>
              <a:latin typeface="+mn-ea"/>
              <a:cs typeface="Arial" charset="0"/>
              <a:sym typeface="Wingdings" panose="05000000000000000000" pitchFamily="2" charset="2"/>
            </a:endParaRPr>
          </a:p>
          <a:p>
            <a:pPr marL="171450" lvl="1" indent="-171450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srgbClr val="000000"/>
                </a:solidFill>
                <a:latin typeface="+mn-ea"/>
                <a:cs typeface="Arial" charset="0"/>
                <a:sym typeface="Wingdings" panose="05000000000000000000" pitchFamily="2" charset="2"/>
              </a:rPr>
              <a:t>온라인의 상품속성 값의 대부분이 코드가 아닌 텍스트로 이루어짐</a:t>
            </a:r>
            <a:r>
              <a:rPr lang="en-US" altLang="ko-KR" sz="1400" b="1" dirty="0" smtClean="0">
                <a:solidFill>
                  <a:srgbClr val="000000"/>
                </a:solidFill>
                <a:latin typeface="+mn-ea"/>
                <a:cs typeface="Arial" charset="0"/>
                <a:sym typeface="Wingdings" panose="05000000000000000000" pitchFamily="2" charset="2"/>
              </a:rPr>
              <a:t>,</a:t>
            </a:r>
            <a:r>
              <a:rPr lang="ko-KR" altLang="en-US" sz="1400" b="1" dirty="0" smtClean="0">
                <a:solidFill>
                  <a:srgbClr val="000000"/>
                </a:solidFill>
                <a:latin typeface="+mn-ea"/>
                <a:cs typeface="Arial" charset="0"/>
                <a:sym typeface="Wingdings" panose="05000000000000000000" pitchFamily="2" charset="2"/>
              </a:rPr>
              <a:t> 수기입력 작업 으로 표준화 미흡</a:t>
            </a:r>
            <a:endParaRPr lang="en-US" altLang="ko-KR" sz="1400" b="1" dirty="0" smtClean="0">
              <a:solidFill>
                <a:srgbClr val="000000"/>
              </a:solidFill>
              <a:latin typeface="+mn-ea"/>
              <a:cs typeface="Arial" charset="0"/>
              <a:sym typeface="Wingdings" panose="05000000000000000000" pitchFamily="2" charset="2"/>
            </a:endParaRPr>
          </a:p>
        </p:txBody>
      </p:sp>
      <p:sp>
        <p:nvSpPr>
          <p:cNvPr id="36" name="TextBox 35"/>
          <p:cNvSpPr txBox="1"/>
          <p:nvPr/>
        </p:nvSpPr>
        <p:spPr bwMode="gray">
          <a:xfrm>
            <a:off x="5961112" y="4924473"/>
            <a:ext cx="3647273" cy="1384847"/>
          </a:xfrm>
          <a:prstGeom prst="rect">
            <a:avLst/>
          </a:prstGeom>
          <a:noFill/>
          <a:ln w="9525">
            <a:noFill/>
            <a:prstDash val="dash"/>
          </a:ln>
        </p:spPr>
        <p:txBody>
          <a:bodyPr vert="horz" wrap="square" lIns="72000" tIns="36000" rIns="72000" bIns="36000" rtlCol="0" anchor="ctr">
            <a:noAutofit/>
          </a:bodyPr>
          <a:lstStyle>
            <a:defPPr>
              <a:defRPr lang="en-US"/>
            </a:defPPr>
            <a:lvl2pPr marL="171450" lvl="1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b="1">
                <a:solidFill>
                  <a:prstClr val="black"/>
                </a:solidFill>
                <a:latin typeface="+mn-ea"/>
                <a:cs typeface="Arial" charset="0"/>
              </a:defRPr>
            </a:lvl2pPr>
          </a:lstStyle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ko-KR" altLang="en-US" dirty="0" smtClean="0">
                <a:solidFill>
                  <a:srgbClr val="000000"/>
                </a:solidFill>
              </a:rPr>
              <a:t>온</a:t>
            </a:r>
            <a:r>
              <a:rPr lang="en-US" altLang="ko-KR" dirty="0" smtClean="0">
                <a:solidFill>
                  <a:srgbClr val="000000"/>
                </a:solidFill>
              </a:rPr>
              <a:t>/</a:t>
            </a:r>
            <a:r>
              <a:rPr lang="ko-KR" altLang="en-US" dirty="0" smtClean="0">
                <a:solidFill>
                  <a:srgbClr val="000000"/>
                </a:solidFill>
              </a:rPr>
              <a:t>오프라인 상품 속성정보 표준화</a:t>
            </a:r>
            <a:r>
              <a:rPr lang="en-US" altLang="ko-KR" dirty="0" smtClean="0">
                <a:solidFill>
                  <a:srgbClr val="000000"/>
                </a:solidFill>
              </a:rPr>
              <a:t>, </a:t>
            </a:r>
            <a:r>
              <a:rPr lang="ko-KR" altLang="en-US" dirty="0" smtClean="0">
                <a:solidFill>
                  <a:srgbClr val="000000"/>
                </a:solidFill>
              </a:rPr>
              <a:t>관리주체 및 활용 프로세스 정립 필요</a:t>
            </a:r>
            <a:endParaRPr lang="en-US" altLang="ko-KR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ko-KR" altLang="en-US" dirty="0" smtClean="0">
                <a:solidFill>
                  <a:srgbClr val="000000"/>
                </a:solidFill>
              </a:rPr>
              <a:t>상품 속성 값을 </a:t>
            </a:r>
            <a:r>
              <a:rPr lang="en-US" altLang="ko-KR" dirty="0" smtClean="0">
                <a:solidFill>
                  <a:srgbClr val="000000"/>
                </a:solidFill>
              </a:rPr>
              <a:t>‘</a:t>
            </a:r>
            <a:r>
              <a:rPr lang="ko-KR" altLang="en-US" dirty="0" smtClean="0">
                <a:solidFill>
                  <a:srgbClr val="000000"/>
                </a:solidFill>
              </a:rPr>
              <a:t>텍스트</a:t>
            </a:r>
            <a:r>
              <a:rPr lang="en-US" altLang="ko-KR" dirty="0" smtClean="0">
                <a:solidFill>
                  <a:srgbClr val="000000"/>
                </a:solidFill>
              </a:rPr>
              <a:t>’</a:t>
            </a:r>
            <a:r>
              <a:rPr lang="ko-KR" altLang="en-US" dirty="0" smtClean="0">
                <a:solidFill>
                  <a:srgbClr val="000000"/>
                </a:solidFill>
              </a:rPr>
              <a:t> </a:t>
            </a:r>
            <a:r>
              <a:rPr lang="en-US" altLang="ko-KR" dirty="0" smtClean="0">
                <a:solidFill>
                  <a:srgbClr val="000000"/>
                </a:solidFill>
                <a:sym typeface="Wingdings" panose="05000000000000000000" pitchFamily="2" charset="2"/>
              </a:rPr>
              <a:t> ‘</a:t>
            </a:r>
            <a:r>
              <a:rPr lang="ko-KR" altLang="en-US" dirty="0" smtClean="0">
                <a:solidFill>
                  <a:srgbClr val="000000"/>
                </a:solidFill>
              </a:rPr>
              <a:t>코드</a:t>
            </a:r>
            <a:r>
              <a:rPr lang="en-US" altLang="ko-KR" dirty="0" smtClean="0">
                <a:solidFill>
                  <a:srgbClr val="000000"/>
                </a:solidFill>
              </a:rPr>
              <a:t>’</a:t>
            </a:r>
            <a:r>
              <a:rPr lang="ko-KR" altLang="en-US" dirty="0" smtClean="0">
                <a:solidFill>
                  <a:srgbClr val="000000"/>
                </a:solidFill>
              </a:rPr>
              <a:t> 체계로 전환하여 수기입력 오류 제거 및 데이터 표준화 필요</a:t>
            </a:r>
            <a:endParaRPr lang="en-US" altLang="ko-KR" dirty="0" smtClean="0">
              <a:solidFill>
                <a:srgbClr val="000000"/>
              </a:solidFill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319490" y="1952963"/>
          <a:ext cx="4885538" cy="44643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6990"/>
                <a:gridCol w="1266180"/>
                <a:gridCol w="396044"/>
                <a:gridCol w="468052"/>
                <a:gridCol w="2448272"/>
              </a:tblGrid>
              <a:tr h="2790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100" b="1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7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속성명</a:t>
                      </a:r>
                      <a:endParaRPr lang="ko-KR" altLang="en-US" sz="1100" b="1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7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SAP</a:t>
                      </a:r>
                      <a:endParaRPr lang="ko-KR" altLang="en-US" sz="1100" b="1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7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Online</a:t>
                      </a:r>
                      <a:endParaRPr lang="ko-KR" altLang="en-US" sz="1100" b="1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7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100" b="1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7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</a:tr>
              <a:tr h="2790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427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기능분류</a:t>
                      </a:r>
                      <a:endParaRPr lang="ko-KR" altLang="en-US" sz="11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O</a:t>
                      </a:r>
                      <a:endParaRPr lang="en-US" sz="11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7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7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8">
                  <a:txBody>
                    <a:bodyPr/>
                    <a:lstStyle/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온라인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미활용</a:t>
                      </a:r>
                      <a:endParaRPr lang="ko-KR" altLang="en-US" sz="11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2790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427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사용자</a:t>
                      </a:r>
                      <a:endParaRPr lang="ko-KR" altLang="en-US" sz="11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O</a:t>
                      </a:r>
                      <a:endParaRPr lang="en-US" sz="11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7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7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ko-KR" altLang="en-US" sz="10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7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2790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427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주요판매경로</a:t>
                      </a:r>
                      <a:endParaRPr lang="ko-KR" altLang="en-US" sz="11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O</a:t>
                      </a:r>
                      <a:endParaRPr lang="en-US" sz="11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7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7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ko-KR" altLang="en-US" sz="10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7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2790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427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판촉물타입</a:t>
                      </a:r>
                      <a:endParaRPr lang="ko-KR" altLang="en-US" sz="11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O</a:t>
                      </a:r>
                      <a:endParaRPr lang="en-US" sz="11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7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7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ko-KR" altLang="en-US" sz="10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7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2790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7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리필여부</a:t>
                      </a:r>
                      <a:endParaRPr lang="ko-KR" altLang="en-US" sz="11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O</a:t>
                      </a:r>
                      <a:endParaRPr lang="en-US" sz="11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7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7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ko-KR" altLang="en-US" sz="10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7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2790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altLang="ko-KR" sz="11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7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용기형태</a:t>
                      </a:r>
                      <a:endParaRPr lang="ko-KR" altLang="en-US" sz="11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O</a:t>
                      </a:r>
                      <a:endParaRPr lang="en-US" sz="11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7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7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ko-KR" altLang="en-US" sz="10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7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2790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7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10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SC/MU</a:t>
                      </a:r>
                      <a:r>
                        <a:rPr lang="ko-KR" altLang="en-US" sz="110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11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O</a:t>
                      </a:r>
                      <a:endParaRPr lang="en-US" sz="11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7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7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ko-KR" altLang="en-US" sz="10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7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2790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7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브랜드라인</a:t>
                      </a:r>
                      <a:endParaRPr lang="ko-KR" altLang="en-US" sz="11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O</a:t>
                      </a:r>
                      <a:endParaRPr lang="en-US" sz="11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7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7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ko-KR" altLang="en-US" sz="10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7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2790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en-US" altLang="ko-KR" sz="11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7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브랜드</a:t>
                      </a:r>
                      <a:endParaRPr lang="ko-KR" altLang="en-US" sz="11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O</a:t>
                      </a:r>
                      <a:endParaRPr lang="en-US" sz="11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7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O</a:t>
                      </a:r>
                      <a:endParaRPr lang="ko-KR" altLang="en-US" sz="11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7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혼재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, SAP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코드 또는 텍스트 입력</a:t>
                      </a:r>
                      <a:endParaRPr lang="ko-KR" altLang="en-US" sz="11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2790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altLang="ko-KR" sz="11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7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10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OEM/ODM</a:t>
                      </a:r>
                      <a:r>
                        <a:rPr lang="ko-KR" altLang="en-US" sz="110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업체명</a:t>
                      </a:r>
                      <a:endParaRPr lang="ko-KR" altLang="en-US" sz="11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O</a:t>
                      </a:r>
                      <a:endParaRPr lang="en-US" sz="11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7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O</a:t>
                      </a:r>
                      <a:endParaRPr lang="ko-KR" altLang="en-US" sz="11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7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ko-KR" altLang="en-US" sz="10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7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2790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en-US" altLang="ko-KR" sz="11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7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제품계층구조</a:t>
                      </a:r>
                      <a:endParaRPr lang="ko-KR" altLang="en-US" sz="11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O</a:t>
                      </a:r>
                      <a:endParaRPr lang="en-US" sz="11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7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O</a:t>
                      </a:r>
                      <a:endParaRPr lang="ko-KR" altLang="en-US" sz="11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7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온라인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표준화 안됨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텍스트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입력</a:t>
                      </a:r>
                      <a:endParaRPr lang="ko-KR" altLang="en-US" sz="11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2790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  <a:endParaRPr lang="en-US" altLang="ko-KR" sz="11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7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색상</a:t>
                      </a:r>
                      <a:endParaRPr lang="ko-KR" altLang="en-US" sz="11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O</a:t>
                      </a:r>
                      <a:endParaRPr lang="en-US" sz="11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7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O</a:t>
                      </a:r>
                      <a:endParaRPr lang="ko-KR" altLang="en-US" sz="11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7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ko-KR" altLang="en-US" sz="10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7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2790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13</a:t>
                      </a:r>
                      <a:endParaRPr lang="en-US" altLang="ko-KR" sz="11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7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용량단위</a:t>
                      </a:r>
                      <a:endParaRPr lang="ko-KR" altLang="en-US" sz="11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O</a:t>
                      </a:r>
                      <a:endParaRPr lang="en-US" sz="11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7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O</a:t>
                      </a:r>
                      <a:endParaRPr lang="ko-KR" altLang="en-US" sz="11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7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ko-KR" altLang="en-US" sz="10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7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2790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14</a:t>
                      </a:r>
                      <a:endParaRPr lang="en-US" altLang="ko-KR" sz="11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7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제품용도</a:t>
                      </a:r>
                      <a:endParaRPr lang="ko-KR" altLang="en-US" sz="11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O</a:t>
                      </a:r>
                      <a:endParaRPr lang="en-US" sz="11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7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O</a:t>
                      </a:r>
                      <a:r>
                        <a:rPr lang="ko-KR" altLang="en-US" sz="110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7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온라인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표준화 안됨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자체코드 생성</a:t>
                      </a:r>
                      <a:endParaRPr lang="ko-KR" altLang="en-US" sz="11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2790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15</a:t>
                      </a:r>
                      <a:endParaRPr lang="en-US" altLang="ko-KR" sz="11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7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세트구분</a:t>
                      </a:r>
                      <a:endParaRPr lang="ko-KR" altLang="en-US" sz="11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O</a:t>
                      </a:r>
                      <a:endParaRPr lang="en-US" sz="11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7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O</a:t>
                      </a:r>
                      <a:r>
                        <a:rPr lang="ko-KR" altLang="en-US" sz="1100" u="none" strike="noStrike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7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온라인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SAP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추가제공정보 미활용</a:t>
                      </a:r>
                      <a:endParaRPr lang="ko-KR" altLang="en-US" sz="1100" b="0" i="0" u="none" strike="noStrike" dirty="0">
                        <a:solidFill>
                          <a:srgbClr val="33333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4270" marT="42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sp>
        <p:nvSpPr>
          <p:cNvPr id="14" name="Action Button: Return 13">
            <a:hlinkClick r:id="rId2" action="ppaction://hlinksldjump" highlightClick="1"/>
          </p:cNvPr>
          <p:cNvSpPr/>
          <p:nvPr/>
        </p:nvSpPr>
        <p:spPr>
          <a:xfrm>
            <a:off x="9287995" y="185460"/>
            <a:ext cx="417533" cy="399224"/>
          </a:xfrm>
          <a:prstGeom prst="actionButtonReturn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49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[Back Up] </a:t>
            </a:r>
            <a:r>
              <a:rPr lang="ko-KR" altLang="en-US" dirty="0" smtClean="0"/>
              <a:t>속성정보 </a:t>
            </a:r>
            <a:r>
              <a:rPr lang="ko-KR" altLang="en-US" dirty="0" smtClean="0"/>
              <a:t>차이분석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브랜드 </a:t>
            </a:r>
            <a:r>
              <a:rPr lang="en-US" altLang="ko-KR" dirty="0" smtClean="0"/>
              <a:t>(1/4)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SAP</a:t>
            </a:r>
            <a:r>
              <a:rPr lang="ko-KR" altLang="en-US" dirty="0" smtClean="0">
                <a:solidFill>
                  <a:schemeClr val="tx1"/>
                </a:solidFill>
              </a:rPr>
              <a:t>는 브랜드코드를 묶어 브랜드그룹으로 관리하고 있지만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온라인의 경우 </a:t>
            </a:r>
            <a:r>
              <a:rPr lang="en-US" altLang="ko-KR" dirty="0" smtClean="0">
                <a:solidFill>
                  <a:schemeClr val="tx1"/>
                </a:solidFill>
              </a:rPr>
              <a:t>SAP </a:t>
            </a:r>
            <a:r>
              <a:rPr lang="ko-KR" altLang="en-US" dirty="0" smtClean="0">
                <a:solidFill>
                  <a:schemeClr val="tx1"/>
                </a:solidFill>
              </a:rPr>
              <a:t>브랜드코드를 그대로 사용하거나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자체 브랜드코드 규칙을 만들어 사용하고 있음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40503" y="1993941"/>
          <a:ext cx="2982053" cy="4084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813"/>
                <a:gridCol w="864096"/>
                <a:gridCol w="1296144"/>
              </a:tblGrid>
              <a:tr h="18002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오프라인</a:t>
                      </a: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(SAP)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</a:tr>
              <a:tr h="2592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브랜드그룹</a:t>
                      </a:r>
                      <a:endParaRPr lang="ko-KR" altLang="en-US" sz="10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브랜드코드</a:t>
                      </a:r>
                      <a:endParaRPr lang="ko-KR" altLang="en-US" sz="10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브랜드명</a:t>
                      </a:r>
                    </a:p>
                  </a:txBody>
                  <a:tcPr anchor="ctr"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</a:tr>
              <a:tr h="2592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11010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11010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메이크온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</a:tr>
              <a:tr h="2592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11181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11181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아웃런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</a:tr>
              <a:tr h="2592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22011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22011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아닉구딸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</a:tr>
              <a:tr h="215631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11197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11097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라네즈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</a:tr>
              <a:tr h="21563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11197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라네즈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</a:tr>
              <a:tr h="21563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11198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라네즈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판촉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</a:tr>
              <a:tr h="21563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27000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중국어원화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라네즈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</a:tr>
              <a:tr h="21563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27028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수출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라네즈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</a:tr>
              <a:tr h="21563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27030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상해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라네즈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</a:tr>
              <a:tr h="21563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11117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11057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설화수 명작수</a:t>
                      </a:r>
                    </a:p>
                  </a:txBody>
                  <a:tcPr marL="9525" marR="9525" marT="9525" marB="0" anchor="ctr">
                    <a:noFill/>
                  </a:tcPr>
                </a:tc>
              </a:tr>
              <a:tr h="21563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11117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설화수</a:t>
                      </a:r>
                    </a:p>
                  </a:txBody>
                  <a:tcPr marL="9525" marR="9525" marT="9525" marB="0" anchor="ctr">
                    <a:noFill/>
                  </a:tcPr>
                </a:tc>
              </a:tr>
              <a:tr h="21563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27032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유럽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미주 설화수</a:t>
                      </a:r>
                    </a:p>
                  </a:txBody>
                  <a:tcPr marL="9525" marR="9525" marT="9525" marB="0" anchor="ctr">
                    <a:noFill/>
                  </a:tcPr>
                </a:tc>
              </a:tr>
              <a:tr h="215631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11107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11002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헤라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판촉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테스터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</a:tr>
              <a:tr h="21563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11008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미용기기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헤라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</a:tr>
              <a:tr h="21563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11102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헤라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판촉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테스터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</a:tr>
              <a:tr h="21563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11107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헤라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3438580" y="2011030"/>
          <a:ext cx="2052228" cy="4082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593"/>
                <a:gridCol w="1121635"/>
              </a:tblGrid>
              <a:tr h="2454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온라인</a:t>
                      </a: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(AP</a:t>
                      </a:r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몰</a:t>
                      </a: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브랜드코드</a:t>
                      </a:r>
                      <a:endParaRPr lang="ko-KR" altLang="en-US" sz="10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브랜드명</a:t>
                      </a:r>
                    </a:p>
                  </a:txBody>
                  <a:tcPr anchor="ctr"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</a:tr>
              <a:tr h="259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11010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메이크온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</a:tr>
              <a:tr h="259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11181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아웃런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</a:tr>
              <a:tr h="2152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22011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아닉구딸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</a:tr>
              <a:tr h="6219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ADK</a:t>
                      </a:r>
                      <a:endParaRPr lang="ko-KR" altLang="en-US" sz="10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라네즈</a:t>
                      </a:r>
                      <a:r>
                        <a:rPr lang="ko-KR" altLang="en-US" sz="1000" b="1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쇼핑몰</a:t>
                      </a:r>
                      <a:r>
                        <a:rPr lang="en-US" altLang="ko-KR" sz="1000" b="1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000" b="1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1000" b="1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모바일</a:t>
                      </a:r>
                      <a:r>
                        <a:rPr lang="en-US" altLang="ko-KR" sz="1000" b="1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</a:tr>
              <a:tr h="6664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ADSK</a:t>
                      </a:r>
                      <a:endParaRPr lang="ko-KR" altLang="en-US" sz="10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라네즈</a:t>
                      </a:r>
                      <a:r>
                        <a:rPr lang="ko-KR" altLang="en-US" sz="1000" b="1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쇼핑몰</a:t>
                      </a:r>
                      <a:r>
                        <a:rPr lang="en-US" altLang="ko-KR" sz="1000" b="1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000" b="1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1000" b="1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(Web)</a:t>
                      </a:r>
                      <a:endParaRPr lang="ko-KR" altLang="en-US" sz="10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</a:tr>
              <a:tr h="6120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AEK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설화수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</a:tr>
              <a:tr h="9153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AFK</a:t>
                      </a:r>
                      <a:endParaRPr lang="ko-KR" altLang="en-US" sz="10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헤라</a:t>
                      </a:r>
                      <a:endParaRPr lang="ko-KR" altLang="en-US" sz="10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 bwMode="gray">
          <a:xfrm>
            <a:off x="218840" y="1606426"/>
            <a:ext cx="5292000" cy="288000"/>
          </a:xfrm>
          <a:prstGeom prst="rect">
            <a:avLst/>
          </a:prstGeom>
          <a:solidFill>
            <a:srgbClr val="002060"/>
          </a:solidFill>
          <a:ln w="9525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300" b="1" dirty="0" smtClean="0">
                <a:solidFill>
                  <a:schemeClr val="tx2"/>
                </a:solidFill>
              </a:rPr>
              <a:t>오프라인</a:t>
            </a:r>
            <a:r>
              <a:rPr lang="en-US" altLang="ko-KR" sz="1300" b="1" dirty="0" smtClean="0">
                <a:solidFill>
                  <a:schemeClr val="tx2"/>
                </a:solidFill>
              </a:rPr>
              <a:t>/</a:t>
            </a:r>
            <a:r>
              <a:rPr lang="ko-KR" altLang="en-US" sz="1300" b="1" dirty="0" smtClean="0">
                <a:solidFill>
                  <a:schemeClr val="tx2"/>
                </a:solidFill>
              </a:rPr>
              <a:t>온라인 브랜드코드 각각 사용되는 사례</a:t>
            </a:r>
            <a:endParaRPr lang="ko-KR" altLang="en-US" sz="1300" b="1" dirty="0">
              <a:solidFill>
                <a:schemeClr val="tx2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21081" y="3268716"/>
            <a:ext cx="5290336" cy="130328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21738" y="5195133"/>
            <a:ext cx="5290336" cy="88292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978640" y="4482108"/>
            <a:ext cx="1793948" cy="531068"/>
          </a:xfrm>
          <a:prstGeom prst="roundRect">
            <a:avLst>
              <a:gd name="adj" fmla="val 11166"/>
            </a:avLst>
          </a:prstGeom>
          <a:solidFill>
            <a:schemeClr val="bg1">
              <a:lumMod val="75000"/>
            </a:schemeClr>
          </a:solidFill>
          <a:ln w="254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dirty="0" smtClean="0">
                <a:solidFill>
                  <a:schemeClr val="tx2"/>
                </a:solidFill>
              </a:rPr>
              <a:t>동일한 브랜드인데 각각 다른 코드 사용</a:t>
            </a:r>
          </a:p>
        </p:txBody>
      </p:sp>
      <p:cxnSp>
        <p:nvCxnSpPr>
          <p:cNvPr id="20" name="Straight Arrow Connector 19"/>
          <p:cNvCxnSpPr>
            <a:stCxn id="19" idx="1"/>
          </p:cNvCxnSpPr>
          <p:nvPr/>
        </p:nvCxnSpPr>
        <p:spPr>
          <a:xfrm flipH="1">
            <a:off x="3546594" y="4747642"/>
            <a:ext cx="432046" cy="647627"/>
          </a:xfrm>
          <a:prstGeom prst="straightConnector1">
            <a:avLst/>
          </a:prstGeom>
          <a:ln w="9525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9" idx="1"/>
          </p:cNvCxnSpPr>
          <p:nvPr/>
        </p:nvCxnSpPr>
        <p:spPr>
          <a:xfrm flipH="1" flipV="1">
            <a:off x="3546594" y="4544439"/>
            <a:ext cx="432046" cy="203203"/>
          </a:xfrm>
          <a:prstGeom prst="straightConnector1">
            <a:avLst/>
          </a:prstGeom>
          <a:ln w="9525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ight Arrow 31"/>
          <p:cNvSpPr/>
          <p:nvPr/>
        </p:nvSpPr>
        <p:spPr bwMode="gray">
          <a:xfrm>
            <a:off x="5839979" y="2276844"/>
            <a:ext cx="172777" cy="3514057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bg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SzTx/>
              <a:buFontTx/>
              <a:buNone/>
            </a:pPr>
            <a:endParaRPr lang="ko-KR" altLang="en-US" sz="1200" kern="0" dirty="0" smtClea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4" name="Down Arrow 33"/>
          <p:cNvSpPr/>
          <p:nvPr/>
        </p:nvSpPr>
        <p:spPr>
          <a:xfrm>
            <a:off x="7034592" y="3385852"/>
            <a:ext cx="1669276" cy="360040"/>
          </a:xfrm>
          <a:prstGeom prst="downArrow">
            <a:avLst>
              <a:gd name="adj1" fmla="val 58107"/>
              <a:gd name="adj2" fmla="val 50000"/>
            </a:avLst>
          </a:prstGeom>
          <a:solidFill>
            <a:schemeClr val="bg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 bwMode="gray">
          <a:xfrm>
            <a:off x="6105128" y="1966439"/>
            <a:ext cx="3647273" cy="1606577"/>
          </a:xfrm>
          <a:prstGeom prst="rect">
            <a:avLst/>
          </a:prstGeom>
          <a:noFill/>
          <a:ln w="9525">
            <a:noFill/>
            <a:prstDash val="dash"/>
          </a:ln>
        </p:spPr>
        <p:txBody>
          <a:bodyPr vert="horz" wrap="square" lIns="72000" tIns="36000" rIns="72000" bIns="36000" rtlCol="0" anchor="ctr">
            <a:noAutofit/>
          </a:bodyPr>
          <a:lstStyle/>
          <a:p>
            <a:pPr marL="171450" lvl="1" indent="-171450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온</a:t>
            </a:r>
            <a:r>
              <a:rPr lang="en-US" altLang="ko-KR" sz="1400" b="1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/</a:t>
            </a: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오프라인 브랜드코드 사용 혼재</a:t>
            </a:r>
            <a:r>
              <a:rPr lang="en-US" altLang="ko-KR" sz="1400" b="1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/>
            </a:r>
            <a:br>
              <a:rPr lang="en-US" altLang="ko-KR" sz="1400" b="1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</a:br>
            <a:r>
              <a:rPr lang="en-US" altLang="ko-KR" sz="1200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- SAP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의 브랜드코드를 사용하거나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온라인의 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/>
            </a:r>
            <a:br>
              <a:rPr lang="en-US" altLang="ko-KR" sz="1200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</a:br>
            <a:r>
              <a:rPr lang="en-US" altLang="ko-KR" sz="1200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신규 코드를 생성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관리함</a:t>
            </a:r>
          </a:p>
          <a:p>
            <a:pPr marL="0" lvl="1">
              <a:spcAft>
                <a:spcPts val="200"/>
              </a:spcAft>
            </a:pPr>
            <a:endParaRPr lang="en-US" altLang="ko-KR" sz="1400" b="1" dirty="0" smtClean="0">
              <a:solidFill>
                <a:prstClr val="black"/>
              </a:solidFill>
              <a:latin typeface="+mn-ea"/>
              <a:cs typeface="Arial" charset="0"/>
              <a:sym typeface="Wingdings" panose="05000000000000000000" pitchFamily="2" charset="2"/>
            </a:endParaRPr>
          </a:p>
        </p:txBody>
      </p:sp>
      <p:sp>
        <p:nvSpPr>
          <p:cNvPr id="37" name="TextBox 36"/>
          <p:cNvSpPr txBox="1"/>
          <p:nvPr/>
        </p:nvSpPr>
        <p:spPr bwMode="gray">
          <a:xfrm>
            <a:off x="6105128" y="4375737"/>
            <a:ext cx="3647273" cy="1759775"/>
          </a:xfrm>
          <a:prstGeom prst="rect">
            <a:avLst/>
          </a:prstGeom>
          <a:noFill/>
          <a:ln w="9525">
            <a:noFill/>
            <a:prstDash val="dash"/>
          </a:ln>
        </p:spPr>
        <p:txBody>
          <a:bodyPr vert="horz" wrap="square" lIns="72000" tIns="36000" rIns="72000" bIns="36000" rtlCol="0" anchor="ctr">
            <a:noAutofit/>
          </a:bodyPr>
          <a:lstStyle>
            <a:defPPr>
              <a:defRPr lang="en-US"/>
            </a:defPPr>
            <a:lvl2pPr marL="171450" lvl="1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b="1">
                <a:solidFill>
                  <a:prstClr val="black"/>
                </a:solidFill>
                <a:latin typeface="+mn-ea"/>
                <a:cs typeface="Arial" charset="0"/>
              </a:defRPr>
            </a:lvl2pPr>
          </a:lstStyle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ko-KR" altLang="en-US" dirty="0" smtClean="0"/>
              <a:t>브랜드코드 체계를 표준화하여 오프라인</a:t>
            </a:r>
            <a:r>
              <a:rPr lang="en-US" altLang="ko-KR" dirty="0" smtClean="0"/>
              <a:t>/ </a:t>
            </a:r>
            <a:r>
              <a:rPr lang="ko-KR" altLang="en-US" dirty="0" smtClean="0"/>
              <a:t>온라인 적용 필요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1200" b="0" dirty="0" smtClean="0"/>
              <a:t>- </a:t>
            </a:r>
            <a:r>
              <a:rPr lang="ko-KR" altLang="en-US" sz="1200" b="0" dirty="0" smtClean="0"/>
              <a:t>브랜드 식별 및 분석 용이</a:t>
            </a:r>
            <a:endParaRPr lang="en-US" altLang="ko-KR" sz="1200" dirty="0"/>
          </a:p>
          <a:p>
            <a:pPr lvl="1">
              <a:spcBef>
                <a:spcPts val="0"/>
              </a:spcBef>
              <a:spcAft>
                <a:spcPts val="200"/>
              </a:spcAft>
            </a:pPr>
            <a:endParaRPr lang="en-US" altLang="ko-KR" dirty="0" smtClean="0"/>
          </a:p>
          <a:p>
            <a:pPr lvl="1">
              <a:spcBef>
                <a:spcPts val="0"/>
              </a:spcBef>
              <a:spcAft>
                <a:spcPts val="200"/>
              </a:spcAft>
            </a:pPr>
            <a:endParaRPr lang="en-US" altLang="ko-KR" dirty="0" smtClean="0"/>
          </a:p>
        </p:txBody>
      </p:sp>
      <p:sp>
        <p:nvSpPr>
          <p:cNvPr id="42" name="Rectangle 41"/>
          <p:cNvSpPr>
            <a:spLocks noChangeArrowheads="1"/>
          </p:cNvSpPr>
          <p:nvPr/>
        </p:nvSpPr>
        <p:spPr bwMode="auto">
          <a:xfrm>
            <a:off x="6105128" y="1606427"/>
            <a:ext cx="3647273" cy="346825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27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miter lim="800000"/>
          </a:ln>
          <a:effectLst/>
        </p:spPr>
        <p:txBody>
          <a:bodyPr lIns="72000" tIns="0" rIns="72000" bIns="0" rtlCol="0" anchor="ctr"/>
          <a:lstStyle/>
          <a:p>
            <a:pPr algn="ctr" eaLnBrk="0"/>
            <a:r>
              <a:rPr lang="ko-KR" altLang="en-US" sz="1400" b="1" kern="0" dirty="0" smtClean="0">
                <a:latin typeface="+mn-ea"/>
                <a:cs typeface="Arial" panose="020B0604020202020204" pitchFamily="34" charset="0"/>
              </a:rPr>
              <a:t>이슈</a:t>
            </a:r>
            <a:endParaRPr lang="ko-KR" altLang="en-US" sz="1400" b="1" kern="0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43" name="Rectangle 64"/>
          <p:cNvSpPr>
            <a:spLocks noChangeArrowheads="1"/>
          </p:cNvSpPr>
          <p:nvPr/>
        </p:nvSpPr>
        <p:spPr bwMode="auto">
          <a:xfrm>
            <a:off x="6105128" y="4010496"/>
            <a:ext cx="3647273" cy="346825"/>
          </a:xfrm>
          <a:prstGeom prst="rect">
            <a:avLst/>
          </a:prstGeom>
          <a:solidFill>
            <a:srgbClr val="0070C0"/>
          </a:solidFill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lIns="72000" tIns="0" rIns="72000" bIns="0" rtlCol="0" anchor="ctr"/>
          <a:lstStyle/>
          <a:p>
            <a:pPr algn="ctr" eaLnBrk="0"/>
            <a:r>
              <a:rPr lang="ko-KR" altLang="en-US" sz="1400" b="1" kern="0" dirty="0" smtClean="0">
                <a:solidFill>
                  <a:schemeClr val="tx2"/>
                </a:solidFill>
                <a:latin typeface="+mn-ea"/>
                <a:cs typeface="Arial" panose="020B0604020202020204" pitchFamily="34" charset="0"/>
              </a:rPr>
              <a:t>시사점</a:t>
            </a:r>
            <a:endParaRPr lang="ko-KR" altLang="en-US" sz="1400" b="1" kern="0" dirty="0">
              <a:solidFill>
                <a:schemeClr val="tx2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1" name="Action Button: Return 20">
            <a:hlinkClick r:id="rId2" action="ppaction://hlinksldjump" highlightClick="1"/>
          </p:cNvPr>
          <p:cNvSpPr/>
          <p:nvPr/>
        </p:nvSpPr>
        <p:spPr>
          <a:xfrm>
            <a:off x="9287995" y="185460"/>
            <a:ext cx="417533" cy="399224"/>
          </a:xfrm>
          <a:prstGeom prst="actionButtonReturn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24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데이터 관련 주요 이슈 및 개선 방향 </a:t>
            </a:r>
            <a:r>
              <a:rPr lang="en-US" altLang="ko-KR" dirty="0"/>
              <a:t>– </a:t>
            </a:r>
            <a:r>
              <a:rPr lang="ko-KR" altLang="en-US" dirty="0" smtClean="0"/>
              <a:t>온라인 관점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고객과 연관된 온라인 상품정보</a:t>
            </a:r>
            <a:r>
              <a:rPr lang="en-US" altLang="ko-KR" dirty="0" smtClean="0"/>
              <a:t>(</a:t>
            </a:r>
            <a:r>
              <a:rPr lang="ko-KR" altLang="en-US" dirty="0" smtClean="0"/>
              <a:t>코드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체계의 개선이 검토되어야 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온라인 사이트 내 고객정보 확인 및 분석을 위한 기반 체계 개선이 시급하여 특히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지속적인 모니터링과 개선을 주도할 조직이 취약함</a:t>
            </a:r>
            <a:endParaRPr lang="ko-KR" altLang="en-US" dirty="0"/>
          </a:p>
        </p:txBody>
      </p:sp>
      <p:sp>
        <p:nvSpPr>
          <p:cNvPr id="7" name="Snip Single Corner Rectangle 6"/>
          <p:cNvSpPr/>
          <p:nvPr/>
        </p:nvSpPr>
        <p:spPr>
          <a:xfrm>
            <a:off x="200472" y="1520788"/>
            <a:ext cx="1908212" cy="357065"/>
          </a:xfrm>
          <a:prstGeom prst="snip1Rect">
            <a:avLst>
              <a:gd name="adj" fmla="val 47539"/>
            </a:avLst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72000" rtlCol="0" anchor="t" anchorCtr="0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1.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통합고객  </a:t>
            </a:r>
            <a:r>
              <a:rPr lang="en-US" altLang="ko-KR" sz="1400" b="1" dirty="0">
                <a:solidFill>
                  <a:schemeClr val="bg1"/>
                </a:solidFill>
              </a:rPr>
              <a:t>DB</a:t>
            </a:r>
          </a:p>
        </p:txBody>
      </p:sp>
      <p:sp>
        <p:nvSpPr>
          <p:cNvPr id="8" name="Snip Single Corner Rectangle 7"/>
          <p:cNvSpPr/>
          <p:nvPr/>
        </p:nvSpPr>
        <p:spPr>
          <a:xfrm>
            <a:off x="2159762" y="1520788"/>
            <a:ext cx="1908212" cy="357065"/>
          </a:xfrm>
          <a:prstGeom prst="snip1Rect">
            <a:avLst>
              <a:gd name="adj" fmla="val 47539"/>
            </a:avLst>
          </a:prstGeom>
          <a:solidFill>
            <a:schemeClr val="accent2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72000" rtlCol="0" anchor="t" anchorCtr="0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2. </a:t>
            </a:r>
            <a:r>
              <a:rPr lang="ko-KR" altLang="en-US" sz="1400" b="1" dirty="0">
                <a:solidFill>
                  <a:schemeClr val="tx1"/>
                </a:solidFill>
              </a:rPr>
              <a:t>온라인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9" name="Snip Single Corner Rectangle 8"/>
          <p:cNvSpPr/>
          <p:nvPr/>
        </p:nvSpPr>
        <p:spPr>
          <a:xfrm>
            <a:off x="4119051" y="1520788"/>
            <a:ext cx="1908212" cy="357065"/>
          </a:xfrm>
          <a:prstGeom prst="snip1Rect">
            <a:avLst>
              <a:gd name="adj" fmla="val 47539"/>
            </a:avLst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72000" rtlCol="0" anchor="t" anchorCtr="0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3.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거버넌스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hlinkClick r:id="rId2" action="ppaction://hlinksldjump"/>
          </p:cNvPr>
          <p:cNvSpPr/>
          <p:nvPr/>
        </p:nvSpPr>
        <p:spPr>
          <a:xfrm>
            <a:off x="198507" y="2001277"/>
            <a:ext cx="1568334" cy="752400"/>
          </a:xfrm>
          <a:prstGeom prst="rect">
            <a:avLst/>
          </a:prstGeom>
          <a:solidFill>
            <a:srgbClr val="002060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36000" tIns="36000" rIns="36000" bIns="36000" rtlCol="0" anchor="ctr" anchorCtr="0"/>
          <a:lstStyle/>
          <a:p>
            <a:pPr algn="ctr"/>
            <a:r>
              <a:rPr lang="ko-KR" altLang="en-US" sz="14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온라인</a:t>
            </a:r>
            <a:r>
              <a:rPr lang="en-US" altLang="ko-KR" sz="14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</a:t>
            </a:r>
            <a:endParaRPr lang="en-US" altLang="ko-KR" sz="14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체계 미흡</a:t>
            </a:r>
            <a:endParaRPr lang="en-US" altLang="ko-KR" sz="14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75261" y="2001277"/>
            <a:ext cx="4143043" cy="752400"/>
          </a:xfrm>
          <a:prstGeom prst="rect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err="1" smtClean="0">
                <a:solidFill>
                  <a:srgbClr val="000000"/>
                </a:solidFill>
              </a:rPr>
              <a:t>커머스</a:t>
            </a:r>
            <a:r>
              <a:rPr lang="ko-KR" altLang="en-US" sz="1200" dirty="0" smtClean="0">
                <a:solidFill>
                  <a:srgbClr val="000000"/>
                </a:solidFill>
              </a:rPr>
              <a:t> 사이트 별 대표상품 코드</a:t>
            </a:r>
            <a:r>
              <a:rPr lang="en-US" altLang="ko-KR" sz="1200" dirty="0" smtClean="0">
                <a:solidFill>
                  <a:srgbClr val="000000"/>
                </a:solidFill>
              </a:rPr>
              <a:t>/</a:t>
            </a:r>
            <a:r>
              <a:rPr lang="ko-KR" altLang="en-US" sz="1200" dirty="0" smtClean="0">
                <a:solidFill>
                  <a:srgbClr val="000000"/>
                </a:solidFill>
              </a:rPr>
              <a:t>명칭 체계 상이</a:t>
            </a:r>
            <a:r>
              <a:rPr lang="en-US" altLang="ko-KR" sz="1200" dirty="0" smtClean="0">
                <a:solidFill>
                  <a:srgbClr val="000000"/>
                </a:solidFill>
              </a:rPr>
              <a:t/>
            </a:r>
            <a:br>
              <a:rPr lang="en-US" altLang="ko-KR" sz="1200" dirty="0" smtClean="0">
                <a:solidFill>
                  <a:srgbClr val="000000"/>
                </a:solidFill>
              </a:rPr>
            </a:br>
            <a:r>
              <a:rPr lang="en-US" altLang="ko-KR" sz="1200" dirty="0" smtClean="0">
                <a:solidFill>
                  <a:srgbClr val="000000"/>
                </a:solidFill>
              </a:rPr>
              <a:t>- </a:t>
            </a:r>
            <a:r>
              <a:rPr lang="ko-KR" altLang="en-US" sz="1200" dirty="0" smtClean="0">
                <a:solidFill>
                  <a:srgbClr val="000000"/>
                </a:solidFill>
              </a:rPr>
              <a:t>사이트간 상이</a:t>
            </a:r>
            <a:r>
              <a:rPr lang="en-US" altLang="ko-KR" sz="1200" dirty="0" smtClean="0">
                <a:solidFill>
                  <a:srgbClr val="000000"/>
                </a:solidFill>
              </a:rPr>
              <a:t>, SAP </a:t>
            </a:r>
            <a:r>
              <a:rPr lang="ko-KR" altLang="en-US" sz="1200" dirty="0" smtClean="0">
                <a:solidFill>
                  <a:srgbClr val="000000"/>
                </a:solidFill>
              </a:rPr>
              <a:t>와도 상이</a:t>
            </a:r>
            <a:endParaRPr lang="en-US" altLang="ko-KR" sz="1200" dirty="0">
              <a:solidFill>
                <a:srgbClr val="00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srgbClr val="000000"/>
                </a:solidFill>
              </a:rPr>
              <a:t>상품코드</a:t>
            </a:r>
            <a:r>
              <a:rPr lang="en-US" altLang="ko-KR" sz="1200" dirty="0" smtClean="0">
                <a:solidFill>
                  <a:srgbClr val="000000"/>
                </a:solidFill>
              </a:rPr>
              <a:t>/</a:t>
            </a:r>
            <a:r>
              <a:rPr lang="ko-KR" altLang="en-US" sz="1200" dirty="0" smtClean="0">
                <a:solidFill>
                  <a:srgbClr val="000000"/>
                </a:solidFill>
              </a:rPr>
              <a:t>상품명도 동일상품 다른 명칭 사례 다수</a:t>
            </a:r>
            <a:endParaRPr lang="en-US" altLang="ko-KR" sz="1200" dirty="0" smtClean="0">
              <a:solidFill>
                <a:srgbClr val="00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solidFill>
                  <a:srgbClr val="000000"/>
                </a:solidFill>
              </a:rPr>
              <a:t>SAP </a:t>
            </a:r>
            <a:r>
              <a:rPr lang="ko-KR" altLang="en-US" sz="1200" dirty="0" smtClean="0">
                <a:solidFill>
                  <a:srgbClr val="000000"/>
                </a:solidFill>
              </a:rPr>
              <a:t>속성정보의 활용 미흡</a:t>
            </a:r>
            <a:r>
              <a:rPr lang="en-US" altLang="ko-KR" sz="1200" dirty="0" smtClean="0">
                <a:solidFill>
                  <a:srgbClr val="000000"/>
                </a:solidFill>
              </a:rPr>
              <a:t>-</a:t>
            </a:r>
            <a:r>
              <a:rPr lang="ko-KR" altLang="en-US" sz="1200" dirty="0" smtClean="0">
                <a:solidFill>
                  <a:srgbClr val="000000"/>
                </a:solidFill>
              </a:rPr>
              <a:t>온라인 별도 속성 운영 중</a:t>
            </a:r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13" name="Rectangle 12">
            <a:hlinkClick r:id="rId3" action="ppaction://hlinksldjump"/>
          </p:cNvPr>
          <p:cNvSpPr/>
          <p:nvPr/>
        </p:nvSpPr>
        <p:spPr>
          <a:xfrm>
            <a:off x="198507" y="2802660"/>
            <a:ext cx="1568334" cy="513899"/>
          </a:xfrm>
          <a:prstGeom prst="rect">
            <a:avLst/>
          </a:prstGeom>
          <a:solidFill>
            <a:srgbClr val="002060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36000" tIns="36000" rIns="36000" bIns="36000" rtlCol="0" anchor="ctr" anchorCtr="0"/>
          <a:lstStyle/>
          <a:p>
            <a:pPr algn="ctr"/>
            <a:r>
              <a:rPr lang="ko-KR" altLang="en-US" sz="14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온라인 </a:t>
            </a:r>
            <a:r>
              <a:rPr lang="en-US" altLang="ko-KR" sz="1400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BMS </a:t>
            </a:r>
            <a:r>
              <a:rPr lang="ko-KR" altLang="en-US" sz="14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상품코드 이슈</a:t>
            </a:r>
            <a:endParaRPr lang="en-US" altLang="ko-KR" sz="14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875261" y="2802660"/>
            <a:ext cx="4143043" cy="513899"/>
          </a:xfrm>
          <a:prstGeom prst="rect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000000"/>
                </a:solidFill>
              </a:rPr>
              <a:t>세트 상품을 위한 </a:t>
            </a:r>
            <a:r>
              <a:rPr lang="en-US" altLang="ko-KR" sz="1200" dirty="0">
                <a:solidFill>
                  <a:srgbClr val="000000"/>
                </a:solidFill>
              </a:rPr>
              <a:t>B</a:t>
            </a:r>
            <a:r>
              <a:rPr lang="ko-KR" altLang="en-US" sz="1200" dirty="0">
                <a:solidFill>
                  <a:srgbClr val="000000"/>
                </a:solidFill>
              </a:rPr>
              <a:t>코드 체계 운영</a:t>
            </a:r>
            <a:r>
              <a:rPr lang="en-US" altLang="ko-KR" sz="1200" dirty="0">
                <a:solidFill>
                  <a:srgbClr val="000000"/>
                </a:solidFill>
              </a:rPr>
              <a:t>. SAP</a:t>
            </a:r>
            <a:r>
              <a:rPr lang="ko-KR" altLang="en-US" sz="1200" dirty="0">
                <a:solidFill>
                  <a:srgbClr val="000000"/>
                </a:solidFill>
              </a:rPr>
              <a:t>기반 상품코드 관리체계에 </a:t>
            </a:r>
            <a:r>
              <a:rPr lang="en-US" altLang="ko-KR" sz="1200" dirty="0">
                <a:solidFill>
                  <a:srgbClr val="000000"/>
                </a:solidFill>
              </a:rPr>
              <a:t>BMS</a:t>
            </a:r>
            <a:r>
              <a:rPr lang="ko-KR" altLang="en-US" sz="1200" dirty="0">
                <a:solidFill>
                  <a:srgbClr val="000000"/>
                </a:solidFill>
              </a:rPr>
              <a:t>코드 관리 체계 없음 </a:t>
            </a:r>
            <a:r>
              <a:rPr lang="en-US" altLang="ko-KR" sz="1200" dirty="0">
                <a:solidFill>
                  <a:srgbClr val="000000"/>
                </a:solidFill>
              </a:rPr>
              <a:t>– Mapping </a:t>
            </a:r>
            <a:r>
              <a:rPr lang="ko-KR" altLang="en-US" sz="1200" dirty="0">
                <a:solidFill>
                  <a:srgbClr val="000000"/>
                </a:solidFill>
              </a:rPr>
              <a:t>불가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17" name="Rectangle 16">
            <a:hlinkClick r:id="rId4" action="ppaction://hlinksldjump"/>
          </p:cNvPr>
          <p:cNvSpPr/>
          <p:nvPr/>
        </p:nvSpPr>
        <p:spPr>
          <a:xfrm>
            <a:off x="198507" y="3371730"/>
            <a:ext cx="1568334" cy="621818"/>
          </a:xfrm>
          <a:prstGeom prst="rect">
            <a:avLst/>
          </a:prstGeom>
          <a:solidFill>
            <a:srgbClr val="002060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36000" tIns="36000" rIns="36000" bIns="36000" rtlCol="0" anchor="ctr" anchorCtr="0"/>
          <a:lstStyle/>
          <a:p>
            <a:pPr algn="ctr"/>
            <a:r>
              <a:rPr lang="ko-KR" altLang="en-US" sz="14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도메인</a:t>
            </a:r>
            <a:r>
              <a:rPr lang="en-US" altLang="ko-KR" sz="14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b="1" dirty="0" err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</a:t>
            </a:r>
            <a:r>
              <a:rPr lang="ko-KR" altLang="en-US" sz="14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명 표준체계 미흡</a:t>
            </a:r>
            <a:endParaRPr lang="en-US" altLang="ko-KR" sz="14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875261" y="3371730"/>
            <a:ext cx="4143043" cy="621818"/>
          </a:xfrm>
          <a:prstGeom prst="rect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000000"/>
                </a:solidFill>
              </a:rPr>
              <a:t>온라인 사이트 별 </a:t>
            </a:r>
            <a:r>
              <a:rPr lang="en-US" altLang="ko-KR" sz="1200" dirty="0">
                <a:solidFill>
                  <a:srgbClr val="000000"/>
                </a:solidFill>
              </a:rPr>
              <a:t>Web</a:t>
            </a:r>
            <a:r>
              <a:rPr lang="ko-KR" altLang="en-US" sz="1200" dirty="0">
                <a:solidFill>
                  <a:srgbClr val="000000"/>
                </a:solidFill>
              </a:rPr>
              <a:t>과 </a:t>
            </a:r>
            <a:r>
              <a:rPr lang="en-US" altLang="ko-KR" sz="1200" dirty="0">
                <a:solidFill>
                  <a:srgbClr val="000000"/>
                </a:solidFill>
              </a:rPr>
              <a:t>Mobile Web</a:t>
            </a:r>
            <a:r>
              <a:rPr lang="ko-KR" altLang="en-US" sz="1200" dirty="0">
                <a:solidFill>
                  <a:srgbClr val="000000"/>
                </a:solidFill>
              </a:rPr>
              <a:t>도메인 형식 상이</a:t>
            </a:r>
            <a:endParaRPr lang="en-US" altLang="ko-KR" sz="1200" dirty="0">
              <a:solidFill>
                <a:srgbClr val="00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000000"/>
                </a:solidFill>
              </a:rPr>
              <a:t>동일한 의미의 코드 값이지만 </a:t>
            </a:r>
            <a:r>
              <a:rPr lang="ko-KR" altLang="en-US" sz="1200" dirty="0" err="1">
                <a:solidFill>
                  <a:srgbClr val="000000"/>
                </a:solidFill>
              </a:rPr>
              <a:t>파라미터</a:t>
            </a:r>
            <a:r>
              <a:rPr lang="ko-KR" altLang="en-US" sz="1200" dirty="0">
                <a:solidFill>
                  <a:srgbClr val="000000"/>
                </a:solidFill>
              </a:rPr>
              <a:t> 명이 모두 사이트 별 상이함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19" name="Rectangle 18">
            <a:hlinkClick r:id="rId5" action="ppaction://hlinksldjump"/>
          </p:cNvPr>
          <p:cNvSpPr/>
          <p:nvPr/>
        </p:nvSpPr>
        <p:spPr>
          <a:xfrm>
            <a:off x="198507" y="4035423"/>
            <a:ext cx="1568334" cy="621818"/>
          </a:xfrm>
          <a:prstGeom prst="rect">
            <a:avLst/>
          </a:prstGeom>
          <a:solidFill>
            <a:srgbClr val="002060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36000" tIns="36000" rIns="36000" bIns="36000" rtlCol="0" anchor="ctr" anchorCtr="0"/>
          <a:lstStyle/>
          <a:p>
            <a:pPr algn="ctr"/>
            <a:r>
              <a:rPr lang="en-US" altLang="ko-KR" sz="13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URL</a:t>
            </a:r>
            <a:r>
              <a:rPr lang="ko-KR" altLang="en-US" sz="13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내 경로 중복표기 및 유입경로 오류 </a:t>
            </a:r>
            <a:endParaRPr lang="en-US" altLang="ko-KR" sz="13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875261" y="4035423"/>
            <a:ext cx="4143043" cy="621818"/>
          </a:xfrm>
          <a:prstGeom prst="rect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rgbClr val="000000"/>
                </a:solidFill>
              </a:rPr>
              <a:t>URL </a:t>
            </a:r>
            <a:r>
              <a:rPr lang="ko-KR" altLang="en-US" sz="1200" dirty="0">
                <a:solidFill>
                  <a:srgbClr val="000000"/>
                </a:solidFill>
              </a:rPr>
              <a:t>내 중복된 표기 등의 존재</a:t>
            </a:r>
            <a:endParaRPr lang="en-US" altLang="ko-KR" sz="1200" dirty="0">
              <a:solidFill>
                <a:srgbClr val="00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000000"/>
                </a:solidFill>
              </a:rPr>
              <a:t>미 발생 로그와 </a:t>
            </a:r>
            <a:r>
              <a:rPr lang="en-US" altLang="ko-KR" sz="1200" dirty="0">
                <a:solidFill>
                  <a:srgbClr val="000000"/>
                </a:solidFill>
              </a:rPr>
              <a:t>Referrer(</a:t>
            </a:r>
            <a:r>
              <a:rPr lang="ko-KR" altLang="en-US" sz="1200" dirty="0">
                <a:solidFill>
                  <a:srgbClr val="000000"/>
                </a:solidFill>
              </a:rPr>
              <a:t>유입경로</a:t>
            </a:r>
            <a:r>
              <a:rPr lang="en-US" altLang="ko-KR" sz="1200" dirty="0">
                <a:solidFill>
                  <a:srgbClr val="000000"/>
                </a:solidFill>
              </a:rPr>
              <a:t>) </a:t>
            </a:r>
            <a:r>
              <a:rPr lang="ko-KR" altLang="en-US" sz="1200" dirty="0">
                <a:solidFill>
                  <a:srgbClr val="000000"/>
                </a:solidFill>
              </a:rPr>
              <a:t>오류</a:t>
            </a:r>
          </a:p>
        </p:txBody>
      </p:sp>
      <p:sp>
        <p:nvSpPr>
          <p:cNvPr id="21" name="Oval 20"/>
          <p:cNvSpPr/>
          <p:nvPr/>
        </p:nvSpPr>
        <p:spPr>
          <a:xfrm>
            <a:off x="6900312" y="2096852"/>
            <a:ext cx="2232248" cy="1475474"/>
          </a:xfrm>
          <a:prstGeom prst="ellipse">
            <a:avLst/>
          </a:prstGeom>
          <a:solidFill>
            <a:srgbClr val="F7FDC3"/>
          </a:solidFill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b="1" dirty="0" smtClean="0">
              <a:solidFill>
                <a:srgbClr val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 bwMode="gray">
          <a:xfrm>
            <a:off x="7115721" y="2361592"/>
            <a:ext cx="1843962" cy="1043726"/>
          </a:xfrm>
          <a:prstGeom prst="rect">
            <a:avLst/>
          </a:prstGeom>
          <a:noFill/>
          <a:ln>
            <a:noFill/>
          </a:ln>
        </p:spPr>
        <p:txBody>
          <a:bodyPr vert="horz" wrap="square" lIns="72000" tIns="36000" rIns="72000" bIns="36000" rtlCol="0" anchor="ctr">
            <a:noAutofit/>
          </a:bodyPr>
          <a:lstStyle/>
          <a:p>
            <a:pPr algn="ctr"/>
            <a:r>
              <a:rPr lang="ko-KR" altLang="en-US" sz="1400" b="1" dirty="0" smtClean="0">
                <a:solidFill>
                  <a:srgbClr val="000000"/>
                </a:solidFill>
                <a:latin typeface="+mn-ea"/>
              </a:rPr>
              <a:t>온라인 상품코드 체계 개선 및 웹 로그 분석체계 표준화 정립 필요</a:t>
            </a:r>
            <a:endParaRPr lang="ko-KR" altLang="en-US" sz="14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3" name="Rectangle 22">
            <a:hlinkClick r:id="rId6" action="ppaction://hlinksldjump"/>
          </p:cNvPr>
          <p:cNvSpPr/>
          <p:nvPr/>
        </p:nvSpPr>
        <p:spPr>
          <a:xfrm>
            <a:off x="198507" y="5998811"/>
            <a:ext cx="1568334" cy="565289"/>
          </a:xfrm>
          <a:prstGeom prst="rect">
            <a:avLst/>
          </a:prstGeom>
          <a:solidFill>
            <a:srgbClr val="002060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36000" tIns="36000" rIns="36000" bIns="36000" rtlCol="0" anchor="ctr" anchorCtr="0"/>
          <a:lstStyle/>
          <a:p>
            <a:pPr algn="ctr"/>
            <a:r>
              <a:rPr lang="ko-KR" altLang="en-US" sz="1400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 관리 및</a:t>
            </a:r>
            <a:endParaRPr lang="en-US" altLang="ko-KR" sz="1400" b="1" dirty="0" smtClean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400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SEO </a:t>
            </a:r>
            <a:r>
              <a:rPr lang="ko-KR" altLang="en-US" sz="14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 필요</a:t>
            </a:r>
            <a:endParaRPr lang="en-US" altLang="ko-KR" sz="14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875261" y="5998811"/>
            <a:ext cx="4143043" cy="565289"/>
          </a:xfrm>
          <a:prstGeom prst="rect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000000"/>
                </a:solidFill>
              </a:rPr>
              <a:t>카테고리를 구분하는 </a:t>
            </a:r>
            <a:r>
              <a:rPr lang="ko-KR" altLang="en-US" sz="1200" dirty="0" err="1">
                <a:solidFill>
                  <a:srgbClr val="000000"/>
                </a:solidFill>
              </a:rPr>
              <a:t>파라미터명</a:t>
            </a:r>
            <a:r>
              <a:rPr lang="en-US" altLang="ko-KR" sz="1200" dirty="0">
                <a:solidFill>
                  <a:srgbClr val="000000"/>
                </a:solidFill>
              </a:rPr>
              <a:t>, Depth, </a:t>
            </a:r>
            <a:r>
              <a:rPr lang="ko-KR" altLang="en-US" sz="1200" dirty="0">
                <a:solidFill>
                  <a:srgbClr val="000000"/>
                </a:solidFill>
              </a:rPr>
              <a:t>코드 값이 사이트 별 모두 상이 </a:t>
            </a:r>
            <a:r>
              <a:rPr lang="en-US" altLang="ko-KR" sz="1200" dirty="0">
                <a:solidFill>
                  <a:srgbClr val="000000"/>
                </a:solidFill>
              </a:rPr>
              <a:t>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000000"/>
                </a:solidFill>
              </a:rPr>
              <a:t>검색엔진 최적화를 위한 </a:t>
            </a:r>
            <a:r>
              <a:rPr lang="ko-KR" altLang="en-US" sz="1200" dirty="0" smtClean="0">
                <a:solidFill>
                  <a:srgbClr val="000000"/>
                </a:solidFill>
              </a:rPr>
              <a:t>주요 기능 미 적용</a:t>
            </a:r>
            <a:endParaRPr lang="ko-KR" altLang="en-US" sz="1200" dirty="0">
              <a:solidFill>
                <a:srgbClr val="00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681192" y="3938771"/>
            <a:ext cx="3175278" cy="112996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80975" indent="-180975"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srgbClr val="000000"/>
                </a:solidFill>
              </a:rPr>
              <a:t>온라인 상품 코드 체계 개선</a:t>
            </a:r>
            <a:r>
              <a:rPr lang="en-US" altLang="ko-KR" sz="1400" b="1" dirty="0" smtClean="0">
                <a:solidFill>
                  <a:srgbClr val="000000"/>
                </a:solidFill>
              </a:rPr>
              <a:t/>
            </a:r>
            <a:br>
              <a:rPr lang="en-US" altLang="ko-KR" sz="1400" b="1" dirty="0" smtClean="0">
                <a:solidFill>
                  <a:srgbClr val="000000"/>
                </a:solidFill>
              </a:rPr>
            </a:br>
            <a:r>
              <a:rPr lang="en-US" altLang="ko-KR" sz="1400" dirty="0" smtClean="0">
                <a:solidFill>
                  <a:srgbClr val="000000"/>
                </a:solidFill>
              </a:rPr>
              <a:t>   </a:t>
            </a:r>
            <a:r>
              <a:rPr lang="en-US" altLang="ko-KR" sz="1400" dirty="0" smtClean="0">
                <a:solidFill>
                  <a:srgbClr val="000000"/>
                </a:solidFill>
              </a:rPr>
              <a:t>- </a:t>
            </a:r>
            <a:r>
              <a:rPr lang="ko-KR" altLang="en-US" sz="1400" dirty="0" smtClean="0">
                <a:solidFill>
                  <a:srgbClr val="000000"/>
                </a:solidFill>
              </a:rPr>
              <a:t>카테고리 관리 관점의 전사 </a:t>
            </a:r>
            <a:r>
              <a:rPr lang="en-US" altLang="ko-KR" sz="1400" dirty="0" smtClean="0">
                <a:solidFill>
                  <a:srgbClr val="000000"/>
                </a:solidFill>
              </a:rPr>
              <a:t/>
            </a:r>
            <a:br>
              <a:rPr lang="en-US" altLang="ko-KR" sz="1400" dirty="0" smtClean="0">
                <a:solidFill>
                  <a:srgbClr val="000000"/>
                </a:solidFill>
              </a:rPr>
            </a:br>
            <a:r>
              <a:rPr lang="en-US" altLang="ko-KR" sz="1400" dirty="0" smtClean="0">
                <a:solidFill>
                  <a:srgbClr val="000000"/>
                </a:solidFill>
              </a:rPr>
              <a:t>     </a:t>
            </a:r>
            <a:r>
              <a:rPr lang="ko-KR" altLang="en-US" sz="1400" dirty="0" smtClean="0">
                <a:solidFill>
                  <a:srgbClr val="000000"/>
                </a:solidFill>
              </a:rPr>
              <a:t>표준 코드 체계 적용 필요</a:t>
            </a:r>
            <a:r>
              <a:rPr lang="en-US" altLang="ko-KR" sz="1400" dirty="0">
                <a:solidFill>
                  <a:srgbClr val="000000"/>
                </a:solidFill>
              </a:rPr>
              <a:t/>
            </a:r>
            <a:br>
              <a:rPr lang="en-US" altLang="ko-KR" sz="1400" dirty="0">
                <a:solidFill>
                  <a:srgbClr val="000000"/>
                </a:solidFill>
              </a:rPr>
            </a:br>
            <a:r>
              <a:rPr lang="en-US" altLang="ko-KR" sz="1400" dirty="0" smtClean="0">
                <a:solidFill>
                  <a:srgbClr val="000000"/>
                </a:solidFill>
              </a:rPr>
              <a:t>   - </a:t>
            </a:r>
            <a:r>
              <a:rPr lang="ko-KR" altLang="en-US" sz="1400" dirty="0" smtClean="0">
                <a:solidFill>
                  <a:srgbClr val="000000"/>
                </a:solidFill>
              </a:rPr>
              <a:t>코드체계 수립</a:t>
            </a:r>
            <a:r>
              <a:rPr lang="en-US" altLang="ko-KR" sz="1400" dirty="0" smtClean="0">
                <a:solidFill>
                  <a:srgbClr val="000000"/>
                </a:solidFill>
              </a:rPr>
              <a:t>/</a:t>
            </a:r>
            <a:r>
              <a:rPr lang="ko-KR" altLang="en-US" sz="1400" dirty="0" smtClean="0">
                <a:solidFill>
                  <a:srgbClr val="000000"/>
                </a:solidFill>
              </a:rPr>
              <a:t>관리 주체 정립</a:t>
            </a:r>
            <a:endParaRPr lang="en-US" altLang="ko-KR" sz="1400" dirty="0" smtClean="0">
              <a:solidFill>
                <a:srgbClr val="000000"/>
              </a:solidFill>
            </a:endParaRPr>
          </a:p>
          <a:p>
            <a:pPr marL="180975" indent="-180975">
              <a:buFont typeface="Wingdings" panose="05000000000000000000" pitchFamily="2" charset="2"/>
              <a:buChar char="§"/>
            </a:pPr>
            <a:r>
              <a:rPr lang="en-US" altLang="ko-KR" sz="1400" b="1" dirty="0" smtClean="0">
                <a:solidFill>
                  <a:srgbClr val="000000"/>
                </a:solidFill>
              </a:rPr>
              <a:t>SAP-</a:t>
            </a:r>
            <a:r>
              <a:rPr lang="ko-KR" altLang="en-US" sz="1400" b="1" dirty="0" smtClean="0">
                <a:solidFill>
                  <a:srgbClr val="000000"/>
                </a:solidFill>
              </a:rPr>
              <a:t>온라인</a:t>
            </a:r>
            <a:r>
              <a:rPr lang="en-US" altLang="ko-KR" sz="1400" b="1" dirty="0" smtClean="0">
                <a:solidFill>
                  <a:srgbClr val="000000"/>
                </a:solidFill>
              </a:rPr>
              <a:t> </a:t>
            </a:r>
            <a:r>
              <a:rPr lang="ko-KR" altLang="en-US" sz="1400" b="1" dirty="0" smtClean="0">
                <a:solidFill>
                  <a:srgbClr val="000000"/>
                </a:solidFill>
              </a:rPr>
              <a:t>속성 활용방안 마련</a:t>
            </a:r>
            <a:endParaRPr lang="en-US" altLang="ko-KR" sz="1400" b="1" dirty="0" smtClean="0">
              <a:solidFill>
                <a:srgbClr val="00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681192" y="5604381"/>
            <a:ext cx="2880320" cy="84895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80975" indent="-180975"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srgbClr val="000000"/>
                </a:solidFill>
              </a:rPr>
              <a:t>온라인 사이트 분석 체계 표준화 정립</a:t>
            </a:r>
            <a:r>
              <a:rPr lang="en-US" altLang="ko-KR" sz="1400" b="1" dirty="0" smtClean="0">
                <a:solidFill>
                  <a:srgbClr val="000000"/>
                </a:solidFill>
              </a:rPr>
              <a:t/>
            </a:r>
            <a:br>
              <a:rPr lang="en-US" altLang="ko-KR" sz="1400" b="1" dirty="0" smtClean="0">
                <a:solidFill>
                  <a:srgbClr val="000000"/>
                </a:solidFill>
              </a:rPr>
            </a:br>
            <a:r>
              <a:rPr lang="en-US" altLang="ko-KR" sz="1400" dirty="0" smtClean="0">
                <a:solidFill>
                  <a:srgbClr val="000000"/>
                </a:solidFill>
              </a:rPr>
              <a:t>- Tagging </a:t>
            </a:r>
            <a:r>
              <a:rPr lang="ko-KR" altLang="en-US" sz="1400" dirty="0" smtClean="0">
                <a:solidFill>
                  <a:srgbClr val="000000"/>
                </a:solidFill>
              </a:rPr>
              <a:t>표준화 및 </a:t>
            </a:r>
            <a:r>
              <a:rPr lang="en-US" altLang="ko-KR" sz="1400" dirty="0" smtClean="0">
                <a:solidFill>
                  <a:srgbClr val="000000"/>
                </a:solidFill>
              </a:rPr>
              <a:t>SEO </a:t>
            </a:r>
            <a:r>
              <a:rPr lang="ko-KR" altLang="en-US" sz="1400" dirty="0" smtClean="0">
                <a:solidFill>
                  <a:srgbClr val="000000"/>
                </a:solidFill>
              </a:rPr>
              <a:t>개선</a:t>
            </a:r>
            <a:endParaRPr lang="en-US" altLang="ko-KR" sz="1400" dirty="0" smtClean="0">
              <a:solidFill>
                <a:srgbClr val="000000"/>
              </a:solidFill>
            </a:endParaRPr>
          </a:p>
          <a:p>
            <a:pPr marL="180975" indent="-180975"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srgbClr val="000000"/>
                </a:solidFill>
              </a:rPr>
              <a:t>모니터링</a:t>
            </a:r>
            <a:r>
              <a:rPr lang="en-US" altLang="ko-KR" sz="1400" b="1" dirty="0" smtClean="0">
                <a:solidFill>
                  <a:srgbClr val="000000"/>
                </a:solidFill>
              </a:rPr>
              <a:t>/</a:t>
            </a:r>
            <a:r>
              <a:rPr lang="ko-KR" altLang="en-US" sz="1400" b="1" dirty="0" smtClean="0">
                <a:solidFill>
                  <a:srgbClr val="000000"/>
                </a:solidFill>
              </a:rPr>
              <a:t>개선 조직 </a:t>
            </a:r>
            <a:r>
              <a:rPr lang="en-US" altLang="ko-KR" sz="1400" b="1" dirty="0" smtClean="0">
                <a:solidFill>
                  <a:srgbClr val="000000"/>
                </a:solidFill>
              </a:rPr>
              <a:t>Setting</a:t>
            </a:r>
            <a:endParaRPr lang="ko-KR" altLang="en-US" sz="1400" dirty="0">
              <a:solidFill>
                <a:srgbClr val="000000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6677592" y="3645024"/>
            <a:ext cx="871297" cy="253928"/>
          </a:xfrm>
          <a:prstGeom prst="roundRect">
            <a:avLst>
              <a:gd name="adj" fmla="val 31307"/>
            </a:avLst>
          </a:prstGeom>
          <a:solidFill>
            <a:schemeClr val="bg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b="1" dirty="0" smtClean="0">
                <a:solidFill>
                  <a:schemeClr val="tx2"/>
                </a:solidFill>
              </a:rPr>
              <a:t>중기개선</a:t>
            </a:r>
            <a:endParaRPr lang="ko-KR" altLang="en-US" sz="1200" b="1" dirty="0" smtClean="0">
              <a:solidFill>
                <a:schemeClr val="tx2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6677592" y="5227300"/>
            <a:ext cx="871297" cy="253928"/>
          </a:xfrm>
          <a:prstGeom prst="roundRect">
            <a:avLst>
              <a:gd name="adj" fmla="val 31307"/>
            </a:avLst>
          </a:prstGeom>
          <a:solidFill>
            <a:schemeClr val="bg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b="1" dirty="0">
                <a:solidFill>
                  <a:schemeClr val="tx2"/>
                </a:solidFill>
              </a:rPr>
              <a:t>단</a:t>
            </a:r>
            <a:r>
              <a:rPr lang="ko-KR" altLang="en-US" sz="1200" b="1" dirty="0" smtClean="0">
                <a:solidFill>
                  <a:schemeClr val="tx2"/>
                </a:solidFill>
              </a:rPr>
              <a:t>기개선</a:t>
            </a:r>
            <a:endParaRPr lang="ko-KR" altLang="en-US" sz="1200" b="1" dirty="0" smtClean="0">
              <a:solidFill>
                <a:schemeClr val="tx2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00472" y="1876931"/>
            <a:ext cx="9586650" cy="46641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>
              <a:solidFill>
                <a:srgbClr val="000000"/>
              </a:solidFill>
            </a:endParaRPr>
          </a:p>
        </p:txBody>
      </p:sp>
      <p:sp>
        <p:nvSpPr>
          <p:cNvPr id="30" name="Rectangle 29">
            <a:hlinkClick r:id="rId7" action="ppaction://hlinksldjump"/>
          </p:cNvPr>
          <p:cNvSpPr/>
          <p:nvPr/>
        </p:nvSpPr>
        <p:spPr>
          <a:xfrm>
            <a:off x="198507" y="4703878"/>
            <a:ext cx="1568334" cy="565289"/>
          </a:xfrm>
          <a:prstGeom prst="rect">
            <a:avLst/>
          </a:prstGeom>
          <a:solidFill>
            <a:srgbClr val="002060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36000" tIns="36000" rIns="36000" bIns="36000" rtlCol="0" anchor="ctr" anchorCtr="0"/>
          <a:lstStyle/>
          <a:p>
            <a:pPr algn="ctr"/>
            <a:r>
              <a:rPr lang="ko-KR" altLang="en-US" sz="1400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고객</a:t>
            </a:r>
            <a:endParaRPr lang="en-US" altLang="ko-KR" sz="1400" b="1" dirty="0" smtClean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회원번호 이상적재</a:t>
            </a:r>
            <a:endParaRPr lang="en-US" altLang="ko-KR" sz="14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84220" y="4703878"/>
            <a:ext cx="4143043" cy="565289"/>
          </a:xfrm>
          <a:prstGeom prst="rect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srgbClr val="000000"/>
                </a:solidFill>
              </a:rPr>
              <a:t>로그인 고객의 회원번호가 </a:t>
            </a:r>
            <a:r>
              <a:rPr lang="en-US" altLang="ko-KR" sz="1200" dirty="0" smtClean="0">
                <a:solidFill>
                  <a:srgbClr val="000000"/>
                </a:solidFill>
              </a:rPr>
              <a:t>‘999999999’</a:t>
            </a:r>
            <a:r>
              <a:rPr lang="ko-KR" altLang="en-US" sz="1200" dirty="0" smtClean="0">
                <a:solidFill>
                  <a:srgbClr val="000000"/>
                </a:solidFill>
              </a:rPr>
              <a:t>인 경우 존재</a:t>
            </a:r>
            <a:endParaRPr lang="en-US" altLang="ko-KR" sz="1200" dirty="0" smtClean="0">
              <a:solidFill>
                <a:srgbClr val="00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solidFill>
                  <a:srgbClr val="000000"/>
                </a:solidFill>
              </a:rPr>
              <a:t>AP mall </a:t>
            </a:r>
            <a:r>
              <a:rPr lang="ko-KR" altLang="en-US" sz="1200" dirty="0" smtClean="0">
                <a:solidFill>
                  <a:srgbClr val="000000"/>
                </a:solidFill>
              </a:rPr>
              <a:t>모바일 장바구니</a:t>
            </a:r>
            <a:r>
              <a:rPr lang="en-US" altLang="ko-KR" sz="1200" dirty="0" smtClean="0">
                <a:solidFill>
                  <a:srgbClr val="000000"/>
                </a:solidFill>
              </a:rPr>
              <a:t>, </a:t>
            </a:r>
            <a:r>
              <a:rPr lang="ko-KR" altLang="en-US" sz="1200" dirty="0" smtClean="0">
                <a:solidFill>
                  <a:srgbClr val="000000"/>
                </a:solidFill>
              </a:rPr>
              <a:t>주문결제 등 회원 분석 불가</a:t>
            </a:r>
            <a:r>
              <a:rPr lang="en-US" altLang="ko-KR" sz="1200" dirty="0" smtClean="0">
                <a:solidFill>
                  <a:srgbClr val="000000"/>
                </a:solidFill>
              </a:rPr>
              <a:t/>
            </a:r>
            <a:br>
              <a:rPr lang="en-US" altLang="ko-KR" sz="1200" dirty="0" smtClean="0">
                <a:solidFill>
                  <a:srgbClr val="000000"/>
                </a:solidFill>
              </a:rPr>
            </a:br>
            <a:r>
              <a:rPr lang="en-US" altLang="ko-KR" sz="120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200" dirty="0" smtClean="0">
                <a:solidFill>
                  <a:srgbClr val="000000"/>
                </a:solidFill>
                <a:sym typeface="Wingdings" panose="05000000000000000000" pitchFamily="2" charset="2"/>
              </a:rPr>
              <a:t>원인 파악 중</a:t>
            </a:r>
            <a:endParaRPr lang="en-US" altLang="ko-KR" sz="1200" dirty="0" smtClean="0">
              <a:solidFill>
                <a:srgbClr val="000000"/>
              </a:solidFill>
            </a:endParaRPr>
          </a:p>
        </p:txBody>
      </p:sp>
      <p:sp>
        <p:nvSpPr>
          <p:cNvPr id="32" name="Rectangle 31">
            <a:hlinkClick r:id="rId8" action="ppaction://hlinksldjump"/>
          </p:cNvPr>
          <p:cNvSpPr/>
          <p:nvPr/>
        </p:nvSpPr>
        <p:spPr>
          <a:xfrm>
            <a:off x="198507" y="5327462"/>
            <a:ext cx="1568334" cy="621818"/>
          </a:xfrm>
          <a:prstGeom prst="rect">
            <a:avLst/>
          </a:prstGeom>
          <a:solidFill>
            <a:srgbClr val="002060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36000" tIns="36000" rIns="36000" bIns="36000" rtlCol="0" anchor="ctr" anchorCtr="0"/>
          <a:lstStyle/>
          <a:p>
            <a:pPr algn="ctr"/>
            <a:r>
              <a:rPr lang="en-US" altLang="ko-KR" sz="1300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Omniture </a:t>
            </a:r>
            <a:r>
              <a:rPr lang="ko-KR" altLang="en-US" sz="1300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변수</a:t>
            </a:r>
            <a:r>
              <a:rPr lang="en-US" altLang="ko-KR" sz="1300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300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300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 활용</a:t>
            </a:r>
            <a:r>
              <a:rPr lang="en-US" altLang="ko-KR" sz="1300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/Page  Tagging </a:t>
            </a:r>
            <a:r>
              <a:rPr lang="ko-KR" altLang="en-US" sz="1300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누락</a:t>
            </a:r>
            <a:endParaRPr lang="en-US" altLang="ko-KR" sz="13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875261" y="5327462"/>
            <a:ext cx="4143043" cy="621818"/>
          </a:xfrm>
          <a:prstGeom prst="rect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</a:rPr>
              <a:t>SDR</a:t>
            </a:r>
            <a:r>
              <a:rPr lang="ko-KR" altLang="en-US" sz="1200" dirty="0">
                <a:solidFill>
                  <a:schemeClr val="tx1"/>
                </a:solidFill>
              </a:rPr>
              <a:t>의 관리주체 부재로 인한 </a:t>
            </a:r>
            <a:r>
              <a:rPr lang="en-US" altLang="ko-KR" sz="1200" dirty="0">
                <a:solidFill>
                  <a:schemeClr val="tx1"/>
                </a:solidFill>
              </a:rPr>
              <a:t>tagging </a:t>
            </a:r>
            <a:r>
              <a:rPr lang="ko-KR" altLang="en-US" sz="1200" dirty="0">
                <a:solidFill>
                  <a:schemeClr val="tx1"/>
                </a:solidFill>
              </a:rPr>
              <a:t>항목과 분석데이터 적재 항목의 </a:t>
            </a:r>
            <a:r>
              <a:rPr lang="en-US" altLang="ko-KR" sz="1200" dirty="0">
                <a:solidFill>
                  <a:schemeClr val="tx1"/>
                </a:solidFill>
              </a:rPr>
              <a:t>Gap</a:t>
            </a:r>
            <a:r>
              <a:rPr lang="ko-KR" altLang="en-US" sz="1200" dirty="0">
                <a:solidFill>
                  <a:schemeClr val="tx1"/>
                </a:solidFill>
              </a:rPr>
              <a:t>이 </a:t>
            </a:r>
            <a:r>
              <a:rPr lang="ko-KR" altLang="en-US" sz="1200" dirty="0" smtClean="0">
                <a:solidFill>
                  <a:schemeClr val="tx1"/>
                </a:solidFill>
              </a:rPr>
              <a:t>발생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웹로그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페이지명 누락 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 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URL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대체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Case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발생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모바일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0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[Back Up] </a:t>
            </a:r>
            <a:r>
              <a:rPr lang="ko-KR" altLang="en-US" dirty="0" smtClean="0"/>
              <a:t>속성정보 </a:t>
            </a:r>
            <a:r>
              <a:rPr lang="ko-KR" altLang="en-US" dirty="0" smtClean="0"/>
              <a:t>차이분석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색상 </a:t>
            </a:r>
            <a:r>
              <a:rPr lang="en-US" altLang="ko-KR" dirty="0" smtClean="0"/>
              <a:t>(2/4)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SAP </a:t>
            </a:r>
            <a:r>
              <a:rPr lang="ko-KR" altLang="en-US" dirty="0" smtClean="0">
                <a:solidFill>
                  <a:schemeClr val="tx1"/>
                </a:solidFill>
              </a:rPr>
              <a:t>상품코드와 온라인코드가 </a:t>
            </a:r>
            <a:r>
              <a:rPr lang="en-US" altLang="ko-KR" dirty="0" smtClean="0">
                <a:solidFill>
                  <a:schemeClr val="tx1"/>
                </a:solidFill>
              </a:rPr>
              <a:t>1:1</a:t>
            </a:r>
            <a:r>
              <a:rPr lang="ko-KR" altLang="en-US" dirty="0" smtClean="0">
                <a:solidFill>
                  <a:schemeClr val="tx1"/>
                </a:solidFill>
              </a:rPr>
              <a:t>로 매핑되어 있고 정보를 </a:t>
            </a:r>
            <a:r>
              <a:rPr lang="en-US" altLang="ko-KR" dirty="0" smtClean="0">
                <a:solidFill>
                  <a:schemeClr val="tx1"/>
                </a:solidFill>
              </a:rPr>
              <a:t>I/F </a:t>
            </a:r>
            <a:r>
              <a:rPr lang="ko-KR" altLang="en-US" dirty="0" smtClean="0">
                <a:solidFill>
                  <a:schemeClr val="tx1"/>
                </a:solidFill>
              </a:rPr>
              <a:t>하고 있지만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실제 온라인에서 사용하는 색상코드는 다름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온라인 상품의 색상에 대한 텍스트는 있지만 코드가 없는 케이스도 많음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314763" y="1880828"/>
          <a:ext cx="1829925" cy="4594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809"/>
                <a:gridCol w="1044116"/>
              </a:tblGrid>
              <a:tr h="23884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오프라인</a:t>
                      </a: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(SAP)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</a:tr>
              <a:tr h="238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색상코드</a:t>
                      </a:r>
                      <a:endParaRPr lang="ko-KR" altLang="en-US" sz="10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색상명</a:t>
                      </a:r>
                    </a:p>
                  </a:txBody>
                  <a:tcP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</a:tr>
              <a:tr h="1782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206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블루</a:t>
                      </a:r>
                      <a:r>
                        <a:rPr lang="en-US" altLang="ko-KR" sz="1000" u="none" strike="noStrike" dirty="0">
                          <a:effectLst/>
                        </a:rPr>
                        <a:t>(</a:t>
                      </a:r>
                      <a:r>
                        <a:rPr lang="en-US" sz="1000" u="none" strike="noStrike" dirty="0">
                          <a:effectLst/>
                        </a:rPr>
                        <a:t>P)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</a:tr>
              <a:tr h="1782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205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옐로우</a:t>
                      </a:r>
                      <a:r>
                        <a:rPr lang="en-US" altLang="ko-KR" sz="1000" u="none" strike="noStrike" dirty="0">
                          <a:effectLst/>
                        </a:rPr>
                        <a:t>(</a:t>
                      </a:r>
                      <a:r>
                        <a:rPr lang="en-US" sz="1000" u="none" strike="noStrike" dirty="0">
                          <a:effectLst/>
                        </a:rPr>
                        <a:t>P)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</a:tr>
              <a:tr h="1782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204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오렌지</a:t>
                      </a:r>
                      <a:r>
                        <a:rPr lang="en-US" altLang="ko-KR" sz="1000" u="none" strike="noStrike" dirty="0">
                          <a:effectLst/>
                        </a:rPr>
                        <a:t>(</a:t>
                      </a:r>
                      <a:r>
                        <a:rPr lang="en-US" sz="1000" u="none" strike="noStrike" dirty="0">
                          <a:effectLst/>
                        </a:rPr>
                        <a:t>P)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</a:tr>
              <a:tr h="1782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203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퍼플</a:t>
                      </a:r>
                      <a:r>
                        <a:rPr lang="en-US" altLang="ko-KR" sz="1000" u="none" strike="noStrike" dirty="0">
                          <a:effectLst/>
                        </a:rPr>
                        <a:t>(</a:t>
                      </a:r>
                      <a:r>
                        <a:rPr lang="en-US" sz="1000" u="none" strike="noStrike" dirty="0">
                          <a:effectLst/>
                        </a:rPr>
                        <a:t>P)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</a:tr>
              <a:tr h="1782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202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와인</a:t>
                      </a:r>
                      <a:r>
                        <a:rPr lang="en-US" altLang="ko-KR" sz="1000" u="none" strike="noStrike" dirty="0">
                          <a:effectLst/>
                        </a:rPr>
                        <a:t>(</a:t>
                      </a:r>
                      <a:r>
                        <a:rPr lang="en-US" sz="1000" u="none" strike="noStrike" dirty="0">
                          <a:effectLst/>
                        </a:rPr>
                        <a:t>P)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</a:tr>
              <a:tr h="1782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201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레드</a:t>
                      </a:r>
                      <a:r>
                        <a:rPr lang="en-US" altLang="ko-KR" sz="1000" u="none" strike="noStrike" dirty="0">
                          <a:effectLst/>
                        </a:rPr>
                        <a:t>(</a:t>
                      </a:r>
                      <a:r>
                        <a:rPr lang="en-US" sz="1000" u="none" strike="noStrike" dirty="0">
                          <a:effectLst/>
                        </a:rPr>
                        <a:t>P)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</a:tr>
              <a:tr h="1782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200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핑크</a:t>
                      </a:r>
                      <a:r>
                        <a:rPr lang="en-US" altLang="ko-KR" sz="1000" u="none" strike="noStrike" dirty="0">
                          <a:effectLst/>
                        </a:rPr>
                        <a:t>(</a:t>
                      </a:r>
                      <a:r>
                        <a:rPr lang="en-US" sz="1000" u="none" strike="noStrike" dirty="0">
                          <a:effectLst/>
                        </a:rPr>
                        <a:t>P)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</a:tr>
              <a:tr h="1782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106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화이트</a:t>
                      </a:r>
                      <a:r>
                        <a:rPr lang="en-US" altLang="ko-KR" sz="1000" u="none" strike="noStrike" dirty="0">
                          <a:effectLst/>
                        </a:rPr>
                        <a:t>(</a:t>
                      </a:r>
                      <a:r>
                        <a:rPr lang="en-US" sz="1000" u="none" strike="noStrike" dirty="0">
                          <a:effectLst/>
                        </a:rPr>
                        <a:t>B)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</a:tr>
              <a:tr h="1782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105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피치</a:t>
                      </a:r>
                      <a:r>
                        <a:rPr lang="en-US" altLang="ko-KR" sz="1000" u="none" strike="noStrike" dirty="0">
                          <a:effectLst/>
                        </a:rPr>
                        <a:t>(</a:t>
                      </a:r>
                      <a:r>
                        <a:rPr lang="en-US" sz="1000" u="none" strike="noStrike" dirty="0">
                          <a:effectLst/>
                        </a:rPr>
                        <a:t>B)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</a:tr>
              <a:tr h="1782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104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라벤더</a:t>
                      </a:r>
                      <a:r>
                        <a:rPr lang="en-US" altLang="ko-KR" sz="1000" u="none" strike="noStrike" dirty="0">
                          <a:effectLst/>
                        </a:rPr>
                        <a:t>(</a:t>
                      </a:r>
                      <a:r>
                        <a:rPr lang="en-US" sz="1000" u="none" strike="noStrike" dirty="0">
                          <a:effectLst/>
                        </a:rPr>
                        <a:t>B)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</a:tr>
              <a:tr h="1782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103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그린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en-US" sz="1000" u="none" strike="noStrike">
                          <a:effectLst/>
                        </a:rPr>
                        <a:t>B)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</a:tr>
              <a:tr h="1782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102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짙은베이지</a:t>
                      </a:r>
                      <a:r>
                        <a:rPr lang="en-US" altLang="ko-KR" sz="1000" u="none" strike="noStrike" dirty="0">
                          <a:effectLst/>
                        </a:rPr>
                        <a:t>(</a:t>
                      </a:r>
                      <a:r>
                        <a:rPr lang="en-US" sz="1000" u="none" strike="noStrike" dirty="0">
                          <a:effectLst/>
                        </a:rPr>
                        <a:t>B)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</a:tr>
              <a:tr h="1782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101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중간베이지</a:t>
                      </a:r>
                      <a:r>
                        <a:rPr lang="en-US" altLang="ko-KR" sz="1000" u="none" strike="noStrike" dirty="0">
                          <a:effectLst/>
                        </a:rPr>
                        <a:t>(</a:t>
                      </a:r>
                      <a:r>
                        <a:rPr lang="en-US" sz="1000" u="none" strike="noStrike" dirty="0">
                          <a:effectLst/>
                        </a:rPr>
                        <a:t>B)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</a:tr>
              <a:tr h="1782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100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연한베이지</a:t>
                      </a:r>
                      <a:r>
                        <a:rPr lang="en-US" altLang="ko-KR" sz="1000" u="none" strike="noStrike" dirty="0">
                          <a:effectLst/>
                        </a:rPr>
                        <a:t>(</a:t>
                      </a:r>
                      <a:r>
                        <a:rPr lang="en-US" sz="1000" u="none" strike="noStrike" dirty="0">
                          <a:effectLst/>
                        </a:rPr>
                        <a:t>B)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</a:tr>
              <a:tr h="1782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001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무색</a:t>
                      </a:r>
                      <a:r>
                        <a:rPr lang="en-US" altLang="ko-KR" sz="1000" u="none" strike="noStrike" dirty="0">
                          <a:effectLst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</a:rPr>
                        <a:t>기초</a:t>
                      </a:r>
                      <a:r>
                        <a:rPr lang="en-US" altLang="ko-KR" sz="1000" u="none" strike="noStrike" dirty="0">
                          <a:effectLst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</a:tr>
              <a:tr h="1782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000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비화장품류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</a:tr>
              <a:tr h="1782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207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그린</a:t>
                      </a:r>
                      <a:r>
                        <a:rPr lang="en-US" altLang="ko-KR" sz="1000" u="none" strike="noStrike" dirty="0">
                          <a:effectLst/>
                        </a:rPr>
                        <a:t>(</a:t>
                      </a:r>
                      <a:r>
                        <a:rPr lang="en-US" sz="1000" u="none" strike="noStrike" dirty="0">
                          <a:effectLst/>
                        </a:rPr>
                        <a:t>P)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</a:tr>
              <a:tr h="1782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400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멀티컬러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</a:tr>
              <a:tr h="1782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305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라이트브라운</a:t>
                      </a:r>
                      <a:r>
                        <a:rPr lang="en-US" altLang="ko-KR" sz="1000" u="none" strike="noStrike" dirty="0">
                          <a:effectLst/>
                        </a:rPr>
                        <a:t>(D)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</a:tr>
              <a:tr h="1782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304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미디움브라운</a:t>
                      </a:r>
                      <a:r>
                        <a:rPr lang="en-US" altLang="ko-KR" sz="1000" u="none" strike="noStrike" dirty="0">
                          <a:effectLst/>
                        </a:rPr>
                        <a:t>(D)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</a:tr>
              <a:tr h="1782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303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마룬브라운</a:t>
                      </a:r>
                      <a:r>
                        <a:rPr lang="en-US" altLang="ko-KR" sz="1000" u="none" strike="noStrike" dirty="0">
                          <a:effectLst/>
                        </a:rPr>
                        <a:t>(</a:t>
                      </a:r>
                      <a:r>
                        <a:rPr lang="en-US" sz="1000" u="none" strike="noStrike" dirty="0">
                          <a:effectLst/>
                        </a:rPr>
                        <a:t>D)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</a:tr>
              <a:tr h="1782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302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다크브라운</a:t>
                      </a:r>
                      <a:r>
                        <a:rPr lang="en-US" altLang="ko-KR" sz="1000" u="none" strike="noStrike" dirty="0">
                          <a:effectLst/>
                        </a:rPr>
                        <a:t>(</a:t>
                      </a:r>
                      <a:r>
                        <a:rPr lang="en-US" sz="1000" u="none" strike="noStrike" dirty="0">
                          <a:effectLst/>
                        </a:rPr>
                        <a:t>D)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</a:tr>
              <a:tr h="18618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301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브라운블랙</a:t>
                      </a:r>
                      <a:r>
                        <a:rPr lang="en-US" altLang="ko-KR" sz="1000" u="none" strike="noStrike" dirty="0">
                          <a:effectLst/>
                        </a:rPr>
                        <a:t>(</a:t>
                      </a:r>
                      <a:r>
                        <a:rPr lang="en-US" sz="1000" u="none" strike="noStrike" dirty="0">
                          <a:effectLst/>
                        </a:rPr>
                        <a:t>D)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0" marR="6280" marT="6280" marB="0"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2343820" y="1897907"/>
          <a:ext cx="3577674" cy="4417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330"/>
                <a:gridCol w="2448272"/>
                <a:gridCol w="648072"/>
              </a:tblGrid>
              <a:tr h="24544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온라인</a:t>
                      </a: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(AP</a:t>
                      </a:r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몰</a:t>
                      </a: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454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코드</a:t>
                      </a:r>
                      <a:endParaRPr lang="ko-KR" altLang="en-US" sz="10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색상명</a:t>
                      </a:r>
                    </a:p>
                  </a:txBody>
                  <a:tcP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상품수</a:t>
                      </a:r>
                    </a:p>
                  </a:txBody>
                  <a:tcP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</a:tr>
              <a:tr h="2454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임의의 값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1,720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</a:tr>
              <a:tr h="2454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미드나잇 와인</a:t>
                      </a: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100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레드</a:t>
                      </a:r>
                      <a:r>
                        <a:rPr lang="en-US" altLang="ko-KR" sz="100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오렌지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100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</a:tr>
              <a:tr h="2454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마린블루</a:t>
                      </a: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코발트블루</a:t>
                      </a: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네이비블루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20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</a:tr>
              <a:tr h="2454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라이트 그린</a:t>
                      </a: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카키</a:t>
                      </a: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딥 그린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16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</a:tr>
              <a:tr h="2454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퍼플</a:t>
                      </a: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딥퍼플</a:t>
                      </a: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라일락 핑크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51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</a:tr>
              <a:tr h="2454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리얼골드</a:t>
                      </a: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메탈브론즈</a:t>
                      </a: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크리스탈 골드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38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</a:tr>
              <a:tr h="2454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블랙</a:t>
                      </a: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black, real black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29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</a:tr>
              <a:tr h="2454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화이트피버</a:t>
                      </a: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스노우화이트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</a:tr>
              <a:tr h="2454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스톤그레이</a:t>
                      </a: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실버그레이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155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</a:tr>
              <a:tr h="2454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베이지</a:t>
                      </a: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True</a:t>
                      </a:r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베이지</a:t>
                      </a: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브라운</a:t>
                      </a: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퓨어베이지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131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</a:tr>
              <a:tr h="2454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핑크</a:t>
                      </a: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juicy</a:t>
                      </a:r>
                      <a:r>
                        <a:rPr lang="en-US" altLang="ko-KR" sz="100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pink, </a:t>
                      </a:r>
                      <a:r>
                        <a:rPr lang="ko-KR" altLang="en-US" sz="100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슈가핑크</a:t>
                      </a:r>
                      <a:r>
                        <a:rPr lang="en-US" altLang="ko-KR" sz="100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시럽핑크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</a:tr>
              <a:tr h="2454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12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네온오렌지</a:t>
                      </a: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루씨드오렌지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</a:tr>
              <a:tr h="2454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13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블론드코랄</a:t>
                      </a: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드리미코랄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</a:tr>
              <a:tr h="2454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14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골든로즈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</a:tr>
              <a:tr h="2454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15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골드로즈</a:t>
                      </a: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커피브론즈</a:t>
                      </a: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초콜렛브라운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</a:tr>
              <a:tr h="2454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Null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빈 값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18,036</a:t>
                      </a:r>
                      <a:endParaRPr lang="ko-KR" altLang="en-US" sz="100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2343821" y="2381459"/>
            <a:ext cx="3577673" cy="24744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360563" y="6057292"/>
            <a:ext cx="3560931" cy="26115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148559" y="1867644"/>
            <a:ext cx="3603841" cy="2281436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graphicFrame>
        <p:nvGraphicFramePr>
          <p:cNvPr id="54" name="Chart 53"/>
          <p:cNvGraphicFramePr/>
          <p:nvPr>
            <p:extLst/>
          </p:nvPr>
        </p:nvGraphicFramePr>
        <p:xfrm>
          <a:off x="6177136" y="1841803"/>
          <a:ext cx="3204356" cy="24512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6" name="TextBox 55"/>
          <p:cNvSpPr txBox="1"/>
          <p:nvPr>
            <p:custDataLst>
              <p:tags r:id="rId1"/>
            </p:custDataLst>
          </p:nvPr>
        </p:nvSpPr>
        <p:spPr>
          <a:xfrm>
            <a:off x="6228898" y="1862568"/>
            <a:ext cx="1486916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spcBef>
                <a:spcPts val="400"/>
              </a:spcBef>
            </a:pPr>
            <a:r>
              <a:rPr lang="ko-KR" altLang="en-US" sz="1400" b="1" dirty="0" smtClean="0">
                <a:solidFill>
                  <a:srgbClr val="FF0000"/>
                </a:solidFill>
              </a:rPr>
              <a:t>전체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: 20,347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건</a:t>
            </a:r>
            <a:endParaRPr lang="en-US" altLang="ko-KR" sz="1400" b="1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 bwMode="gray">
          <a:xfrm>
            <a:off x="273084" y="1531420"/>
            <a:ext cx="5652000" cy="288000"/>
          </a:xfrm>
          <a:prstGeom prst="rect">
            <a:avLst/>
          </a:prstGeom>
          <a:solidFill>
            <a:srgbClr val="002060"/>
          </a:solidFill>
          <a:ln w="9525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300" b="1" dirty="0" smtClean="0">
                <a:solidFill>
                  <a:schemeClr val="tx2"/>
                </a:solidFill>
              </a:rPr>
              <a:t>온</a:t>
            </a:r>
            <a:r>
              <a:rPr lang="en-US" altLang="ko-KR" sz="1300" b="1" dirty="0" smtClean="0">
                <a:solidFill>
                  <a:schemeClr val="tx2"/>
                </a:solidFill>
              </a:rPr>
              <a:t>/</a:t>
            </a:r>
            <a:r>
              <a:rPr lang="ko-KR" altLang="en-US" sz="1300" b="1" dirty="0" smtClean="0">
                <a:solidFill>
                  <a:schemeClr val="tx2"/>
                </a:solidFill>
              </a:rPr>
              <a:t>오프라인 색상 코드가 각각 사용되는 사례</a:t>
            </a:r>
            <a:endParaRPr lang="ko-KR" altLang="en-US" sz="1300" b="1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 bwMode="gray">
          <a:xfrm>
            <a:off x="6148560" y="1541698"/>
            <a:ext cx="3600000" cy="288000"/>
          </a:xfrm>
          <a:prstGeom prst="rect">
            <a:avLst/>
          </a:prstGeom>
          <a:solidFill>
            <a:srgbClr val="002060"/>
          </a:solidFill>
          <a:ln w="9525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300" b="1" smtClean="0">
                <a:solidFill>
                  <a:schemeClr val="tx2"/>
                </a:solidFill>
              </a:rPr>
              <a:t>온라인 컬러코드 입력비율</a:t>
            </a:r>
            <a:endParaRPr lang="ko-KR" altLang="en-US" sz="1300" b="1" dirty="0">
              <a:solidFill>
                <a:schemeClr val="tx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 bwMode="gray">
          <a:xfrm>
            <a:off x="6105128" y="4626543"/>
            <a:ext cx="3647273" cy="850493"/>
          </a:xfrm>
          <a:prstGeom prst="rect">
            <a:avLst/>
          </a:prstGeom>
          <a:noFill/>
          <a:ln w="9525">
            <a:noFill/>
            <a:prstDash val="dash"/>
          </a:ln>
        </p:spPr>
        <p:txBody>
          <a:bodyPr vert="horz" wrap="square" lIns="72000" tIns="36000" rIns="72000" bIns="36000" rtlCol="0" anchor="ctr">
            <a:noAutofit/>
          </a:bodyPr>
          <a:lstStyle/>
          <a:p>
            <a:pPr marL="171450" lvl="1" indent="-171450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altLang="ko-KR" sz="1400" b="1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SAP </a:t>
            </a: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상품색상 코드 온라인 활용 안함</a:t>
            </a:r>
            <a:endParaRPr lang="en-US" altLang="ko-KR" sz="1400" b="1" dirty="0" smtClean="0">
              <a:solidFill>
                <a:prstClr val="black"/>
              </a:solidFill>
              <a:latin typeface="+mn-ea"/>
              <a:cs typeface="Arial" charset="0"/>
              <a:sym typeface="Wingdings" panose="05000000000000000000" pitchFamily="2" charset="2"/>
            </a:endParaRPr>
          </a:p>
          <a:p>
            <a:pPr marL="171450" lvl="1" indent="-171450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온라인의 상품코드와 텍스트는 </a:t>
            </a:r>
            <a:r>
              <a:rPr lang="en-US" altLang="ko-KR" sz="1400" b="1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1:N</a:t>
            </a: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구조</a:t>
            </a:r>
            <a:endParaRPr lang="en-US" altLang="ko-KR" sz="1400" b="1" dirty="0" smtClean="0">
              <a:solidFill>
                <a:prstClr val="black"/>
              </a:solidFill>
              <a:latin typeface="+mn-ea"/>
              <a:cs typeface="Arial" charset="0"/>
              <a:sym typeface="Wingdings" panose="05000000000000000000" pitchFamily="2" charset="2"/>
            </a:endParaRPr>
          </a:p>
          <a:p>
            <a:pPr marL="171450" lvl="1" indent="-171450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온라인 컬러코드 빈 값 비율</a:t>
            </a:r>
            <a:r>
              <a:rPr lang="en-US" altLang="ko-KR" sz="1400" b="1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(89%)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6105128" y="4255511"/>
            <a:ext cx="3647273" cy="346825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27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miter lim="800000"/>
          </a:ln>
          <a:effectLst/>
        </p:spPr>
        <p:txBody>
          <a:bodyPr lIns="72000" tIns="0" rIns="72000" bIns="0" rtlCol="0" anchor="ctr"/>
          <a:lstStyle/>
          <a:p>
            <a:pPr algn="ctr" eaLnBrk="0"/>
            <a:r>
              <a:rPr lang="ko-KR" altLang="en-US" sz="1400" b="1" kern="0" dirty="0" smtClean="0">
                <a:latin typeface="+mn-ea"/>
                <a:cs typeface="Arial" panose="020B0604020202020204" pitchFamily="34" charset="0"/>
              </a:rPr>
              <a:t>이슈</a:t>
            </a:r>
            <a:endParaRPr lang="ko-KR" altLang="en-US" sz="1400" b="1" kern="0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 bwMode="gray">
          <a:xfrm>
            <a:off x="6105128" y="5923075"/>
            <a:ext cx="3647273" cy="850493"/>
          </a:xfrm>
          <a:prstGeom prst="rect">
            <a:avLst/>
          </a:prstGeom>
          <a:noFill/>
          <a:ln w="9525">
            <a:noFill/>
            <a:prstDash val="dash"/>
          </a:ln>
        </p:spPr>
        <p:txBody>
          <a:bodyPr vert="horz" wrap="square" lIns="72000" tIns="36000" rIns="72000" bIns="36000" rtlCol="0" anchor="ctr">
            <a:noAutofit/>
          </a:bodyPr>
          <a:lstStyle/>
          <a:p>
            <a:pPr marL="171450" lvl="1" indent="-171450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상품 색상 코드체계 표준화 필요</a:t>
            </a:r>
            <a:endParaRPr lang="en-US" altLang="ko-KR" sz="1400" b="1" dirty="0" smtClean="0">
              <a:solidFill>
                <a:prstClr val="black"/>
              </a:solidFill>
              <a:latin typeface="+mn-ea"/>
              <a:cs typeface="Arial" charset="0"/>
              <a:sym typeface="Wingdings" panose="05000000000000000000" pitchFamily="2" charset="2"/>
            </a:endParaRPr>
          </a:p>
          <a:p>
            <a:pPr marL="171450" lvl="1" indent="-171450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온라인 색상코드 텍스트→코드전환 필요</a:t>
            </a:r>
            <a:endParaRPr lang="en-US" altLang="ko-KR" sz="1400" b="1" dirty="0" smtClean="0">
              <a:solidFill>
                <a:prstClr val="black"/>
              </a:solidFill>
              <a:latin typeface="+mn-ea"/>
              <a:cs typeface="Arial" charset="0"/>
              <a:sym typeface="Wingdings" panose="05000000000000000000" pitchFamily="2" charset="2"/>
            </a:endParaRPr>
          </a:p>
          <a:p>
            <a:pPr marL="171450" lvl="1" indent="-171450">
              <a:spcAft>
                <a:spcPts val="200"/>
              </a:spcAft>
              <a:buFont typeface="Wingdings" panose="05000000000000000000" pitchFamily="2" charset="2"/>
              <a:buChar char="§"/>
            </a:pPr>
            <a:endParaRPr lang="en-US" altLang="ko-KR" sz="1400" b="1" dirty="0" smtClean="0">
              <a:solidFill>
                <a:prstClr val="black"/>
              </a:solidFill>
              <a:latin typeface="+mn-ea"/>
              <a:cs typeface="Arial" charset="0"/>
              <a:sym typeface="Wingdings" panose="05000000000000000000" pitchFamily="2" charset="2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6105128" y="5552043"/>
            <a:ext cx="3647273" cy="346825"/>
          </a:xfrm>
          <a:prstGeom prst="rect">
            <a:avLst/>
          </a:prstGeom>
          <a:solidFill>
            <a:srgbClr val="0070C0"/>
          </a:solidFill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lIns="72000" tIns="0" rIns="72000" bIns="0" rtlCol="0" anchor="ctr"/>
          <a:lstStyle/>
          <a:p>
            <a:pPr algn="ctr" eaLnBrk="0"/>
            <a:r>
              <a:rPr lang="ko-KR" altLang="en-US" sz="1400" b="1" kern="0" dirty="0">
                <a:solidFill>
                  <a:schemeClr val="tx2"/>
                </a:solidFill>
                <a:latin typeface="+mn-ea"/>
                <a:cs typeface="Arial" panose="020B0604020202020204" pitchFamily="34" charset="0"/>
              </a:rPr>
              <a:t>시사점</a:t>
            </a:r>
          </a:p>
        </p:txBody>
      </p:sp>
      <p:sp>
        <p:nvSpPr>
          <p:cNvPr id="17" name="Action Button: Return 16">
            <a:hlinkClick r:id="rId4" action="ppaction://hlinksldjump" highlightClick="1"/>
          </p:cNvPr>
          <p:cNvSpPr/>
          <p:nvPr/>
        </p:nvSpPr>
        <p:spPr>
          <a:xfrm>
            <a:off x="9287995" y="185460"/>
            <a:ext cx="417533" cy="399224"/>
          </a:xfrm>
          <a:prstGeom prst="actionButtonReturn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64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SAP</a:t>
            </a:r>
            <a:r>
              <a:rPr lang="ko-KR" altLang="en-US" dirty="0" smtClean="0">
                <a:solidFill>
                  <a:schemeClr val="tx1"/>
                </a:solidFill>
              </a:rPr>
              <a:t>와 온라인의 동일한 상품에 대해 기본 속성정보인 용량 표시 기준이 다름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온라인몰의 경우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텍스트를 통해 임의의 값으로 생성이 가능하여 분석데이터로 활용이 제한적임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257622" y="1952836"/>
          <a:ext cx="4335338" cy="1670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986"/>
                <a:gridCol w="2361406"/>
                <a:gridCol w="806946"/>
              </a:tblGrid>
              <a:tr h="2910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상품코</a:t>
                      </a:r>
                      <a:r>
                        <a:rPr lang="ko-KR" altLang="en-US" sz="110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드</a:t>
                      </a:r>
                      <a:endParaRPr lang="ko-KR" altLang="en-US" sz="11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상품명</a:t>
                      </a:r>
                    </a:p>
                  </a:txBody>
                  <a:tcP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용량</a:t>
                      </a:r>
                      <a:r>
                        <a:rPr lang="en-US" altLang="ko-KR" sz="11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(SAP)</a:t>
                      </a:r>
                      <a:endParaRPr lang="ko-KR" altLang="en-US" sz="11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</a:tr>
              <a:tr h="2412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110650434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마몽드 브</a:t>
                      </a: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커버파우더쿠션 </a:t>
                      </a: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17</a:t>
                      </a:r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호 </a:t>
                      </a: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15G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15g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</a:tr>
              <a:tr h="2520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319980253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라네즈 워뱅모이</a:t>
                      </a: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크림</a:t>
                      </a: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000" dirty="0" err="1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Collabo</a:t>
                      </a: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24EA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</a:tr>
              <a:tr h="1295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111971970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AP</a:t>
                      </a:r>
                      <a:r>
                        <a:rPr lang="en-US" altLang="ko-KR" sz="100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선물세트 종합 </a:t>
                      </a:r>
                      <a:r>
                        <a:rPr lang="en-US" altLang="ko-KR" sz="100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0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호</a:t>
                      </a:r>
                      <a:r>
                        <a:rPr lang="en-US" altLang="ko-KR" sz="100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(17</a:t>
                      </a:r>
                      <a:r>
                        <a:rPr lang="ko-KR" altLang="en-US" sz="100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년</a:t>
                      </a:r>
                      <a:r>
                        <a:rPr lang="en-US" altLang="ko-KR" sz="100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50ML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</a:tr>
              <a:tr h="3734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110072838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아이오페</a:t>
                      </a: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기</a:t>
                      </a: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더마프로페셔널오토클렌져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1EA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</a:tr>
              <a:tr h="1867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111134492</a:t>
                      </a:r>
                      <a:endParaRPr lang="ko-KR" altLang="en-US" sz="1000" b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아이오페 에어쿠션 인텐스커버 </a:t>
                      </a:r>
                      <a:r>
                        <a:rPr lang="en-US" altLang="ko-KR" sz="10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N21</a:t>
                      </a:r>
                      <a:endParaRPr lang="ko-KR" altLang="en-US" sz="1000" b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15g</a:t>
                      </a:r>
                      <a:endParaRPr lang="ko-KR" altLang="en-US" sz="1000" b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9530" y="47872"/>
            <a:ext cx="9806940" cy="612000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[Back Up] </a:t>
            </a:r>
            <a:r>
              <a:rPr lang="ko-KR" altLang="en-US" dirty="0" smtClean="0"/>
              <a:t>속성정보 </a:t>
            </a:r>
            <a:r>
              <a:rPr lang="ko-KR" altLang="en-US" dirty="0" smtClean="0"/>
              <a:t>차이분석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용량 </a:t>
            </a:r>
            <a:r>
              <a:rPr lang="en-US" altLang="ko-KR" dirty="0" smtClean="0"/>
              <a:t>(3/4)</a:t>
            </a:r>
            <a:endParaRPr lang="ko-KR" alt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4706114" y="1952836"/>
          <a:ext cx="1188132" cy="1670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8132"/>
              </a:tblGrid>
              <a:tr h="29103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용량</a:t>
                      </a:r>
                      <a:r>
                        <a:rPr lang="en-US" altLang="ko-KR" sz="11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온라인</a:t>
                      </a:r>
                      <a:r>
                        <a:rPr lang="en-US" altLang="ko-KR" sz="11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</a:tr>
              <a:tr h="2412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5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라이트 피치</a:t>
                      </a:r>
                      <a:endParaRPr lang="ko-KR" altLang="en-US" sz="105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</a:tr>
              <a:tr h="25202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05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세트</a:t>
                      </a:r>
                      <a:r>
                        <a:rPr lang="en-US" altLang="ko-KR" sz="105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(1</a:t>
                      </a:r>
                      <a:r>
                        <a:rPr lang="ko-KR" altLang="en-US" sz="105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박스</a:t>
                      </a:r>
                      <a:r>
                        <a:rPr lang="en-US" altLang="ko-KR" sz="105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5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</a:tr>
              <a:tr h="1295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50</a:t>
                      </a:r>
                      <a:endParaRPr lang="ko-KR" altLang="en-US" sz="105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오토클랜져</a:t>
                      </a:r>
                      <a:r>
                        <a:rPr lang="en-US" altLang="ko-KR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(1</a:t>
                      </a:r>
                      <a:r>
                        <a:rPr lang="ko-KR" altLang="en-US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개</a:t>
                      </a:r>
                      <a:r>
                        <a:rPr lang="en-US" altLang="ko-KR" sz="9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),</a:t>
                      </a:r>
                      <a:r>
                        <a:rPr lang="en-US" altLang="ko-KR" sz="90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r" latinLnBrk="1"/>
                      <a:r>
                        <a:rPr lang="ko-KR" altLang="en-US" sz="90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브러시</a:t>
                      </a:r>
                      <a:r>
                        <a:rPr lang="en-US" altLang="ko-KR" sz="90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(1</a:t>
                      </a:r>
                      <a:r>
                        <a:rPr lang="ko-KR" altLang="en-US" sz="90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개</a:t>
                      </a:r>
                      <a:r>
                        <a:rPr lang="en-US" altLang="ko-KR" sz="90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>
                    <a:noFill/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b="1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한국</a:t>
                      </a:r>
                      <a:endParaRPr lang="en-US" altLang="ko-KR" sz="1100" b="1" baseline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272480" y="4667034"/>
          <a:ext cx="4356484" cy="1022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116"/>
                <a:gridCol w="2448272"/>
                <a:gridCol w="864096"/>
              </a:tblGrid>
              <a:tr h="2910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상품코드</a:t>
                      </a:r>
                    </a:p>
                  </a:txBody>
                  <a:tcP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상품명</a:t>
                      </a:r>
                      <a:endParaRPr lang="ko-KR" altLang="en-US" sz="11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용량</a:t>
                      </a:r>
                      <a:r>
                        <a:rPr lang="en-US" altLang="ko-KR" sz="11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(SAP)</a:t>
                      </a:r>
                      <a:endParaRPr lang="ko-KR" altLang="en-US" sz="11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111974574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라네즈 스</a:t>
                      </a: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크 립듀오 </a:t>
                      </a: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2.5G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5g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</a:tr>
              <a:tr h="2063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110654962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마몽드 스탬핑</a:t>
                      </a: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립틴트 </a:t>
                      </a: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 </a:t>
                      </a:r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펑키홀릭 </a:t>
                      </a: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1.6G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1.6g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</a:tr>
              <a:tr h="1535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111074034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화이트프로그램바이오제닉파우더앰플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46.2g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4784272" y="4664566"/>
          <a:ext cx="1140836" cy="1045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0836"/>
              </a:tblGrid>
              <a:tr h="29103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용량</a:t>
                      </a:r>
                      <a:r>
                        <a:rPr lang="en-US" altLang="ko-KR" sz="11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온라인</a:t>
                      </a:r>
                      <a:r>
                        <a:rPr lang="en-US" altLang="ko-KR" sz="11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1.2g,</a:t>
                      </a:r>
                      <a:r>
                        <a:rPr lang="en-US" altLang="ko-KR" sz="105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3.3g</a:t>
                      </a:r>
                      <a:endParaRPr lang="ko-KR" altLang="en-US" sz="105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</a:tr>
              <a:tr h="20726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1.1g</a:t>
                      </a:r>
                      <a:endParaRPr lang="ko-KR" altLang="en-US" sz="105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</a:tr>
              <a:tr h="15544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7.7g * 6</a:t>
                      </a: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25" name="Rectangle 24"/>
          <p:cNvSpPr/>
          <p:nvPr/>
        </p:nvSpPr>
        <p:spPr>
          <a:xfrm>
            <a:off x="6188595" y="1911717"/>
            <a:ext cx="3559965" cy="2048374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graphicFrame>
        <p:nvGraphicFramePr>
          <p:cNvPr id="26" name="Chart 25"/>
          <p:cNvGraphicFramePr/>
          <p:nvPr>
            <p:extLst/>
          </p:nvPr>
        </p:nvGraphicFramePr>
        <p:xfrm>
          <a:off x="6098587" y="1754434"/>
          <a:ext cx="3102886" cy="24711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8" name="TextBox 27"/>
          <p:cNvSpPr txBox="1"/>
          <p:nvPr>
            <p:custDataLst>
              <p:tags r:id="rId1"/>
            </p:custDataLst>
          </p:nvPr>
        </p:nvSpPr>
        <p:spPr>
          <a:xfrm>
            <a:off x="8423142" y="1969095"/>
            <a:ext cx="1411184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spcBef>
                <a:spcPts val="400"/>
              </a:spcBef>
            </a:pPr>
            <a:r>
              <a:rPr lang="ko-KR" altLang="en-US" sz="1400" b="1" dirty="0" smtClean="0">
                <a:solidFill>
                  <a:srgbClr val="FF0000"/>
                </a:solidFill>
              </a:rPr>
              <a:t>전체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: 20,347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건</a:t>
            </a:r>
            <a:endParaRPr lang="en-US" altLang="ko-KR" sz="1400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>
            <p:custDataLst>
              <p:tags r:id="rId2"/>
            </p:custDataLst>
          </p:nvPr>
        </p:nvSpPr>
        <p:spPr>
          <a:xfrm>
            <a:off x="6570101" y="3319679"/>
            <a:ext cx="687715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spcBef>
                <a:spcPts val="400"/>
              </a:spcBef>
            </a:pPr>
            <a:r>
              <a:rPr lang="en-US" altLang="ko-KR" sz="1600" b="1" dirty="0" smtClean="0">
                <a:solidFill>
                  <a:schemeClr val="tx2"/>
                </a:solidFill>
              </a:rPr>
              <a:t>(37%)</a:t>
            </a:r>
            <a:endParaRPr lang="en-US" altLang="ko-KR" sz="1600" b="1" dirty="0">
              <a:solidFill>
                <a:schemeClr val="tx2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800873" y="2229655"/>
            <a:ext cx="2093374" cy="139400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 bwMode="gray">
          <a:xfrm>
            <a:off x="263750" y="1531420"/>
            <a:ext cx="5652000" cy="288000"/>
          </a:xfrm>
          <a:prstGeom prst="rect">
            <a:avLst/>
          </a:prstGeom>
          <a:solidFill>
            <a:srgbClr val="002060"/>
          </a:solidFill>
          <a:ln w="9525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300" b="1" dirty="0" smtClean="0">
                <a:solidFill>
                  <a:schemeClr val="tx2"/>
                </a:solidFill>
              </a:rPr>
              <a:t>온</a:t>
            </a:r>
            <a:r>
              <a:rPr lang="en-US" altLang="ko-KR" sz="1300" b="1" dirty="0" smtClean="0">
                <a:solidFill>
                  <a:schemeClr val="tx2"/>
                </a:solidFill>
              </a:rPr>
              <a:t>/</a:t>
            </a:r>
            <a:r>
              <a:rPr lang="ko-KR" altLang="en-US" sz="1300" b="1" dirty="0" smtClean="0">
                <a:solidFill>
                  <a:schemeClr val="tx2"/>
                </a:solidFill>
              </a:rPr>
              <a:t>오프라인 용량 코드가 각각 사용되는 사례</a:t>
            </a:r>
            <a:endParaRPr lang="ko-KR" altLang="en-US" sz="1300" b="1" dirty="0">
              <a:solidFill>
                <a:schemeClr val="tx2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156991" y="3694557"/>
            <a:ext cx="1793948" cy="531068"/>
          </a:xfrm>
          <a:prstGeom prst="roundRect">
            <a:avLst>
              <a:gd name="adj" fmla="val 11166"/>
            </a:avLst>
          </a:prstGeom>
          <a:solidFill>
            <a:schemeClr val="bg1">
              <a:lumMod val="75000"/>
            </a:schemeClr>
          </a:solidFill>
          <a:ln w="254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dirty="0" smtClean="0">
                <a:solidFill>
                  <a:schemeClr val="tx2"/>
                </a:solidFill>
              </a:rPr>
              <a:t>온라인 텍스트입력</a:t>
            </a:r>
            <a:r>
              <a:rPr lang="en-US" altLang="ko-KR" sz="1200" dirty="0" smtClean="0">
                <a:solidFill>
                  <a:schemeClr val="tx2"/>
                </a:solidFill>
              </a:rPr>
              <a:t>,</a:t>
            </a:r>
          </a:p>
          <a:p>
            <a:pPr algn="ctr"/>
            <a:r>
              <a:rPr lang="en-US" altLang="ko-KR" sz="1200" dirty="0" smtClean="0">
                <a:solidFill>
                  <a:schemeClr val="tx2"/>
                </a:solidFill>
              </a:rPr>
              <a:t>Validation check </a:t>
            </a:r>
            <a:r>
              <a:rPr lang="ko-KR" altLang="en-US" sz="1200" dirty="0" smtClean="0">
                <a:solidFill>
                  <a:schemeClr val="tx2"/>
                </a:solidFill>
              </a:rPr>
              <a:t>없음</a:t>
            </a:r>
          </a:p>
        </p:txBody>
      </p:sp>
      <p:cxnSp>
        <p:nvCxnSpPr>
          <p:cNvPr id="31" name="Straight Arrow Connector 30"/>
          <p:cNvCxnSpPr>
            <a:stCxn id="24" idx="1"/>
          </p:cNvCxnSpPr>
          <p:nvPr/>
        </p:nvCxnSpPr>
        <p:spPr>
          <a:xfrm flipH="1" flipV="1">
            <a:off x="3962469" y="3623661"/>
            <a:ext cx="194522" cy="336430"/>
          </a:xfrm>
          <a:prstGeom prst="straightConnector1">
            <a:avLst/>
          </a:prstGeom>
          <a:ln w="9525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 bwMode="gray">
          <a:xfrm>
            <a:off x="263750" y="4322289"/>
            <a:ext cx="5652000" cy="288000"/>
          </a:xfrm>
          <a:prstGeom prst="rect">
            <a:avLst/>
          </a:prstGeom>
          <a:solidFill>
            <a:srgbClr val="002060"/>
          </a:solidFill>
          <a:ln w="9525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300" b="1" dirty="0" smtClean="0">
                <a:solidFill>
                  <a:schemeClr val="tx2"/>
                </a:solidFill>
              </a:rPr>
              <a:t>온</a:t>
            </a:r>
            <a:r>
              <a:rPr lang="en-US" altLang="ko-KR" sz="1300" b="1" dirty="0" smtClean="0">
                <a:solidFill>
                  <a:schemeClr val="tx2"/>
                </a:solidFill>
              </a:rPr>
              <a:t>/</a:t>
            </a:r>
            <a:r>
              <a:rPr lang="ko-KR" altLang="en-US" sz="1300" b="1" dirty="0" smtClean="0">
                <a:solidFill>
                  <a:schemeClr val="tx2"/>
                </a:solidFill>
              </a:rPr>
              <a:t>오프라인 용량 단위가 동일하나 입력 값이 상이한 사례</a:t>
            </a:r>
            <a:endParaRPr lang="ko-KR" altLang="en-US" sz="1300" b="1" dirty="0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759725" y="4664567"/>
            <a:ext cx="2156025" cy="103917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170837" y="5775780"/>
            <a:ext cx="1793948" cy="641552"/>
          </a:xfrm>
          <a:prstGeom prst="roundRect">
            <a:avLst>
              <a:gd name="adj" fmla="val 11166"/>
            </a:avLst>
          </a:prstGeom>
          <a:solidFill>
            <a:schemeClr val="bg1">
              <a:lumMod val="75000"/>
            </a:schemeClr>
          </a:solidFill>
          <a:ln w="254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dirty="0" smtClean="0">
                <a:solidFill>
                  <a:schemeClr val="tx2"/>
                </a:solidFill>
              </a:rPr>
              <a:t>같은 상품의 다른 상세정보 </a:t>
            </a:r>
            <a:endParaRPr lang="en-US" altLang="ko-KR" sz="1200" dirty="0" smtClean="0">
              <a:solidFill>
                <a:schemeClr val="tx2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2"/>
                </a:solidFill>
              </a:rPr>
              <a:t>(</a:t>
            </a:r>
            <a:r>
              <a:rPr lang="ko-KR" altLang="en-US" sz="1200" dirty="0" smtClean="0">
                <a:solidFill>
                  <a:schemeClr val="tx2"/>
                </a:solidFill>
              </a:rPr>
              <a:t>모두 </a:t>
            </a:r>
            <a:r>
              <a:rPr lang="en-US" altLang="ko-KR" sz="1200" dirty="0" smtClean="0">
                <a:solidFill>
                  <a:schemeClr val="tx2"/>
                </a:solidFill>
              </a:rPr>
              <a:t>BM</a:t>
            </a:r>
            <a:r>
              <a:rPr lang="ko-KR" altLang="en-US" sz="1200" dirty="0" smtClean="0">
                <a:solidFill>
                  <a:schemeClr val="tx2"/>
                </a:solidFill>
              </a:rPr>
              <a:t>이 입력함</a:t>
            </a:r>
            <a:r>
              <a:rPr lang="en-US" altLang="ko-KR" sz="1200" dirty="0" smtClean="0">
                <a:solidFill>
                  <a:schemeClr val="tx2"/>
                </a:solidFill>
              </a:rPr>
              <a:t>)</a:t>
            </a:r>
            <a:endParaRPr lang="ko-KR" altLang="en-US" sz="1200" dirty="0" smtClean="0">
              <a:solidFill>
                <a:schemeClr val="tx2"/>
              </a:solidFill>
            </a:endParaRPr>
          </a:p>
        </p:txBody>
      </p:sp>
      <p:cxnSp>
        <p:nvCxnSpPr>
          <p:cNvPr id="35" name="Straight Arrow Connector 34"/>
          <p:cNvCxnSpPr>
            <a:stCxn id="34" idx="1"/>
          </p:cNvCxnSpPr>
          <p:nvPr/>
        </p:nvCxnSpPr>
        <p:spPr>
          <a:xfrm flipH="1" flipV="1">
            <a:off x="3976315" y="5704884"/>
            <a:ext cx="194522" cy="391672"/>
          </a:xfrm>
          <a:prstGeom prst="straightConnector1">
            <a:avLst/>
          </a:prstGeom>
          <a:ln w="9525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 bwMode="gray">
          <a:xfrm>
            <a:off x="6148560" y="1541698"/>
            <a:ext cx="3600000" cy="288000"/>
          </a:xfrm>
          <a:prstGeom prst="rect">
            <a:avLst/>
          </a:prstGeom>
          <a:solidFill>
            <a:srgbClr val="002060"/>
          </a:solidFill>
          <a:ln w="9525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300" b="1" dirty="0" smtClean="0">
                <a:solidFill>
                  <a:schemeClr val="tx2"/>
                </a:solidFill>
              </a:rPr>
              <a:t>온라인 용량정보 입력비율</a:t>
            </a:r>
            <a:endParaRPr lang="ko-KR" altLang="en-US" sz="1300" b="1" dirty="0">
              <a:solidFill>
                <a:schemeClr val="tx2"/>
              </a:solidFill>
            </a:endParaRPr>
          </a:p>
        </p:txBody>
      </p:sp>
      <p:sp>
        <p:nvSpPr>
          <p:cNvPr id="38" name="TextBox 13"/>
          <p:cNvSpPr txBox="1"/>
          <p:nvPr/>
        </p:nvSpPr>
        <p:spPr>
          <a:xfrm>
            <a:off x="6933220" y="2627285"/>
            <a:ext cx="642854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altLang="ko-KR" sz="1400" b="1" dirty="0" smtClean="0">
                <a:solidFill>
                  <a:schemeClr val="tx1"/>
                </a:solidFill>
              </a:rPr>
              <a:t>(37%)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39" name="TextBox 13"/>
          <p:cNvSpPr txBox="1"/>
          <p:nvPr/>
        </p:nvSpPr>
        <p:spPr>
          <a:xfrm>
            <a:off x="7814784" y="2798550"/>
            <a:ext cx="642854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altLang="ko-KR" sz="1400" b="1" dirty="0" smtClean="0">
                <a:solidFill>
                  <a:schemeClr val="tx2"/>
                </a:solidFill>
              </a:rPr>
              <a:t>(63%)</a:t>
            </a:r>
            <a:endParaRPr lang="en-US" altLang="ko-KR" sz="1400" b="1" dirty="0">
              <a:solidFill>
                <a:schemeClr val="tx2"/>
              </a:solidFill>
            </a:endParaRPr>
          </a:p>
        </p:txBody>
      </p:sp>
      <p:sp>
        <p:nvSpPr>
          <p:cNvPr id="40" name="TextBox 39"/>
          <p:cNvSpPr txBox="1"/>
          <p:nvPr/>
        </p:nvSpPr>
        <p:spPr bwMode="gray">
          <a:xfrm>
            <a:off x="6105128" y="4450327"/>
            <a:ext cx="3647273" cy="850493"/>
          </a:xfrm>
          <a:prstGeom prst="rect">
            <a:avLst/>
          </a:prstGeom>
          <a:noFill/>
          <a:ln w="9525">
            <a:noFill/>
            <a:prstDash val="dash"/>
          </a:ln>
        </p:spPr>
        <p:txBody>
          <a:bodyPr vert="horz" wrap="square" lIns="72000" tIns="36000" rIns="72000" bIns="36000" rtlCol="0" anchor="ctr">
            <a:noAutofit/>
          </a:bodyPr>
          <a:lstStyle/>
          <a:p>
            <a:pPr marL="171450" lvl="1" indent="-171450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용량정보 텍스트 입력</a:t>
            </a:r>
            <a:r>
              <a:rPr lang="en-US" altLang="ko-KR" sz="1400" b="1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/</a:t>
            </a: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오류체크 기능없음 </a:t>
            </a:r>
            <a:r>
              <a:rPr lang="en-US" altLang="ko-KR" sz="1400" b="1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/>
            </a:r>
            <a:br>
              <a:rPr lang="en-US" altLang="ko-KR" sz="1400" b="1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</a:br>
            <a:r>
              <a:rPr lang="en-US" altLang="ko-KR" sz="1200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-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관련없는 내용 임의입력</a:t>
            </a:r>
            <a:endParaRPr lang="en-US" altLang="ko-KR" sz="1200" dirty="0" smtClean="0">
              <a:solidFill>
                <a:prstClr val="black"/>
              </a:solidFill>
              <a:latin typeface="+mn-ea"/>
              <a:cs typeface="Arial" charset="0"/>
              <a:sym typeface="Wingdings" panose="05000000000000000000" pitchFamily="2" charset="2"/>
            </a:endParaRPr>
          </a:p>
          <a:p>
            <a:pPr marL="171450" lvl="1" indent="-171450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동일한 담당자</a:t>
            </a:r>
            <a:r>
              <a:rPr lang="en-US" altLang="ko-KR" sz="1400" b="1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(BM)</a:t>
            </a: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가 정보를 입력하지만</a:t>
            </a:r>
            <a:r>
              <a:rPr lang="en-US" altLang="ko-KR" sz="1400" b="1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, </a:t>
            </a: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상세내역에 다름</a:t>
            </a:r>
            <a:endParaRPr lang="en-US" altLang="ko-KR" sz="1400" b="1" dirty="0" smtClean="0">
              <a:solidFill>
                <a:prstClr val="black"/>
              </a:solidFill>
              <a:latin typeface="+mn-ea"/>
              <a:cs typeface="Arial" charset="0"/>
              <a:sym typeface="Wingdings" panose="05000000000000000000" pitchFamily="2" charset="2"/>
            </a:endParaRPr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6105128" y="4079295"/>
            <a:ext cx="3647273" cy="346825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27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miter lim="800000"/>
          </a:ln>
          <a:effectLst/>
        </p:spPr>
        <p:txBody>
          <a:bodyPr lIns="72000" tIns="0" rIns="72000" bIns="0" rtlCol="0" anchor="ctr"/>
          <a:lstStyle/>
          <a:p>
            <a:pPr algn="ctr" eaLnBrk="0"/>
            <a:r>
              <a:rPr lang="ko-KR" altLang="en-US" sz="1400" b="1" kern="0" dirty="0" smtClean="0">
                <a:latin typeface="+mn-ea"/>
                <a:cs typeface="Arial" panose="020B0604020202020204" pitchFamily="34" charset="0"/>
              </a:rPr>
              <a:t>이슈</a:t>
            </a:r>
            <a:endParaRPr lang="ko-KR" altLang="en-US" sz="1400" b="1" kern="0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 bwMode="gray">
          <a:xfrm>
            <a:off x="6105128" y="5746859"/>
            <a:ext cx="3647273" cy="850493"/>
          </a:xfrm>
          <a:prstGeom prst="rect">
            <a:avLst/>
          </a:prstGeom>
          <a:noFill/>
          <a:ln w="9525">
            <a:noFill/>
            <a:prstDash val="dash"/>
          </a:ln>
        </p:spPr>
        <p:txBody>
          <a:bodyPr vert="horz" wrap="square" lIns="72000" tIns="36000" rIns="72000" bIns="36000" rtlCol="0" anchor="ctr">
            <a:noAutofit/>
          </a:bodyPr>
          <a:lstStyle/>
          <a:p>
            <a:pPr marL="171450" lvl="1" indent="-171450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온라인 코드 입력값 오류체크</a:t>
            </a:r>
            <a:r>
              <a:rPr lang="en-US" altLang="ko-KR" sz="1400" b="1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/</a:t>
            </a: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모니터링 </a:t>
            </a:r>
            <a:endParaRPr lang="en-US" altLang="ko-KR" sz="1400" b="1" dirty="0" smtClean="0">
              <a:solidFill>
                <a:prstClr val="black"/>
              </a:solidFill>
              <a:latin typeface="+mn-ea"/>
              <a:cs typeface="Arial" charset="0"/>
              <a:sym typeface="Wingdings" panose="05000000000000000000" pitchFamily="2" charset="2"/>
            </a:endParaRPr>
          </a:p>
          <a:p>
            <a:pPr marL="171450" lvl="1" indent="-171450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상품정보 입력 프로세스 재정리</a:t>
            </a:r>
            <a:r>
              <a:rPr lang="en-US" altLang="ko-KR" sz="1400" b="1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/>
            </a:r>
            <a:br>
              <a:rPr lang="en-US" altLang="ko-KR" sz="1400" b="1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</a:br>
            <a:r>
              <a:rPr lang="en-US" altLang="ko-KR" sz="1200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-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 담당자가 같은 정보를 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2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번 입력하는 비부가    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/>
            </a:r>
            <a:br>
              <a:rPr lang="en-US" altLang="ko-KR" sz="1200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</a:br>
            <a:r>
              <a:rPr lang="en-US" altLang="ko-KR" sz="1200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  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제거 필요</a:t>
            </a:r>
            <a:endParaRPr lang="en-US" altLang="ko-KR" sz="1200" dirty="0" smtClean="0">
              <a:solidFill>
                <a:prstClr val="black"/>
              </a:solidFill>
              <a:latin typeface="+mn-ea"/>
              <a:cs typeface="Arial" charset="0"/>
              <a:sym typeface="Wingdings" panose="05000000000000000000" pitchFamily="2" charset="2"/>
            </a:endParaRPr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6105128" y="5375827"/>
            <a:ext cx="3647273" cy="346825"/>
          </a:xfrm>
          <a:prstGeom prst="rect">
            <a:avLst/>
          </a:prstGeom>
          <a:solidFill>
            <a:srgbClr val="0070C0"/>
          </a:solidFill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lIns="72000" tIns="0" rIns="72000" bIns="0" rtlCol="0" anchor="ctr"/>
          <a:lstStyle/>
          <a:p>
            <a:pPr algn="ctr" eaLnBrk="0"/>
            <a:r>
              <a:rPr lang="ko-KR" altLang="en-US" sz="1400" b="1" kern="0" dirty="0">
                <a:solidFill>
                  <a:schemeClr val="tx2"/>
                </a:solidFill>
                <a:latin typeface="+mn-ea"/>
                <a:cs typeface="Arial" panose="020B0604020202020204" pitchFamily="34" charset="0"/>
              </a:rPr>
              <a:t>시사점</a:t>
            </a:r>
          </a:p>
        </p:txBody>
      </p:sp>
      <p:sp>
        <p:nvSpPr>
          <p:cNvPr id="27" name="Action Button: Return 26">
            <a:hlinkClick r:id="rId5" action="ppaction://hlinksldjump" highlightClick="1"/>
          </p:cNvPr>
          <p:cNvSpPr/>
          <p:nvPr/>
        </p:nvSpPr>
        <p:spPr>
          <a:xfrm>
            <a:off x="9287995" y="185460"/>
            <a:ext cx="417533" cy="399224"/>
          </a:xfrm>
          <a:prstGeom prst="actionButtonReturn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41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SAP</a:t>
            </a:r>
            <a:r>
              <a:rPr lang="ko-KR" altLang="en-US" dirty="0">
                <a:solidFill>
                  <a:schemeClr val="tx1"/>
                </a:solidFill>
              </a:rPr>
              <a:t>와 </a:t>
            </a:r>
            <a:r>
              <a:rPr lang="ko-KR" altLang="en-US" dirty="0" smtClean="0">
                <a:solidFill>
                  <a:schemeClr val="tx1"/>
                </a:solidFill>
              </a:rPr>
              <a:t>온라인의 동일한 상품에 대해 용도코드를 다르게 사용하고 있음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세트여부 외에 </a:t>
            </a:r>
            <a:r>
              <a:rPr lang="en-US" altLang="ko-KR" dirty="0" smtClean="0">
                <a:solidFill>
                  <a:schemeClr val="tx1"/>
                </a:solidFill>
              </a:rPr>
              <a:t>SAP</a:t>
            </a:r>
            <a:r>
              <a:rPr lang="ko-KR" altLang="en-US" dirty="0" smtClean="0">
                <a:solidFill>
                  <a:schemeClr val="tx1"/>
                </a:solidFill>
              </a:rPr>
              <a:t>에 상세 정보를 제공하고 있지만 온라인 미활용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상세 구분 값을 활용하면 추가 분석이 가능할 것으로 보임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9530" y="47872"/>
            <a:ext cx="9806940" cy="612000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[Back Up] </a:t>
            </a:r>
            <a:r>
              <a:rPr lang="ko-KR" altLang="en-US" dirty="0" smtClean="0"/>
              <a:t>속성정보 </a:t>
            </a:r>
            <a:r>
              <a:rPr lang="ko-KR" altLang="en-US" dirty="0" smtClean="0"/>
              <a:t>차이분석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용도</a:t>
            </a:r>
            <a:r>
              <a:rPr lang="en-US" altLang="ko-KR" dirty="0" smtClean="0"/>
              <a:t>/</a:t>
            </a:r>
            <a:r>
              <a:rPr lang="ko-KR" altLang="en-US" dirty="0" smtClean="0"/>
              <a:t>세트 </a:t>
            </a:r>
            <a:r>
              <a:rPr lang="en-US" altLang="ko-KR" dirty="0" smtClean="0"/>
              <a:t>(</a:t>
            </a:r>
            <a:r>
              <a:rPr lang="en-US" altLang="ko-KR" dirty="0"/>
              <a:t>4</a:t>
            </a:r>
            <a:r>
              <a:rPr lang="en-US" altLang="ko-KR" dirty="0" smtClean="0"/>
              <a:t>/4)</a:t>
            </a:r>
            <a:endParaRPr lang="ko-KR" alt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279040" y="1916052"/>
          <a:ext cx="3059113" cy="23050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89013"/>
                <a:gridCol w="2070100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 smtClean="0">
                          <a:effectLst/>
                          <a:latin typeface="+mn-ea"/>
                          <a:ea typeface="+mn-ea"/>
                        </a:rPr>
                        <a:t>용도코드</a:t>
                      </a:r>
                      <a:r>
                        <a:rPr lang="en-US" altLang="ko-KR" sz="1100" b="1" u="none" strike="noStrike" dirty="0" smtClean="0">
                          <a:effectLst/>
                          <a:latin typeface="+mn-ea"/>
                          <a:ea typeface="+mn-ea"/>
                        </a:rPr>
                        <a:t>(SAP)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+mn-ea"/>
                          <a:ea typeface="+mn-ea"/>
                        </a:rPr>
                        <a:t>제품용도내역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01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본품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견본</a:t>
                      </a:r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파우치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12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견본</a:t>
                      </a:r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시공품</a:t>
                      </a:r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스킨</a:t>
                      </a:r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로션류 </a:t>
                      </a:r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5ml)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13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견본</a:t>
                      </a:r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샘플</a:t>
                      </a:r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파우치</a:t>
                      </a:r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시공품 제외</a:t>
                      </a:r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14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견본</a:t>
                      </a:r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샘플세트</a:t>
                      </a:r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(GWP)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15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견본</a:t>
                      </a:r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시식용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16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견본</a:t>
                      </a:r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테스터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30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판촉</a:t>
                      </a:r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외주판촉물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31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판촉</a:t>
                      </a:r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유니폼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32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판촉</a:t>
                      </a:r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매장소모품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3516322" y="1917942"/>
          <a:ext cx="2336778" cy="838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4587"/>
                <a:gridCol w="1192191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 smtClean="0">
                          <a:effectLst/>
                          <a:latin typeface="+mn-ea"/>
                          <a:ea typeface="+mn-ea"/>
                        </a:rPr>
                        <a:t>용도코드</a:t>
                      </a:r>
                      <a:r>
                        <a:rPr lang="en-US" altLang="ko-KR" sz="1100" b="1" u="none" strike="noStrike" dirty="0" smtClean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1" u="none" strike="noStrike" dirty="0" smtClean="0">
                          <a:effectLst/>
                          <a:latin typeface="+mn-ea"/>
                          <a:ea typeface="+mn-ea"/>
                        </a:rPr>
                        <a:t>온라인</a:t>
                      </a:r>
                      <a:r>
                        <a:rPr lang="en-US" altLang="ko-KR" sz="1100" b="1" u="none" strike="noStrike" dirty="0" smtClean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+mn-ea"/>
                          <a:ea typeface="+mn-ea"/>
                        </a:rPr>
                        <a:t>제품용도내역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01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 smtClean="0"/>
                        <a:t>본품</a:t>
                      </a:r>
                      <a:endParaRPr lang="ko-KR" altLang="en-US" sz="11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02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 smtClean="0"/>
                        <a:t>판촉</a:t>
                      </a:r>
                      <a:endParaRPr lang="ko-KR" altLang="en-US" sz="11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03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 smtClean="0"/>
                        <a:t>세트</a:t>
                      </a:r>
                      <a:endParaRPr lang="ko-KR" altLang="en-US" sz="11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336139" y="4704739"/>
          <a:ext cx="2465761" cy="2095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8063"/>
                <a:gridCol w="1457698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 smtClean="0">
                          <a:effectLst/>
                        </a:rPr>
                        <a:t>세트구분</a:t>
                      </a:r>
                      <a:r>
                        <a:rPr lang="en-US" altLang="ko-KR" sz="1100" b="1" u="none" strike="noStrike" dirty="0" smtClean="0">
                          <a:effectLst/>
                        </a:rPr>
                        <a:t>(SAP)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내역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단품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A01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단품세트</a:t>
                      </a:r>
                      <a:r>
                        <a:rPr lang="en-US" altLang="ko-KR" sz="1100" u="none" strike="noStrike" dirty="0">
                          <a:effectLst/>
                        </a:rPr>
                        <a:t>(</a:t>
                      </a:r>
                      <a:r>
                        <a:rPr lang="ko-KR" altLang="en-US" sz="1100" u="none" strike="noStrike" dirty="0">
                          <a:effectLst/>
                        </a:rPr>
                        <a:t>러닝</a:t>
                      </a:r>
                      <a:r>
                        <a:rPr lang="en-US" altLang="ko-KR" sz="1100" u="none" strike="noStrike" dirty="0">
                          <a:effectLst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A02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일반세트</a:t>
                      </a:r>
                      <a:r>
                        <a:rPr lang="en-US" altLang="ko-KR" sz="1100" u="none" strike="noStrike" dirty="0">
                          <a:effectLst/>
                        </a:rPr>
                        <a:t>(</a:t>
                      </a:r>
                      <a:r>
                        <a:rPr lang="ko-KR" altLang="en-US" sz="1100" u="none" strike="noStrike" dirty="0">
                          <a:effectLst/>
                        </a:rPr>
                        <a:t>러닝</a:t>
                      </a:r>
                      <a:r>
                        <a:rPr lang="en-US" altLang="ko-KR" sz="1100" u="none" strike="noStrike" dirty="0">
                          <a:effectLst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B01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단품세트</a:t>
                      </a:r>
                      <a:r>
                        <a:rPr lang="en-US" altLang="ko-KR" sz="1100" u="none" strike="noStrike" dirty="0">
                          <a:effectLst/>
                        </a:rPr>
                        <a:t>(</a:t>
                      </a:r>
                      <a:r>
                        <a:rPr lang="ko-KR" altLang="en-US" sz="1100" u="none" strike="noStrike" dirty="0">
                          <a:effectLst/>
                        </a:rPr>
                        <a:t>기획</a:t>
                      </a:r>
                      <a:r>
                        <a:rPr lang="en-US" altLang="ko-KR" sz="1100" u="none" strike="noStrike" dirty="0">
                          <a:effectLst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B02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일반세트</a:t>
                      </a:r>
                      <a:r>
                        <a:rPr lang="en-US" altLang="ko-KR" sz="1100" u="none" strike="noStrike" dirty="0">
                          <a:effectLst/>
                        </a:rPr>
                        <a:t>(</a:t>
                      </a:r>
                      <a:r>
                        <a:rPr lang="ko-KR" altLang="en-US" sz="1100" u="none" strike="noStrike" dirty="0">
                          <a:effectLst/>
                        </a:rPr>
                        <a:t>기획</a:t>
                      </a:r>
                      <a:r>
                        <a:rPr lang="en-US" altLang="ko-KR" sz="1100" u="none" strike="noStrike" dirty="0">
                          <a:effectLst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종합세트</a:t>
                      </a:r>
                      <a:r>
                        <a:rPr lang="en-US" altLang="ko-KR" sz="1100" u="none" strike="noStrike" dirty="0">
                          <a:effectLst/>
                        </a:rPr>
                        <a:t>(</a:t>
                      </a:r>
                      <a:r>
                        <a:rPr lang="ko-KR" altLang="en-US" sz="1100" u="none" strike="noStrike" dirty="0">
                          <a:effectLst/>
                        </a:rPr>
                        <a:t>명절 </a:t>
                      </a:r>
                      <a:r>
                        <a:rPr lang="en-US" altLang="ko-KR" sz="1100" u="none" strike="noStrike" dirty="0">
                          <a:effectLst/>
                        </a:rPr>
                        <a:t>31998)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종합세트</a:t>
                      </a:r>
                      <a:r>
                        <a:rPr lang="en-US" altLang="ko-KR" sz="1100" u="none" strike="noStrike" dirty="0">
                          <a:effectLst/>
                        </a:rPr>
                        <a:t>(</a:t>
                      </a:r>
                      <a:r>
                        <a:rPr lang="ko-KR" altLang="en-US" sz="1100" u="none" strike="noStrike" dirty="0">
                          <a:effectLst/>
                        </a:rPr>
                        <a:t>일반 </a:t>
                      </a:r>
                      <a:r>
                        <a:rPr lang="en-US" altLang="ko-KR" sz="1100" u="none" strike="noStrike" dirty="0">
                          <a:effectLst/>
                        </a:rPr>
                        <a:t>31998)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팩세트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E01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판촉세트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302196" y="4708549"/>
          <a:ext cx="1806488" cy="6286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2412"/>
                <a:gridCol w="684076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 smtClean="0">
                          <a:effectLst/>
                        </a:rPr>
                        <a:t>세트여부</a:t>
                      </a:r>
                      <a:r>
                        <a:rPr lang="en-US" altLang="ko-KR" sz="1100" b="1" u="none" strike="noStrike" dirty="0" smtClean="0">
                          <a:effectLst/>
                        </a:rPr>
                        <a:t>(SAP)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내역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아니오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/>
          </p:nvPr>
        </p:nvGraphicFramePr>
        <p:xfrm>
          <a:off x="308484" y="5479697"/>
          <a:ext cx="1803274" cy="6286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7474"/>
                <a:gridCol w="685800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 smtClean="0">
                          <a:effectLst/>
                        </a:rPr>
                        <a:t>세트여부</a:t>
                      </a:r>
                      <a:r>
                        <a:rPr lang="en-US" altLang="ko-KR" sz="1100" b="1" u="none" strike="noStrike" dirty="0" smtClean="0">
                          <a:effectLst/>
                        </a:rPr>
                        <a:t>(</a:t>
                      </a:r>
                      <a:r>
                        <a:rPr lang="ko-KR" altLang="en-US" sz="1100" b="1" u="none" strike="noStrike" dirty="0" smtClean="0">
                          <a:effectLst/>
                        </a:rPr>
                        <a:t>온라인</a:t>
                      </a:r>
                      <a:r>
                        <a:rPr lang="en-US" altLang="ko-KR" sz="1100" b="1" u="none" strike="noStrike" dirty="0" smtClean="0">
                          <a:effectLst/>
                        </a:rPr>
                        <a:t>)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내역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아니오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</a:tbl>
          </a:graphicData>
        </a:graphic>
      </p:graphicFrame>
      <p:sp>
        <p:nvSpPr>
          <p:cNvPr id="20" name="Rectangle 19"/>
          <p:cNvSpPr/>
          <p:nvPr/>
        </p:nvSpPr>
        <p:spPr bwMode="gray">
          <a:xfrm>
            <a:off x="263750" y="1531420"/>
            <a:ext cx="5580000" cy="288000"/>
          </a:xfrm>
          <a:prstGeom prst="rect">
            <a:avLst/>
          </a:prstGeom>
          <a:solidFill>
            <a:srgbClr val="002060"/>
          </a:solidFill>
          <a:ln w="9525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300" b="1" dirty="0" smtClean="0">
                <a:solidFill>
                  <a:schemeClr val="tx2"/>
                </a:solidFill>
              </a:rPr>
              <a:t>온</a:t>
            </a:r>
            <a:r>
              <a:rPr lang="en-US" altLang="ko-KR" sz="1300" b="1" dirty="0" smtClean="0">
                <a:solidFill>
                  <a:schemeClr val="tx2"/>
                </a:solidFill>
              </a:rPr>
              <a:t>/</a:t>
            </a:r>
            <a:r>
              <a:rPr lang="ko-KR" altLang="en-US" sz="1300" b="1" dirty="0" smtClean="0">
                <a:solidFill>
                  <a:schemeClr val="tx2"/>
                </a:solidFill>
              </a:rPr>
              <a:t>오프라인 제품 용도코드 각각 사용되는 사례</a:t>
            </a:r>
            <a:endParaRPr lang="ko-KR" altLang="en-US" sz="1300" b="1" dirty="0">
              <a:solidFill>
                <a:schemeClr val="tx2"/>
              </a:solidFill>
            </a:endParaRPr>
          </a:p>
        </p:txBody>
      </p:sp>
      <p:sp>
        <p:nvSpPr>
          <p:cNvPr id="21" name="Rectangle 20"/>
          <p:cNvSpPr/>
          <p:nvPr/>
        </p:nvSpPr>
        <p:spPr bwMode="gray">
          <a:xfrm>
            <a:off x="263750" y="4329062"/>
            <a:ext cx="5580000" cy="288000"/>
          </a:xfrm>
          <a:prstGeom prst="rect">
            <a:avLst/>
          </a:prstGeom>
          <a:solidFill>
            <a:srgbClr val="002060"/>
          </a:solidFill>
          <a:ln w="9525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300" b="1" dirty="0" smtClean="0">
                <a:solidFill>
                  <a:schemeClr val="tx2"/>
                </a:solidFill>
              </a:rPr>
              <a:t>온라인 상세 제공정보 미활용 사례</a:t>
            </a:r>
            <a:endParaRPr lang="ko-KR" altLang="en-US" sz="1300" b="1" dirty="0">
              <a:solidFill>
                <a:schemeClr val="tx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324708" y="4697072"/>
            <a:ext cx="2477191" cy="210316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4628964" y="5016423"/>
            <a:ext cx="1224136" cy="641552"/>
          </a:xfrm>
          <a:prstGeom prst="roundRect">
            <a:avLst>
              <a:gd name="adj" fmla="val 11166"/>
            </a:avLst>
          </a:prstGeom>
          <a:solidFill>
            <a:schemeClr val="bg1">
              <a:lumMod val="75000"/>
            </a:schemeClr>
          </a:solidFill>
          <a:ln w="254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dirty="0" smtClean="0">
                <a:solidFill>
                  <a:schemeClr val="tx2"/>
                </a:solidFill>
              </a:rPr>
              <a:t>SAP </a:t>
            </a:r>
            <a:r>
              <a:rPr lang="ko-KR" altLang="en-US" sz="1200" dirty="0" smtClean="0">
                <a:solidFill>
                  <a:schemeClr val="tx2"/>
                </a:solidFill>
              </a:rPr>
              <a:t>세트구분 추가정보 온라인 미활용</a:t>
            </a:r>
          </a:p>
        </p:txBody>
      </p:sp>
      <p:cxnSp>
        <p:nvCxnSpPr>
          <p:cNvPr id="30" name="Straight Arrow Connector 29"/>
          <p:cNvCxnSpPr>
            <a:stCxn id="23" idx="1"/>
          </p:cNvCxnSpPr>
          <p:nvPr/>
        </p:nvCxnSpPr>
        <p:spPr>
          <a:xfrm flipH="1" flipV="1">
            <a:off x="4434442" y="4945527"/>
            <a:ext cx="194522" cy="391672"/>
          </a:xfrm>
          <a:prstGeom prst="straightConnector1">
            <a:avLst/>
          </a:prstGeom>
          <a:ln w="9525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 bwMode="gray">
          <a:xfrm>
            <a:off x="6105128" y="1927824"/>
            <a:ext cx="3647273" cy="1429168"/>
          </a:xfrm>
          <a:prstGeom prst="rect">
            <a:avLst/>
          </a:prstGeom>
          <a:noFill/>
          <a:ln w="9525">
            <a:noFill/>
            <a:prstDash val="dash"/>
          </a:ln>
        </p:spPr>
        <p:txBody>
          <a:bodyPr vert="horz" wrap="square" lIns="72000" tIns="36000" rIns="72000" bIns="36000" rtlCol="0" anchor="ctr">
            <a:noAutofit/>
          </a:bodyPr>
          <a:lstStyle/>
          <a:p>
            <a:pPr marL="171450" lvl="1" indent="-171450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온라인과 오프라인의 동일한 속성에 대한 각각 다른 분류체계로 관리</a:t>
            </a:r>
            <a:endParaRPr lang="en-US" altLang="ko-KR" sz="1400" b="1" dirty="0" smtClean="0">
              <a:solidFill>
                <a:prstClr val="black"/>
              </a:solidFill>
              <a:latin typeface="+mn-ea"/>
              <a:cs typeface="Arial" charset="0"/>
              <a:sym typeface="Wingdings" panose="05000000000000000000" pitchFamily="2" charset="2"/>
            </a:endParaRPr>
          </a:p>
          <a:p>
            <a:pPr marL="171450" lvl="1" indent="-171450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동일한 상품의 상세 속성을 제공함에도</a:t>
            </a:r>
            <a:r>
              <a:rPr lang="en-US" altLang="ko-KR" sz="1400" b="1" dirty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온라인에서 정보 미활용</a:t>
            </a:r>
            <a:endParaRPr lang="en-US" altLang="ko-KR" sz="1400" b="1" dirty="0" smtClean="0">
              <a:solidFill>
                <a:prstClr val="black"/>
              </a:solidFill>
              <a:latin typeface="+mn-ea"/>
              <a:cs typeface="Arial" charset="0"/>
              <a:sym typeface="Wingdings" panose="05000000000000000000" pitchFamily="2" charset="2"/>
            </a:endParaRP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6105128" y="1556792"/>
            <a:ext cx="3647273" cy="346825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27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miter lim="800000"/>
          </a:ln>
          <a:effectLst/>
        </p:spPr>
        <p:txBody>
          <a:bodyPr lIns="72000" tIns="0" rIns="72000" bIns="0" rtlCol="0" anchor="ctr"/>
          <a:lstStyle/>
          <a:p>
            <a:pPr algn="ctr" eaLnBrk="0"/>
            <a:r>
              <a:rPr lang="ko-KR" altLang="en-US" sz="1400" b="1" kern="0" dirty="0" smtClean="0">
                <a:latin typeface="+mn-ea"/>
                <a:cs typeface="Arial" panose="020B0604020202020204" pitchFamily="34" charset="0"/>
              </a:rPr>
              <a:t>이슈</a:t>
            </a:r>
            <a:endParaRPr lang="ko-KR" altLang="en-US" sz="1400" b="1" kern="0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 bwMode="gray">
          <a:xfrm>
            <a:off x="6105128" y="4306712"/>
            <a:ext cx="3647273" cy="1426544"/>
          </a:xfrm>
          <a:prstGeom prst="rect">
            <a:avLst/>
          </a:prstGeom>
          <a:noFill/>
          <a:ln w="9525">
            <a:noFill/>
            <a:prstDash val="dash"/>
          </a:ln>
        </p:spPr>
        <p:txBody>
          <a:bodyPr vert="horz" wrap="square" lIns="72000" tIns="36000" rIns="72000" bIns="36000" rtlCol="0" anchor="ctr">
            <a:noAutofit/>
          </a:bodyPr>
          <a:lstStyle/>
          <a:p>
            <a:pPr marL="171450" lvl="1" indent="-171450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동일 속성 분류체계 표준화 필요</a:t>
            </a:r>
            <a:endParaRPr lang="en-US" altLang="ko-KR" sz="1400" b="1" dirty="0" smtClean="0">
              <a:solidFill>
                <a:prstClr val="black"/>
              </a:solidFill>
              <a:latin typeface="+mn-ea"/>
              <a:cs typeface="Arial" charset="0"/>
              <a:sym typeface="Wingdings" panose="05000000000000000000" pitchFamily="2" charset="2"/>
            </a:endParaRPr>
          </a:p>
          <a:p>
            <a:pPr marL="171450" lvl="1" indent="-171450"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동일 속성으로 제공되는 상세 추가정보 활용 검토 및 반영 필요</a:t>
            </a:r>
            <a:r>
              <a:rPr lang="en-US" altLang="ko-KR" sz="1400" b="1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/>
            </a:r>
            <a:br>
              <a:rPr lang="en-US" altLang="ko-KR" sz="1400" b="1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</a:br>
            <a:r>
              <a:rPr lang="en-US" altLang="ko-KR" sz="1200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 -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  <a:cs typeface="Arial" charset="0"/>
                <a:sym typeface="Wingdings" panose="05000000000000000000" pitchFamily="2" charset="2"/>
              </a:rPr>
              <a:t>향후 상품분석 및 활용시 용이</a:t>
            </a:r>
            <a:endParaRPr lang="en-US" altLang="ko-KR" sz="1200" dirty="0" smtClean="0">
              <a:solidFill>
                <a:prstClr val="black"/>
              </a:solidFill>
              <a:latin typeface="+mn-ea"/>
              <a:cs typeface="Arial" charset="0"/>
              <a:sym typeface="Wingdings" panose="05000000000000000000" pitchFamily="2" charset="2"/>
            </a:endParaRPr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6105128" y="3935679"/>
            <a:ext cx="3647273" cy="346825"/>
          </a:xfrm>
          <a:prstGeom prst="rect">
            <a:avLst/>
          </a:prstGeom>
          <a:solidFill>
            <a:srgbClr val="0070C0"/>
          </a:solidFill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lIns="72000" tIns="0" rIns="72000" bIns="0" rtlCol="0" anchor="ctr"/>
          <a:lstStyle/>
          <a:p>
            <a:pPr algn="ctr" eaLnBrk="0"/>
            <a:r>
              <a:rPr lang="ko-KR" altLang="en-US" sz="1400" b="1" kern="0" dirty="0">
                <a:solidFill>
                  <a:schemeClr val="tx2"/>
                </a:solidFill>
                <a:latin typeface="+mn-ea"/>
                <a:cs typeface="Arial" panose="020B0604020202020204" pitchFamily="34" charset="0"/>
              </a:rPr>
              <a:t>시사점</a:t>
            </a:r>
          </a:p>
        </p:txBody>
      </p:sp>
      <p:sp>
        <p:nvSpPr>
          <p:cNvPr id="37" name="Down Arrow 36"/>
          <p:cNvSpPr/>
          <p:nvPr/>
        </p:nvSpPr>
        <p:spPr>
          <a:xfrm>
            <a:off x="6950110" y="3320988"/>
            <a:ext cx="1669276" cy="360040"/>
          </a:xfrm>
          <a:prstGeom prst="downArrow">
            <a:avLst>
              <a:gd name="adj1" fmla="val 58107"/>
              <a:gd name="adj2" fmla="val 50000"/>
            </a:avLst>
          </a:prstGeom>
          <a:solidFill>
            <a:schemeClr val="bg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9" name="Action Button: Return 18">
            <a:hlinkClick r:id="rId2" action="ppaction://hlinksldjump" highlightClick="1"/>
          </p:cNvPr>
          <p:cNvSpPr/>
          <p:nvPr/>
        </p:nvSpPr>
        <p:spPr>
          <a:xfrm>
            <a:off x="9287995" y="185460"/>
            <a:ext cx="417533" cy="399224"/>
          </a:xfrm>
          <a:prstGeom prst="actionButtonReturn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30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+mn-ea"/>
              </a:rPr>
              <a:t>[Back Up] </a:t>
            </a:r>
            <a:r>
              <a:rPr lang="ko-KR" altLang="en-US" dirty="0" smtClean="0">
                <a:latin typeface="+mn-ea"/>
              </a:rPr>
              <a:t>웹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로그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 smtClean="0">
                <a:latin typeface="+mn-ea"/>
              </a:rPr>
              <a:t>분석 </a:t>
            </a:r>
            <a:r>
              <a:rPr lang="en-US" altLang="ko-KR" dirty="0">
                <a:latin typeface="+mn-ea"/>
              </a:rPr>
              <a:t>&gt; URL </a:t>
            </a:r>
            <a:r>
              <a:rPr lang="ko-KR" altLang="en-US" dirty="0">
                <a:latin typeface="+mn-ea"/>
              </a:rPr>
              <a:t>분석 결과 </a:t>
            </a:r>
            <a:r>
              <a:rPr lang="en-US" altLang="ko-KR" dirty="0">
                <a:latin typeface="+mn-ea"/>
              </a:rPr>
              <a:t>(1/2) - WAS Log </a:t>
            </a:r>
            <a:r>
              <a:rPr lang="ko-KR" altLang="en-US" dirty="0">
                <a:latin typeface="+mn-ea"/>
              </a:rPr>
              <a:t>기준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주요 온라인 사이트 </a:t>
            </a:r>
            <a:r>
              <a:rPr lang="en-US" altLang="ko-KR" dirty="0"/>
              <a:t>(AP, </a:t>
            </a:r>
            <a:r>
              <a:rPr lang="ko-KR" altLang="en-US" dirty="0"/>
              <a:t>아리따움</a:t>
            </a:r>
            <a:r>
              <a:rPr lang="en-US" altLang="ko-KR" dirty="0"/>
              <a:t>, </a:t>
            </a:r>
            <a:r>
              <a:rPr lang="ko-KR" altLang="en-US" dirty="0" err="1"/>
              <a:t>이니스프리</a:t>
            </a:r>
            <a:r>
              <a:rPr lang="en-US" altLang="ko-KR" dirty="0"/>
              <a:t>, </a:t>
            </a:r>
            <a:r>
              <a:rPr lang="ko-KR" altLang="en-US" dirty="0" err="1"/>
              <a:t>에뛰드</a:t>
            </a:r>
            <a:r>
              <a:rPr lang="en-US" altLang="ko-KR" dirty="0"/>
              <a:t>) URL </a:t>
            </a:r>
            <a:r>
              <a:rPr lang="ko-KR" altLang="en-US" dirty="0"/>
              <a:t>분석을 통해 </a:t>
            </a:r>
            <a:r>
              <a:rPr lang="en-US" altLang="ko-KR" dirty="0"/>
              <a:t>4</a:t>
            </a:r>
            <a:r>
              <a:rPr lang="ko-KR" altLang="en-US" dirty="0"/>
              <a:t>개 영역의 주요 이슈를 발견하고 원인 및 개선 방안을 </a:t>
            </a:r>
            <a:r>
              <a:rPr lang="ko-KR" altLang="en-US" dirty="0" smtClean="0"/>
              <a:t>도출함</a:t>
            </a:r>
            <a:endParaRPr lang="ko-KR" altLang="en-US" dirty="0"/>
          </a:p>
        </p:txBody>
      </p:sp>
      <p:grpSp>
        <p:nvGrpSpPr>
          <p:cNvPr id="4" name="Group 8"/>
          <p:cNvGrpSpPr/>
          <p:nvPr/>
        </p:nvGrpSpPr>
        <p:grpSpPr>
          <a:xfrm>
            <a:off x="308484" y="1448780"/>
            <a:ext cx="4785968" cy="324036"/>
            <a:chOff x="476251" y="1889124"/>
            <a:chExt cx="5304841" cy="324036"/>
          </a:xfrm>
        </p:grpSpPr>
        <p:cxnSp>
          <p:nvCxnSpPr>
            <p:cNvPr id="5" name="Straight Connector 29"/>
            <p:cNvCxnSpPr/>
            <p:nvPr>
              <p:custDataLst>
                <p:tags r:id="rId4"/>
              </p:custDataLst>
            </p:nvPr>
          </p:nvCxnSpPr>
          <p:spPr bwMode="auto">
            <a:xfrm>
              <a:off x="476251" y="2213160"/>
              <a:ext cx="5304841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" name="TextBox 5"/>
            <p:cNvSpPr txBox="1"/>
            <p:nvPr>
              <p:custDataLst>
                <p:tags r:id="rId5"/>
              </p:custDataLst>
            </p:nvPr>
          </p:nvSpPr>
          <p:spPr>
            <a:xfrm>
              <a:off x="821451" y="1889124"/>
              <a:ext cx="4614441" cy="30777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177800" indent="-177800" algn="ctr">
                <a:spcBef>
                  <a:spcPts val="400"/>
                </a:spcBef>
              </a:pPr>
              <a:r>
                <a:rPr lang="ko-KR" altLang="en-US" sz="1400" b="1" dirty="0">
                  <a:latin typeface="Calibri" panose="020F0502020204030204" pitchFamily="34" charset="0"/>
                  <a:ea typeface="맑은 고딕" panose="020B0503020000020004" pitchFamily="50" charset="-127"/>
                </a:rPr>
                <a:t>주요 </a:t>
              </a:r>
              <a:r>
                <a:rPr lang="ko-KR" altLang="en-US" sz="1400" b="1" dirty="0" smtClean="0">
                  <a:latin typeface="Calibri" panose="020F0502020204030204" pitchFamily="34" charset="0"/>
                  <a:ea typeface="맑은 고딕" panose="020B0503020000020004" pitchFamily="50" charset="-127"/>
                </a:rPr>
                <a:t>이슈</a:t>
              </a:r>
              <a:endParaRPr lang="en-US" sz="1400" b="1" dirty="0" smtClean="0">
                <a:latin typeface="Calibri" panose="020F050202020403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" name="Group 8"/>
          <p:cNvGrpSpPr/>
          <p:nvPr/>
        </p:nvGrpSpPr>
        <p:grpSpPr>
          <a:xfrm>
            <a:off x="5254180" y="1448780"/>
            <a:ext cx="2003076" cy="324036"/>
            <a:chOff x="476251" y="1889124"/>
            <a:chExt cx="5304841" cy="324036"/>
          </a:xfrm>
        </p:grpSpPr>
        <p:cxnSp>
          <p:nvCxnSpPr>
            <p:cNvPr id="8" name="Straight Connector 29"/>
            <p:cNvCxnSpPr/>
            <p:nvPr>
              <p:custDataLst>
                <p:tags r:id="rId2"/>
              </p:custDataLst>
            </p:nvPr>
          </p:nvCxnSpPr>
          <p:spPr bwMode="auto">
            <a:xfrm>
              <a:off x="476251" y="2213160"/>
              <a:ext cx="5304841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" name="TextBox 8"/>
            <p:cNvSpPr txBox="1"/>
            <p:nvPr>
              <p:custDataLst>
                <p:tags r:id="rId3"/>
              </p:custDataLst>
            </p:nvPr>
          </p:nvSpPr>
          <p:spPr>
            <a:xfrm>
              <a:off x="821451" y="1889124"/>
              <a:ext cx="4614441" cy="30777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177800" indent="-177800" algn="ctr">
                <a:spcBef>
                  <a:spcPts val="400"/>
                </a:spcBef>
              </a:pPr>
              <a:r>
                <a:rPr lang="ko-KR" altLang="en-US" sz="1400" b="1" dirty="0" smtClean="0">
                  <a:latin typeface="Calibri" panose="020F0502020204030204" pitchFamily="34" charset="0"/>
                  <a:ea typeface="맑은 고딕" panose="020B0503020000020004" pitchFamily="50" charset="-127"/>
                </a:rPr>
                <a:t>원인</a:t>
              </a:r>
              <a:endParaRPr lang="en-US" sz="1400" b="1" dirty="0" smtClean="0">
                <a:latin typeface="Calibri" panose="020F0502020204030204" pitchFamily="34" charset="0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/>
          <p:cNvSpPr txBox="1"/>
          <p:nvPr>
            <p:custDataLst>
              <p:tags r:id="rId1"/>
            </p:custDataLst>
          </p:nvPr>
        </p:nvSpPr>
        <p:spPr>
          <a:xfrm>
            <a:off x="7447964" y="1465039"/>
            <a:ext cx="2204560" cy="307777"/>
          </a:xfrm>
          <a:prstGeom prst="rect">
            <a:avLst/>
          </a:prstGeom>
          <a:solidFill>
            <a:srgbClr val="002060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36000" tIns="36000" rIns="36000" bIns="36000" rtlCol="0" anchor="ctr" anchorCtr="0"/>
          <a:lstStyle>
            <a:defPPr>
              <a:defRPr lang="en-US"/>
            </a:defPPr>
            <a:lvl1pPr algn="ctr">
              <a:defRPr sz="1400" b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시사점</a:t>
            </a:r>
            <a:endParaRPr lang="en-US" dirty="0"/>
          </a:p>
        </p:txBody>
      </p:sp>
      <p:sp>
        <p:nvSpPr>
          <p:cNvPr id="11" name="직사각형 80"/>
          <p:cNvSpPr/>
          <p:nvPr/>
        </p:nvSpPr>
        <p:spPr>
          <a:xfrm>
            <a:off x="3040558" y="2294175"/>
            <a:ext cx="2012472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eaLnBrk="0" hangingPunct="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2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온라인 사이트별 </a:t>
            </a:r>
            <a:r>
              <a:rPr lang="en-US" altLang="ko-KR" sz="12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Web</a:t>
            </a:r>
            <a:r>
              <a:rPr lang="ko-KR" altLang="en-US" sz="12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과 </a:t>
            </a:r>
            <a:r>
              <a:rPr lang="en-US" altLang="ko-KR" sz="12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Mobile Web</a:t>
            </a:r>
            <a:r>
              <a:rPr lang="ko-KR" altLang="en-US" sz="12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도메인 형식 상이</a:t>
            </a:r>
            <a:endParaRPr lang="en-US" altLang="ko-KR" sz="1200" kern="0" dirty="0" smtClean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1450" indent="-171450" eaLnBrk="0" hangingPunct="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200" kern="0" dirty="0" err="1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아모레퍼시픽몰과</a:t>
            </a:r>
            <a:r>
              <a:rPr lang="ko-KR" altLang="en-US" sz="12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lang="ko-KR" altLang="en-US" sz="1200" kern="0" dirty="0" err="1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아리따움몰</a:t>
            </a:r>
            <a:r>
              <a:rPr lang="en-US" altLang="ko-KR" sz="12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/>
            </a:r>
            <a:br>
              <a:rPr lang="en-US" altLang="ko-KR" sz="12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</a:br>
            <a:r>
              <a:rPr lang="en-US" altLang="ko-KR" sz="12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  <a:sym typeface="Wingdings" panose="05000000000000000000" pitchFamily="2" charset="2"/>
              </a:rPr>
              <a:t> </a:t>
            </a:r>
            <a:r>
              <a:rPr lang="en-US" altLang="ko-KR" sz="12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m.</a:t>
            </a:r>
            <a:r>
              <a:rPr lang="en-US" altLang="ko-KR" sz="12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ABC</a:t>
            </a:r>
            <a:r>
              <a:rPr lang="en-US" altLang="ko-KR" sz="12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.com</a:t>
            </a:r>
            <a:r>
              <a:rPr lang="en-US" altLang="ko-KR" sz="12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lang="ko-KR" altLang="en-US" sz="12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형식의</a:t>
            </a:r>
            <a:r>
              <a:rPr lang="en-US" altLang="ko-KR" sz="12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lang="ko-KR" altLang="en-US" sz="12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도메인을 사용하고 있지 않음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lang="en-US" altLang="ko-KR" sz="12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</a:t>
            </a:r>
            <a:r>
              <a:rPr lang="ko-KR" altLang="en-US" sz="12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모바일 도메인 관리 </a:t>
            </a:r>
            <a:r>
              <a:rPr lang="ko-KR" altLang="en-US" sz="1200" kern="0" dirty="0" err="1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안함</a:t>
            </a:r>
            <a:r>
              <a:rPr lang="en-US" altLang="ko-KR" sz="12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) </a:t>
            </a:r>
          </a:p>
          <a:p>
            <a:pPr marL="171450" indent="-171450" eaLnBrk="0" hangingPunct="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2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도메인과 </a:t>
            </a:r>
            <a:r>
              <a:rPr lang="en-US" altLang="ko-KR" sz="12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path</a:t>
            </a:r>
            <a:r>
              <a:rPr lang="ko-KR" altLang="en-US" sz="12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에 모바일의 중복 의미가 존재함</a:t>
            </a:r>
            <a:endParaRPr lang="en-US" altLang="ko-KR" sz="1200" kern="0" dirty="0" smtClean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graphicFrame>
        <p:nvGraphicFramePr>
          <p:cNvPr id="12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786353"/>
              </p:ext>
            </p:extLst>
          </p:nvPr>
        </p:nvGraphicFramePr>
        <p:xfrm>
          <a:off x="325520" y="2339094"/>
          <a:ext cx="2674132" cy="2392680"/>
        </p:xfrm>
        <a:graphic>
          <a:graphicData uri="http://schemas.openxmlformats.org/drawingml/2006/table">
            <a:tbl>
              <a:tblPr/>
              <a:tblGrid>
                <a:gridCol w="1060689"/>
                <a:gridCol w="1613443"/>
              </a:tblGrid>
              <a:tr h="2838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아모레퍼시픽몰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www.amorepacificmall.com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8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아모레퍼시픽몰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(Mobile)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www.amorepacificmall.com</a:t>
                      </a:r>
                      <a:r>
                        <a:rPr lang="en-US" sz="10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/mobile</a:t>
                      </a:r>
                      <a:endParaRPr lang="ko-KR" alt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8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아리따움몰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www.aritaum.com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8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아리따움몰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(Mobile)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www.aritaum.com</a:t>
                      </a:r>
                      <a:r>
                        <a:rPr lang="en-US" altLang="ko-KR" sz="10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/mobile</a:t>
                      </a:r>
                      <a:endParaRPr lang="ko-KR" alt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8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이니스프리몰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www.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innisfree.com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8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이니스프리몰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(Mobile)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m.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innisfree.com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8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에뛰드하우스몰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www.etude.co.kr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8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에뛰드하우스몰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(Mobile)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m.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etude.co.kr</a:t>
                      </a:r>
                      <a:r>
                        <a:rPr lang="en-US" altLang="ko-KR" sz="10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/mobile</a:t>
                      </a:r>
                      <a:endParaRPr lang="ko-KR" alt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직사각형 80"/>
          <p:cNvSpPr/>
          <p:nvPr/>
        </p:nvSpPr>
        <p:spPr>
          <a:xfrm>
            <a:off x="277694" y="1916832"/>
            <a:ext cx="40802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spcAft>
                <a:spcPts val="600"/>
              </a:spcAft>
            </a:pPr>
            <a:r>
              <a:rPr lang="ko-KR" altLang="en-US" sz="14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▶ 도메인 형식</a:t>
            </a:r>
            <a:r>
              <a:rPr lang="en-US" altLang="ko-KR" sz="14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/</a:t>
            </a:r>
            <a:r>
              <a:rPr lang="ko-KR" altLang="en-US" sz="14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사용 기준이 상이</a:t>
            </a:r>
            <a:endParaRPr lang="en-US" altLang="ko-KR" sz="1400" b="1" kern="0" dirty="0" smtClean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4" name="직사각형 81"/>
          <p:cNvSpPr/>
          <p:nvPr/>
        </p:nvSpPr>
        <p:spPr>
          <a:xfrm>
            <a:off x="5169024" y="2281789"/>
            <a:ext cx="2052227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eaLnBrk="0" hangingPunct="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2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전사 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관점에서의 도메인 표준 정책 </a:t>
            </a:r>
            <a:r>
              <a:rPr lang="ko-KR" altLang="en-US" sz="12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미흡</a:t>
            </a:r>
            <a:endParaRPr lang="en-US" altLang="ko-KR" sz="1200" kern="0" dirty="0" smtClean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1450" indent="-171450" eaLnBrk="0" hangingPunct="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altLang="ko-KR" sz="1200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5" name="직사각형 80"/>
          <p:cNvSpPr/>
          <p:nvPr/>
        </p:nvSpPr>
        <p:spPr>
          <a:xfrm>
            <a:off x="272480" y="4941168"/>
            <a:ext cx="40802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spcAft>
                <a:spcPts val="600"/>
              </a:spcAft>
            </a:pPr>
            <a:r>
              <a:rPr lang="ko-KR" altLang="en-US" sz="14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▶ 상이한 </a:t>
            </a:r>
            <a:r>
              <a:rPr lang="ko-KR" altLang="en-US" sz="1400" b="1" kern="0" dirty="0" err="1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파라미터</a:t>
            </a:r>
            <a:r>
              <a:rPr lang="ko-KR" altLang="en-US" sz="14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명 </a:t>
            </a:r>
            <a:endParaRPr lang="en-US" altLang="ko-KR" sz="1400" b="1" kern="0" dirty="0" smtClean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graphicFrame>
        <p:nvGraphicFramePr>
          <p:cNvPr id="16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231410"/>
              </p:ext>
            </p:extLst>
          </p:nvPr>
        </p:nvGraphicFramePr>
        <p:xfrm>
          <a:off x="351856" y="5265203"/>
          <a:ext cx="2647796" cy="1116125"/>
        </p:xfrm>
        <a:graphic>
          <a:graphicData uri="http://schemas.openxmlformats.org/drawingml/2006/table">
            <a:tbl>
              <a:tblPr/>
              <a:tblGrid>
                <a:gridCol w="1050243"/>
                <a:gridCol w="1597553"/>
              </a:tblGrid>
              <a:tr h="223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i_sCategorycd1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카테고리 코드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2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catCd01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카테고리 코드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category2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카테고리 코드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i_sProductcd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제품 코드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prdSeq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제품 코드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직사각형 80"/>
          <p:cNvSpPr/>
          <p:nvPr/>
        </p:nvSpPr>
        <p:spPr>
          <a:xfrm>
            <a:off x="3076730" y="5301208"/>
            <a:ext cx="19414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eaLnBrk="0" hangingPunct="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2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동일한 의미의 코드 값이지만 </a:t>
            </a:r>
            <a:r>
              <a:rPr lang="ko-KR" altLang="en-US" sz="1200" kern="0" dirty="0" err="1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파라미터명이</a:t>
            </a:r>
            <a:r>
              <a:rPr lang="ko-KR" altLang="en-US" sz="12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모두 </a:t>
            </a:r>
            <a:r>
              <a:rPr lang="ko-KR" altLang="en-US" sz="1200" kern="0" dirty="0" err="1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사이트별</a:t>
            </a:r>
            <a:r>
              <a:rPr lang="ko-KR" altLang="en-US" sz="12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상이함</a:t>
            </a:r>
            <a:endParaRPr lang="en-US" altLang="ko-KR" sz="1200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8" name="직사각형 81"/>
          <p:cNvSpPr/>
          <p:nvPr/>
        </p:nvSpPr>
        <p:spPr>
          <a:xfrm>
            <a:off x="5169025" y="5301208"/>
            <a:ext cx="20522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eaLnBrk="0" hangingPunct="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200" kern="0" dirty="0" err="1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서비스명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및 </a:t>
            </a:r>
            <a:r>
              <a:rPr lang="ko-KR" altLang="en-US" sz="1200" kern="0" dirty="0" err="1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파라미터에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대한 관리 주체와 관리 프로세스의 부재</a:t>
            </a:r>
            <a:endParaRPr lang="en-US" altLang="ko-KR" sz="1200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9" name="직사각형 83"/>
          <p:cNvSpPr/>
          <p:nvPr/>
        </p:nvSpPr>
        <p:spPr>
          <a:xfrm>
            <a:off x="7509284" y="2283542"/>
            <a:ext cx="20882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eaLnBrk="0" hangingPunct="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도메인</a:t>
            </a:r>
            <a:r>
              <a:rPr lang="en-US" altLang="ko-KR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lang="ko-KR" altLang="en-US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파라미터명 등의 관리를 위한 데이터 거버넌스 체계 필요 </a:t>
            </a:r>
            <a:r>
              <a:rPr lang="en-US" altLang="ko-KR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</a:t>
            </a:r>
            <a:r>
              <a:rPr lang="ko-KR" altLang="en-US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권한</a:t>
            </a:r>
            <a:r>
              <a:rPr lang="en-US" altLang="ko-KR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lang="ko-KR" altLang="en-US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프로세스 등</a:t>
            </a:r>
            <a:r>
              <a:rPr lang="en-US" altLang="ko-KR" sz="12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)</a:t>
            </a:r>
            <a:endParaRPr lang="en-US" altLang="ko-KR" sz="1200" b="1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0" name="직사각형 83"/>
          <p:cNvSpPr/>
          <p:nvPr/>
        </p:nvSpPr>
        <p:spPr>
          <a:xfrm>
            <a:off x="7474468" y="4996043"/>
            <a:ext cx="2088232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eaLnBrk="0" hangingPunct="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altLang="ko-KR" sz="1200" b="1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1450" indent="-171450" eaLnBrk="0" hangingPunct="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전사 관점의 데이터 </a:t>
            </a:r>
            <a:r>
              <a:rPr lang="ko-KR" altLang="en-US" sz="12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분석 표준화 방안 필요</a:t>
            </a:r>
            <a:r>
              <a:rPr lang="en-US" altLang="ko-KR" sz="12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/>
            </a:r>
            <a:br>
              <a:rPr lang="en-US" altLang="ko-KR" sz="12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</a:br>
            <a:r>
              <a:rPr lang="en-US" altLang="ko-KR" sz="12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  <a:sym typeface="Wingdings" panose="05000000000000000000" pitchFamily="2" charset="2"/>
              </a:rPr>
              <a:t> </a:t>
            </a:r>
            <a:r>
              <a:rPr lang="ko-KR" altLang="en-US" sz="12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동일한 </a:t>
            </a:r>
            <a:r>
              <a:rPr lang="ko-KR" altLang="en-US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의미를 가진 항목은 동일한 </a:t>
            </a:r>
            <a:r>
              <a:rPr lang="ko-KR" altLang="en-US" sz="12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형식</a:t>
            </a:r>
            <a:r>
              <a:rPr lang="en-US" altLang="ko-KR" sz="12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/</a:t>
            </a:r>
            <a:r>
              <a:rPr lang="ko-KR" altLang="en-US" sz="12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명칭 사용</a:t>
            </a:r>
            <a:endParaRPr lang="ko-KR" altLang="en-US" sz="1200" b="1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1" name="Right Arrow 20"/>
          <p:cNvSpPr/>
          <p:nvPr/>
        </p:nvSpPr>
        <p:spPr bwMode="gray">
          <a:xfrm>
            <a:off x="7221252" y="2422426"/>
            <a:ext cx="240912" cy="957407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bg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SzTx/>
              <a:buFontTx/>
              <a:buNone/>
            </a:pPr>
            <a:endParaRPr lang="ko-KR" altLang="en-US" sz="1200" kern="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Right Arrow 21"/>
          <p:cNvSpPr/>
          <p:nvPr/>
        </p:nvSpPr>
        <p:spPr bwMode="gray">
          <a:xfrm>
            <a:off x="7221252" y="5264594"/>
            <a:ext cx="240912" cy="957407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bg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SzTx/>
              <a:buFontTx/>
              <a:buNone/>
            </a:pPr>
            <a:endParaRPr lang="ko-KR" altLang="en-US" sz="1200" kern="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Action Button: Return 22">
            <a:hlinkClick r:id="rId7" action="ppaction://hlinksldjump" highlightClick="1"/>
          </p:cNvPr>
          <p:cNvSpPr/>
          <p:nvPr/>
        </p:nvSpPr>
        <p:spPr>
          <a:xfrm>
            <a:off x="9287995" y="185460"/>
            <a:ext cx="417533" cy="399224"/>
          </a:xfrm>
          <a:prstGeom prst="actionButtonReturn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41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[Back Up] </a:t>
            </a:r>
            <a:r>
              <a:rPr lang="ko-KR" altLang="en-US" dirty="0" smtClean="0">
                <a:latin typeface="+mn-ea"/>
              </a:rPr>
              <a:t>웹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로그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 smtClean="0">
                <a:latin typeface="+mn-ea"/>
              </a:rPr>
              <a:t>분석 </a:t>
            </a:r>
            <a:r>
              <a:rPr lang="en-US" altLang="ko-KR" dirty="0">
                <a:latin typeface="+mn-ea"/>
              </a:rPr>
              <a:t>&gt; URL </a:t>
            </a:r>
            <a:r>
              <a:rPr lang="ko-KR" altLang="en-US" dirty="0">
                <a:latin typeface="+mn-ea"/>
              </a:rPr>
              <a:t>분석 결과 </a:t>
            </a:r>
            <a:r>
              <a:rPr lang="en-US" altLang="ko-KR" dirty="0">
                <a:latin typeface="+mn-ea"/>
              </a:rPr>
              <a:t>(2/2) - WAS Log </a:t>
            </a:r>
            <a:r>
              <a:rPr lang="ko-KR" altLang="en-US" dirty="0">
                <a:latin typeface="+mn-ea"/>
              </a:rPr>
              <a:t>기준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주요 온라인 사이트 </a:t>
            </a:r>
            <a:r>
              <a:rPr lang="en-US" altLang="ko-KR" dirty="0"/>
              <a:t>(AP, </a:t>
            </a:r>
            <a:r>
              <a:rPr lang="ko-KR" altLang="en-US" dirty="0"/>
              <a:t>아리따움</a:t>
            </a:r>
            <a:r>
              <a:rPr lang="en-US" altLang="ko-KR" dirty="0"/>
              <a:t>, </a:t>
            </a:r>
            <a:r>
              <a:rPr lang="ko-KR" altLang="en-US" dirty="0" err="1"/>
              <a:t>이니스프리</a:t>
            </a:r>
            <a:r>
              <a:rPr lang="en-US" altLang="ko-KR" dirty="0"/>
              <a:t>, </a:t>
            </a:r>
            <a:r>
              <a:rPr lang="ko-KR" altLang="en-US" dirty="0" err="1"/>
              <a:t>에뛰드</a:t>
            </a:r>
            <a:r>
              <a:rPr lang="en-US" altLang="ko-KR" dirty="0"/>
              <a:t>) URL </a:t>
            </a:r>
            <a:r>
              <a:rPr lang="ko-KR" altLang="en-US" dirty="0"/>
              <a:t>분석을 통해 </a:t>
            </a:r>
            <a:r>
              <a:rPr lang="en-US" altLang="ko-KR" dirty="0"/>
              <a:t>4</a:t>
            </a:r>
            <a:r>
              <a:rPr lang="ko-KR" altLang="en-US" dirty="0"/>
              <a:t>개 영역의 주요 이슈를 발견하고 원인 및 개선 방안을 </a:t>
            </a:r>
            <a:r>
              <a:rPr lang="ko-KR" altLang="en-US" dirty="0" smtClean="0"/>
              <a:t>도출함</a:t>
            </a:r>
          </a:p>
          <a:p>
            <a:endParaRPr lang="ko-KR" altLang="en-US" dirty="0"/>
          </a:p>
        </p:txBody>
      </p:sp>
      <p:grpSp>
        <p:nvGrpSpPr>
          <p:cNvPr id="4" name="Group 8"/>
          <p:cNvGrpSpPr/>
          <p:nvPr/>
        </p:nvGrpSpPr>
        <p:grpSpPr>
          <a:xfrm>
            <a:off x="308484" y="1448780"/>
            <a:ext cx="4785968" cy="324036"/>
            <a:chOff x="476251" y="1889124"/>
            <a:chExt cx="5304841" cy="324036"/>
          </a:xfrm>
        </p:grpSpPr>
        <p:cxnSp>
          <p:nvCxnSpPr>
            <p:cNvPr id="5" name="Straight Connector 29"/>
            <p:cNvCxnSpPr/>
            <p:nvPr>
              <p:custDataLst>
                <p:tags r:id="rId4"/>
              </p:custDataLst>
            </p:nvPr>
          </p:nvCxnSpPr>
          <p:spPr bwMode="auto">
            <a:xfrm>
              <a:off x="476251" y="2213160"/>
              <a:ext cx="5304841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" name="TextBox 5"/>
            <p:cNvSpPr txBox="1"/>
            <p:nvPr>
              <p:custDataLst>
                <p:tags r:id="rId5"/>
              </p:custDataLst>
            </p:nvPr>
          </p:nvSpPr>
          <p:spPr>
            <a:xfrm>
              <a:off x="821451" y="1889124"/>
              <a:ext cx="4614441" cy="30777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177800" indent="-177800" algn="ctr">
                <a:spcBef>
                  <a:spcPts val="400"/>
                </a:spcBef>
              </a:pPr>
              <a:r>
                <a:rPr lang="ko-KR" altLang="en-US" sz="1400" b="1" dirty="0">
                  <a:latin typeface="Calibri" panose="020F0502020204030204" pitchFamily="34" charset="0"/>
                  <a:ea typeface="맑은 고딕" panose="020B0503020000020004" pitchFamily="50" charset="-127"/>
                </a:rPr>
                <a:t>주요 </a:t>
              </a:r>
              <a:r>
                <a:rPr lang="ko-KR" altLang="en-US" sz="1400" b="1" dirty="0" smtClean="0">
                  <a:latin typeface="Calibri" panose="020F0502020204030204" pitchFamily="34" charset="0"/>
                  <a:ea typeface="맑은 고딕" panose="020B0503020000020004" pitchFamily="50" charset="-127"/>
                </a:rPr>
                <a:t>이슈</a:t>
              </a:r>
              <a:endParaRPr lang="en-US" sz="1400" b="1" dirty="0" smtClean="0">
                <a:latin typeface="Calibri" panose="020F050202020403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" name="Group 8"/>
          <p:cNvGrpSpPr/>
          <p:nvPr/>
        </p:nvGrpSpPr>
        <p:grpSpPr>
          <a:xfrm>
            <a:off x="5254180" y="1448780"/>
            <a:ext cx="2003076" cy="324036"/>
            <a:chOff x="476251" y="1889124"/>
            <a:chExt cx="5304841" cy="324036"/>
          </a:xfrm>
        </p:grpSpPr>
        <p:cxnSp>
          <p:nvCxnSpPr>
            <p:cNvPr id="8" name="Straight Connector 29"/>
            <p:cNvCxnSpPr/>
            <p:nvPr>
              <p:custDataLst>
                <p:tags r:id="rId2"/>
              </p:custDataLst>
            </p:nvPr>
          </p:nvCxnSpPr>
          <p:spPr bwMode="auto">
            <a:xfrm>
              <a:off x="476251" y="2213160"/>
              <a:ext cx="5304841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" name="TextBox 8"/>
            <p:cNvSpPr txBox="1"/>
            <p:nvPr>
              <p:custDataLst>
                <p:tags r:id="rId3"/>
              </p:custDataLst>
            </p:nvPr>
          </p:nvSpPr>
          <p:spPr>
            <a:xfrm>
              <a:off x="821451" y="1889124"/>
              <a:ext cx="4614441" cy="30777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177800" indent="-177800" algn="ctr">
                <a:spcBef>
                  <a:spcPts val="400"/>
                </a:spcBef>
              </a:pPr>
              <a:r>
                <a:rPr lang="ko-KR" altLang="en-US" sz="1400" b="1" dirty="0" smtClean="0">
                  <a:latin typeface="Calibri" panose="020F0502020204030204" pitchFamily="34" charset="0"/>
                  <a:ea typeface="맑은 고딕" panose="020B0503020000020004" pitchFamily="50" charset="-127"/>
                </a:rPr>
                <a:t>원인</a:t>
              </a:r>
              <a:endParaRPr lang="en-US" sz="1400" b="1" dirty="0" smtClean="0">
                <a:latin typeface="Calibri" panose="020F0502020204030204" pitchFamily="34" charset="0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직사각형 80"/>
          <p:cNvSpPr/>
          <p:nvPr/>
        </p:nvSpPr>
        <p:spPr>
          <a:xfrm>
            <a:off x="459073" y="3356992"/>
            <a:ext cx="4615223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eaLnBrk="0" hangingPunct="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URL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의 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Path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와 서비스명이 중복된 이름이 존재함</a:t>
            </a:r>
          </a:p>
          <a:p>
            <a:pPr marL="171450" indent="-171450" eaLnBrk="0" hangingPunct="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모바일 도메인에서 </a:t>
            </a:r>
            <a:r>
              <a:rPr lang="ko-KR" altLang="en-US" sz="12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서비스명에 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m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을 표기함</a:t>
            </a:r>
          </a:p>
        </p:txBody>
      </p:sp>
      <p:sp>
        <p:nvSpPr>
          <p:cNvPr id="11" name="직사각형 80"/>
          <p:cNvSpPr/>
          <p:nvPr/>
        </p:nvSpPr>
        <p:spPr>
          <a:xfrm>
            <a:off x="272480" y="1916832"/>
            <a:ext cx="40802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spcAft>
                <a:spcPts val="600"/>
              </a:spcAft>
            </a:pPr>
            <a:r>
              <a:rPr lang="ko-KR" altLang="en-US" sz="14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▶ </a:t>
            </a:r>
            <a:r>
              <a:rPr lang="en-US" altLang="ko-KR" sz="14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URL </a:t>
            </a:r>
            <a:r>
              <a:rPr lang="ko-KR" altLang="en-US" sz="14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내 </a:t>
            </a:r>
            <a:r>
              <a:rPr lang="ko-KR" altLang="en-US" sz="14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중복된 표기 등의 존재</a:t>
            </a:r>
            <a:endParaRPr lang="ko-KR" altLang="en-US" sz="1400" b="1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2" name="직사각형 81"/>
          <p:cNvSpPr/>
          <p:nvPr/>
        </p:nvSpPr>
        <p:spPr>
          <a:xfrm>
            <a:off x="5169024" y="2281789"/>
            <a:ext cx="2052227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eaLnBrk="0" hangingPunct="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개발 시 명확한 서비스 구분을 위한 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naming rule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로 판단 </a:t>
            </a:r>
            <a:r>
              <a:rPr lang="ko-KR" altLang="en-US" sz="12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됨 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/>
            </a:r>
            <a:b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</a:br>
            <a:r>
              <a:rPr lang="en-US" altLang="ko-KR" sz="12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  <a:sym typeface="Wingdings" panose="05000000000000000000" pitchFamily="2" charset="2"/>
              </a:rPr>
              <a:t> </a:t>
            </a:r>
            <a:r>
              <a:rPr lang="ko-KR" altLang="en-US" sz="12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  <a:sym typeface="Wingdings" panose="05000000000000000000" pitchFamily="2" charset="2"/>
              </a:rPr>
              <a:t>개발시점의 개발 및 운영편리 상 정의된 것으로 파악</a:t>
            </a:r>
            <a:endParaRPr lang="ko-KR" altLang="en-US" sz="1200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1450" indent="-171450" eaLnBrk="0" hangingPunct="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altLang="ko-KR" sz="1200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3" name="직사각형 80"/>
          <p:cNvSpPr/>
          <p:nvPr/>
        </p:nvSpPr>
        <p:spPr>
          <a:xfrm>
            <a:off x="272480" y="4113076"/>
            <a:ext cx="40802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spcAft>
                <a:spcPts val="600"/>
              </a:spcAft>
            </a:pPr>
            <a:r>
              <a:rPr lang="ko-KR" altLang="en-US" sz="14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▶ 미 발생 로그와 </a:t>
            </a:r>
            <a:r>
              <a:rPr lang="en-US" altLang="ko-KR" sz="14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Referrer(</a:t>
            </a:r>
            <a:r>
              <a:rPr lang="ko-KR" altLang="en-US" sz="14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유입경로</a:t>
            </a:r>
            <a:r>
              <a:rPr lang="en-US" altLang="ko-KR" sz="14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) </a:t>
            </a:r>
            <a:r>
              <a:rPr lang="ko-KR" altLang="en-US" sz="14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오류</a:t>
            </a:r>
            <a:endParaRPr lang="en-US" altLang="ko-KR" sz="1400" b="1" kern="0" dirty="0" smtClean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4" name="직사각형 80"/>
          <p:cNvSpPr/>
          <p:nvPr/>
        </p:nvSpPr>
        <p:spPr>
          <a:xfrm>
            <a:off x="471381" y="4527991"/>
            <a:ext cx="4481618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indent="-87313" eaLnBrk="0" hangingPunct="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Access </a:t>
            </a:r>
            <a:r>
              <a:rPr lang="en-US" altLang="ko-KR" sz="12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Log(WAS)</a:t>
            </a:r>
            <a:r>
              <a:rPr lang="ko-KR" altLang="en-US" sz="12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의 경우</a:t>
            </a:r>
            <a:r>
              <a:rPr lang="en-US" altLang="ko-KR" sz="12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lang="ko-KR" altLang="en-US" sz="12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단순 링크 페이지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예를 들면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&lt;a&gt; Link)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lang="ko-KR" altLang="en-US" sz="12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이동 시 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Log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에 기록되지 </a:t>
            </a:r>
            <a:r>
              <a:rPr lang="ko-KR" altLang="en-US" sz="12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않음 </a:t>
            </a:r>
            <a:r>
              <a:rPr lang="en-US" altLang="ko-KR" sz="12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(Adobe</a:t>
            </a:r>
            <a:r>
              <a:rPr lang="ko-KR" altLang="en-US" sz="12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는</a:t>
            </a:r>
            <a:r>
              <a:rPr lang="en-US" altLang="ko-KR" sz="12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lang="ko-KR" altLang="en-US" sz="12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기록되고 있음</a:t>
            </a:r>
            <a:r>
              <a:rPr lang="en-US" altLang="ko-KR" sz="12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)</a:t>
            </a:r>
            <a:endParaRPr lang="en-US" altLang="ko-KR" sz="1200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87313" indent="-87313" eaLnBrk="0" hangingPunct="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 sz="1200" kern="0" dirty="0" err="1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비동기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lang="ko-KR" altLang="en-US" sz="12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방식 페이지</a:t>
            </a:r>
            <a:r>
              <a:rPr lang="en-US" altLang="ko-KR" sz="12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(SPA</a:t>
            </a:r>
            <a:r>
              <a:rPr lang="en-US" altLang="ko-KR" sz="1200" kern="0" baseline="3000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1)</a:t>
            </a:r>
            <a:r>
              <a:rPr lang="en-US" altLang="ko-KR" sz="12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: Single Page Application)</a:t>
            </a:r>
            <a:r>
              <a:rPr lang="ko-KR" altLang="en-US" sz="12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의 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경우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다음화면 </a:t>
            </a:r>
            <a:r>
              <a:rPr lang="ko-KR" altLang="en-US" sz="12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이동하고 난 후 모든 </a:t>
            </a:r>
            <a:r>
              <a:rPr lang="en-US" altLang="ko-KR" sz="12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Referrer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는 현재 페이지로 인식됨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예를 들면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AP Mall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의 검색 결과에서 상품 클릭 시 </a:t>
            </a:r>
            <a:r>
              <a:rPr lang="en-US" altLang="ko-KR" sz="12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Referrer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는 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background 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페이지의 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URL)</a:t>
            </a:r>
          </a:p>
        </p:txBody>
      </p:sp>
      <p:sp>
        <p:nvSpPr>
          <p:cNvPr id="15" name="직사각형 81"/>
          <p:cNvSpPr/>
          <p:nvPr/>
        </p:nvSpPr>
        <p:spPr>
          <a:xfrm>
            <a:off x="5169025" y="4527991"/>
            <a:ext cx="205222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eaLnBrk="0" hangingPunct="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Web Access </a:t>
            </a:r>
            <a:r>
              <a:rPr lang="en-US" altLang="ko-KR" sz="12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Log(WAS) </a:t>
            </a:r>
            <a:r>
              <a:rPr lang="ko-KR" altLang="en-US" sz="12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와 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Error Log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에 대한 로그 분석이 이루어 지지 않기 때문에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URL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과 단순 링크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lang="en-US" altLang="ko-KR" sz="12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Referrer</a:t>
            </a:r>
            <a:r>
              <a:rPr lang="ko-KR" altLang="en-US" sz="12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에 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대한 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needs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가 </a:t>
            </a:r>
            <a:r>
              <a:rPr lang="ko-KR" altLang="en-US" sz="12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없어 현 상황 유지된 것으로 파악</a:t>
            </a:r>
            <a:endParaRPr lang="ko-KR" altLang="en-US" sz="1200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6" name="직사각형 83"/>
          <p:cNvSpPr/>
          <p:nvPr/>
        </p:nvSpPr>
        <p:spPr>
          <a:xfrm>
            <a:off x="7509284" y="2283542"/>
            <a:ext cx="2088232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eaLnBrk="0" hangingPunct="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URL</a:t>
            </a:r>
            <a:r>
              <a:rPr lang="ko-KR" altLang="en-US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내의 </a:t>
            </a:r>
            <a:r>
              <a:rPr lang="en-US" altLang="ko-KR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Path</a:t>
            </a:r>
            <a:r>
              <a:rPr lang="ko-KR" altLang="en-US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와 서비스명의 중복되는 의미를 가진 부분 </a:t>
            </a:r>
            <a:r>
              <a:rPr lang="ko-KR" altLang="en-US" sz="12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제거 필요</a:t>
            </a:r>
            <a:endParaRPr lang="en-US" altLang="ko-KR" sz="1200" b="1" kern="0" dirty="0" smtClean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1450" indent="-171450" eaLnBrk="0" hangingPunct="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2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Path</a:t>
            </a:r>
            <a:r>
              <a:rPr lang="ko-KR" altLang="en-US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에 대한 식별체계를 정립하여 </a:t>
            </a:r>
            <a:r>
              <a:rPr lang="ko-KR" altLang="en-US" sz="12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의미 있는 </a:t>
            </a:r>
            <a:r>
              <a:rPr lang="ko-KR" altLang="en-US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값으로 </a:t>
            </a:r>
            <a:r>
              <a:rPr lang="ko-KR" altLang="en-US" sz="12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사용함</a:t>
            </a:r>
            <a:endParaRPr lang="ko-KR" altLang="en-US" sz="1200" b="1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7" name="직사각형 83"/>
          <p:cNvSpPr/>
          <p:nvPr/>
        </p:nvSpPr>
        <p:spPr>
          <a:xfrm>
            <a:off x="7474468" y="4527991"/>
            <a:ext cx="2088232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eaLnBrk="0" hangingPunct="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2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Web </a:t>
            </a:r>
            <a:r>
              <a:rPr lang="en-US" altLang="ko-KR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Access Log</a:t>
            </a:r>
            <a:r>
              <a:rPr lang="ko-KR" altLang="en-US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의 분석 활용에 대한 </a:t>
            </a:r>
            <a:r>
              <a:rPr lang="en-US" altLang="ko-KR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needs </a:t>
            </a:r>
            <a:r>
              <a:rPr lang="ko-KR" altLang="en-US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파악 후 활용방안 검토 </a:t>
            </a:r>
            <a:r>
              <a:rPr lang="ko-KR" altLang="en-US" sz="12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필요</a:t>
            </a:r>
            <a:endParaRPr lang="en-US" altLang="ko-KR" sz="1200" b="1" kern="0" dirty="0" smtClean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1450" indent="-171450" eaLnBrk="0" hangingPunct="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2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유입경로</a:t>
            </a:r>
            <a:r>
              <a:rPr lang="en-US" altLang="ko-KR" sz="12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(Referrer)</a:t>
            </a:r>
            <a:r>
              <a:rPr lang="ko-KR" altLang="en-US" sz="12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에 대한 </a:t>
            </a:r>
            <a:r>
              <a:rPr lang="en-US" altLang="ko-KR" sz="12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Tag </a:t>
            </a:r>
            <a:r>
              <a:rPr lang="ko-KR" altLang="en-US" sz="12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체계를 명확하게</a:t>
            </a:r>
            <a:r>
              <a:rPr lang="en-US" altLang="ko-KR" sz="12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lang="ko-KR" altLang="en-US" sz="12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정의 </a:t>
            </a:r>
            <a:r>
              <a:rPr lang="en-US" altLang="ko-KR" sz="12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  <a:sym typeface="Wingdings" panose="05000000000000000000" pitchFamily="2" charset="2"/>
              </a:rPr>
              <a:t> </a:t>
            </a:r>
            <a:r>
              <a:rPr lang="ko-KR" altLang="en-US" sz="12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  <a:sym typeface="Wingdings" panose="05000000000000000000" pitchFamily="2" charset="2"/>
              </a:rPr>
              <a:t>분석 활용을 강화</a:t>
            </a:r>
            <a:endParaRPr lang="en-US" altLang="ko-KR" sz="1200" b="1" kern="0" dirty="0" smtClean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graphicFrame>
        <p:nvGraphicFramePr>
          <p:cNvPr id="18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622442"/>
              </p:ext>
            </p:extLst>
          </p:nvPr>
        </p:nvGraphicFramePr>
        <p:xfrm>
          <a:off x="459073" y="2384884"/>
          <a:ext cx="4493926" cy="881520"/>
        </p:xfrm>
        <a:graphic>
          <a:graphicData uri="http://schemas.openxmlformats.org/drawingml/2006/table">
            <a:tbl>
              <a:tblPr/>
              <a:tblGrid>
                <a:gridCol w="1600365"/>
                <a:gridCol w="2893561"/>
              </a:tblGrid>
              <a:tr h="293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상품 목록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dirty="0" smtClean="0">
                          <a:latin typeface="+mj-ea"/>
                        </a:rPr>
                        <a:t>shop/prod/shop_prod</a:t>
                      </a:r>
                      <a:r>
                        <a:rPr lang="en-US" altLang="ko-KR" sz="1000" dirty="0" smtClean="0">
                          <a:latin typeface="+mj-ea"/>
                        </a:rPr>
                        <a:t>_product_list.do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상품 상세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mobile/shop/mobile_shop_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product_detail.do</a:t>
                      </a:r>
                      <a:endParaRPr lang="ko-KR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이니스프리 모바일 메인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m.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innisfree.com/kr/ko/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mMain.do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484398" y="6021868"/>
            <a:ext cx="4216574" cy="21544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ko-KR" sz="8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1) SPA</a:t>
            </a:r>
            <a:r>
              <a:rPr lang="en-US" altLang="ko-KR" sz="8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: Single Page </a:t>
            </a:r>
            <a:r>
              <a:rPr lang="en-US" altLang="ko-KR" sz="8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Application : </a:t>
            </a:r>
            <a:r>
              <a:rPr lang="ko-KR" altLang="en-US" sz="8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사용자가 보는 페이지</a:t>
            </a:r>
            <a:r>
              <a:rPr lang="en-US" altLang="ko-KR" sz="8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</a:t>
            </a:r>
            <a:r>
              <a:rPr lang="ko-KR" altLang="en-US" sz="8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화면</a:t>
            </a:r>
            <a:r>
              <a:rPr lang="en-US" altLang="ko-KR" sz="8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)</a:t>
            </a:r>
            <a:r>
              <a:rPr lang="ko-KR" altLang="en-US" sz="8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의 변화는 없으나</a:t>
            </a:r>
            <a:r>
              <a:rPr lang="en-US" altLang="ko-KR" sz="8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lang="ko-KR" altLang="en-US" sz="8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백그라운드에서 데이터가 변화하는 페이지를 의미 </a:t>
            </a:r>
            <a:endParaRPr lang="ko-KR" altLang="en-US" sz="800" dirty="0"/>
          </a:p>
        </p:txBody>
      </p:sp>
      <p:sp>
        <p:nvSpPr>
          <p:cNvPr id="20" name="TextBox 19"/>
          <p:cNvSpPr txBox="1"/>
          <p:nvPr>
            <p:custDataLst>
              <p:tags r:id="rId1"/>
            </p:custDataLst>
          </p:nvPr>
        </p:nvSpPr>
        <p:spPr>
          <a:xfrm>
            <a:off x="7447964" y="1470046"/>
            <a:ext cx="2204560" cy="307777"/>
          </a:xfrm>
          <a:prstGeom prst="rect">
            <a:avLst/>
          </a:prstGeom>
          <a:solidFill>
            <a:srgbClr val="002060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36000" tIns="36000" rIns="36000" bIns="36000" rtlCol="0" anchor="ctr" anchorCtr="0"/>
          <a:lstStyle>
            <a:defPPr>
              <a:defRPr lang="en-US"/>
            </a:defPPr>
            <a:lvl1pPr algn="ctr">
              <a:defRPr sz="1400" b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시사점</a:t>
            </a:r>
            <a:endParaRPr lang="en-US" dirty="0"/>
          </a:p>
        </p:txBody>
      </p:sp>
      <p:sp>
        <p:nvSpPr>
          <p:cNvPr id="21" name="Right Arrow 20"/>
          <p:cNvSpPr/>
          <p:nvPr/>
        </p:nvSpPr>
        <p:spPr bwMode="gray">
          <a:xfrm>
            <a:off x="7221252" y="2422426"/>
            <a:ext cx="240912" cy="957407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bg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SzTx/>
              <a:buFontTx/>
              <a:buNone/>
            </a:pPr>
            <a:endParaRPr lang="ko-KR" altLang="en-US" sz="1200" kern="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Right Arrow 21"/>
          <p:cNvSpPr/>
          <p:nvPr/>
        </p:nvSpPr>
        <p:spPr bwMode="gray">
          <a:xfrm>
            <a:off x="7221252" y="4581128"/>
            <a:ext cx="240912" cy="957407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bg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SzTx/>
              <a:buFontTx/>
              <a:buNone/>
            </a:pPr>
            <a:endParaRPr lang="ko-KR" altLang="en-US" sz="1200" kern="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Action Button: Return 22">
            <a:hlinkClick r:id="rId7" action="ppaction://hlinksldjump" highlightClick="1"/>
          </p:cNvPr>
          <p:cNvSpPr/>
          <p:nvPr/>
        </p:nvSpPr>
        <p:spPr>
          <a:xfrm>
            <a:off x="9287995" y="185460"/>
            <a:ext cx="417533" cy="399224"/>
          </a:xfrm>
          <a:prstGeom prst="actionButtonReturn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00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92"/>
          <p:cNvSpPr/>
          <p:nvPr/>
        </p:nvSpPr>
        <p:spPr bwMode="gray">
          <a:xfrm>
            <a:off x="7389834" y="1717689"/>
            <a:ext cx="2340000" cy="274817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noProof="0" dirty="0" smtClea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직사각형 101"/>
          <p:cNvSpPr/>
          <p:nvPr/>
        </p:nvSpPr>
        <p:spPr bwMode="gray">
          <a:xfrm>
            <a:off x="7389834" y="4894938"/>
            <a:ext cx="2340000" cy="1522394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noProof="0" dirty="0" smtClea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TextBox 40"/>
          <p:cNvSpPr txBox="1"/>
          <p:nvPr>
            <p:custDataLst>
              <p:tags r:id="rId1"/>
            </p:custDataLst>
          </p:nvPr>
        </p:nvSpPr>
        <p:spPr>
          <a:xfrm>
            <a:off x="7389834" y="1287991"/>
            <a:ext cx="2340000" cy="307777"/>
          </a:xfrm>
          <a:prstGeom prst="rect">
            <a:avLst/>
          </a:prstGeom>
          <a:solidFill>
            <a:srgbClr val="002060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36000" tIns="36000" rIns="36000" bIns="36000" rtlCol="0" anchor="ctr" anchorCtr="0"/>
          <a:lstStyle>
            <a:defPPr>
              <a:defRPr lang="en-US"/>
            </a:defPPr>
            <a:lvl1pPr algn="ctr">
              <a:defRPr sz="1400" b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시사점</a:t>
            </a:r>
            <a:endParaRPr lang="en-US" dirty="0"/>
          </a:p>
        </p:txBody>
      </p:sp>
      <p:sp>
        <p:nvSpPr>
          <p:cNvPr id="42" name="TextBox 41"/>
          <p:cNvSpPr txBox="1"/>
          <p:nvPr>
            <p:custDataLst>
              <p:tags r:id="rId2"/>
            </p:custDataLst>
          </p:nvPr>
        </p:nvSpPr>
        <p:spPr>
          <a:xfrm>
            <a:off x="7389834" y="4545124"/>
            <a:ext cx="2340000" cy="307777"/>
          </a:xfrm>
          <a:prstGeom prst="rect">
            <a:avLst/>
          </a:prstGeom>
          <a:solidFill>
            <a:srgbClr val="002060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36000" tIns="36000" rIns="36000" bIns="36000" rtlCol="0" anchor="ctr" anchorCtr="0"/>
          <a:lstStyle>
            <a:defPPr>
              <a:defRPr lang="en-US"/>
            </a:defPPr>
            <a:lvl1pPr algn="ctr">
              <a:defRPr sz="1400" b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AP </a:t>
            </a:r>
            <a:r>
              <a:rPr lang="ko-KR" altLang="en-US" dirty="0"/>
              <a:t>고려사항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참고</a:t>
            </a:r>
            <a:r>
              <a:rPr lang="en-US" altLang="ko-KR" dirty="0" smtClean="0"/>
              <a:t>] </a:t>
            </a:r>
            <a:r>
              <a:rPr lang="en-US" altLang="ko-KR" dirty="0"/>
              <a:t>URL</a:t>
            </a:r>
            <a:r>
              <a:rPr lang="ko-KR" altLang="en-US" dirty="0"/>
              <a:t> 분석 </a:t>
            </a:r>
            <a:r>
              <a:rPr lang="en-US" altLang="ko-KR" dirty="0"/>
              <a:t>&gt; </a:t>
            </a:r>
            <a:r>
              <a:rPr lang="en-US" altLang="ko-KR" dirty="0" smtClean="0"/>
              <a:t>Amazon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Amazon </a:t>
            </a:r>
            <a:r>
              <a:rPr lang="en-US" altLang="ko-KR" dirty="0" smtClean="0">
                <a:solidFill>
                  <a:schemeClr val="tx1"/>
                </a:solidFill>
              </a:rPr>
              <a:t>Site </a:t>
            </a:r>
            <a:r>
              <a:rPr lang="ko-KR" altLang="en-US" dirty="0" smtClean="0">
                <a:solidFill>
                  <a:schemeClr val="tx1"/>
                </a:solidFill>
              </a:rPr>
              <a:t>분석 </a:t>
            </a:r>
            <a:r>
              <a:rPr lang="ko-KR" altLang="en-US" dirty="0">
                <a:solidFill>
                  <a:schemeClr val="tx1"/>
                </a:solidFill>
              </a:rPr>
              <a:t>사례를 바탕으로 </a:t>
            </a:r>
            <a:r>
              <a:rPr lang="en-US" altLang="ko-KR" dirty="0">
                <a:solidFill>
                  <a:schemeClr val="tx1"/>
                </a:solidFill>
              </a:rPr>
              <a:t>URL</a:t>
            </a:r>
            <a:r>
              <a:rPr lang="ko-KR" altLang="en-US" dirty="0">
                <a:solidFill>
                  <a:schemeClr val="tx1"/>
                </a:solidFill>
              </a:rPr>
              <a:t> 구조 기반의 적용 시사점을 도출</a:t>
            </a:r>
          </a:p>
          <a:p>
            <a:endParaRPr lang="ko-KR" altLang="en-US" dirty="0"/>
          </a:p>
        </p:txBody>
      </p:sp>
      <p:sp>
        <p:nvSpPr>
          <p:cNvPr id="4" name="직사각형 91"/>
          <p:cNvSpPr/>
          <p:nvPr/>
        </p:nvSpPr>
        <p:spPr bwMode="gray">
          <a:xfrm>
            <a:off x="227224" y="1736812"/>
            <a:ext cx="6994028" cy="469964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noProof="0" dirty="0" smtClean="0">
              <a:latin typeface="+mj-ea"/>
              <a:ea typeface="+mj-ea"/>
              <a:cs typeface="Arial" pitchFamily="34" charset="0"/>
            </a:endParaRPr>
          </a:p>
        </p:txBody>
      </p:sp>
      <p:grpSp>
        <p:nvGrpSpPr>
          <p:cNvPr id="5" name="Group 8"/>
          <p:cNvGrpSpPr/>
          <p:nvPr/>
        </p:nvGrpSpPr>
        <p:grpSpPr>
          <a:xfrm>
            <a:off x="227224" y="1304764"/>
            <a:ext cx="6994028" cy="324036"/>
            <a:chOff x="476251" y="1889124"/>
            <a:chExt cx="5304841" cy="324036"/>
          </a:xfrm>
        </p:grpSpPr>
        <p:cxnSp>
          <p:nvCxnSpPr>
            <p:cNvPr id="6" name="Straight Connector 29"/>
            <p:cNvCxnSpPr/>
            <p:nvPr>
              <p:custDataLst>
                <p:tags r:id="rId3"/>
              </p:custDataLst>
            </p:nvPr>
          </p:nvCxnSpPr>
          <p:spPr bwMode="auto">
            <a:xfrm>
              <a:off x="476251" y="2213160"/>
              <a:ext cx="5304841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" name="TextBox 6"/>
            <p:cNvSpPr txBox="1"/>
            <p:nvPr>
              <p:custDataLst>
                <p:tags r:id="rId4"/>
              </p:custDataLst>
            </p:nvPr>
          </p:nvSpPr>
          <p:spPr>
            <a:xfrm>
              <a:off x="821451" y="1889124"/>
              <a:ext cx="4614441" cy="30777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177800" indent="-177800" algn="ctr">
                <a:spcBef>
                  <a:spcPts val="400"/>
                </a:spcBef>
              </a:pPr>
              <a:r>
                <a:rPr lang="en-US" altLang="ko-KR" sz="1400" b="1" dirty="0">
                  <a:latin typeface="+mj-ea"/>
                  <a:ea typeface="+mj-ea"/>
                </a:rPr>
                <a:t>Amazon Site URL</a:t>
              </a:r>
              <a:r>
                <a:rPr lang="ko-KR" altLang="en-US" sz="1400" b="1" dirty="0" smtClean="0">
                  <a:latin typeface="+mj-ea"/>
                  <a:ea typeface="+mj-ea"/>
                </a:rPr>
                <a:t>구조 현황</a:t>
              </a:r>
              <a:endParaRPr lang="en-US" sz="1400" b="1" dirty="0" smtClean="0">
                <a:latin typeface="+mj-ea"/>
                <a:ea typeface="+mj-ea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794988" y="5140558"/>
            <a:ext cx="1617396" cy="62670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https://www.amazon.com/</a:t>
            </a:r>
            <a:r>
              <a:rPr lang="en-US" altLang="ko-KR" sz="900" b="1" dirty="0">
                <a:latin typeface="+mj-ea"/>
                <a:ea typeface="+mj-ea"/>
              </a:rPr>
              <a:t>gp/help/customer/display.html</a:t>
            </a:r>
            <a:r>
              <a:rPr lang="en-US" altLang="ko-KR" sz="900" dirty="0">
                <a:latin typeface="+mj-ea"/>
                <a:ea typeface="+mj-ea"/>
              </a:rPr>
              <a:t>/ref=nav_cs_help?ie=UTF8&amp;nodeId=508510</a:t>
            </a:r>
            <a:endParaRPr lang="ko-KR" altLang="en-US" sz="900" dirty="0" smtClean="0">
              <a:latin typeface="+mj-ea"/>
              <a:ea typeface="+mj-ea"/>
            </a:endParaRPr>
          </a:p>
        </p:txBody>
      </p:sp>
      <p:sp>
        <p:nvSpPr>
          <p:cNvPr id="9" name="직사각형 3"/>
          <p:cNvSpPr/>
          <p:nvPr/>
        </p:nvSpPr>
        <p:spPr>
          <a:xfrm>
            <a:off x="2065826" y="5140558"/>
            <a:ext cx="1617396" cy="34970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https://www.amazon.com/</a:t>
            </a:r>
            <a:r>
              <a:rPr lang="en-US" altLang="ko-KR" sz="900" b="1" dirty="0">
                <a:latin typeface="+mj-ea"/>
                <a:ea typeface="+mj-ea"/>
              </a:rPr>
              <a:t>gp/cart/view.html</a:t>
            </a:r>
            <a:r>
              <a:rPr lang="en-US" altLang="ko-KR" sz="900" dirty="0">
                <a:latin typeface="+mj-ea"/>
                <a:ea typeface="+mj-ea"/>
              </a:rPr>
              <a:t>/ref=nav_cart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10" name="직사각형 4"/>
          <p:cNvSpPr/>
          <p:nvPr/>
        </p:nvSpPr>
        <p:spPr>
          <a:xfrm>
            <a:off x="336663" y="5140558"/>
            <a:ext cx="1617396" cy="104219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https://www.amazon.com/</a:t>
            </a:r>
            <a:r>
              <a:rPr lang="en-US" altLang="ko-KR" sz="900" b="1" dirty="0">
                <a:latin typeface="+mj-ea"/>
                <a:ea typeface="+mj-ea"/>
              </a:rPr>
              <a:t>100-Pure-Organic-Jojoba-Multi-Purpose/dp</a:t>
            </a:r>
            <a:r>
              <a:rPr lang="en-US" altLang="ko-KR" sz="900" dirty="0">
                <a:latin typeface="+mj-ea"/>
                <a:ea typeface="+mj-ea"/>
              </a:rPr>
              <a:t>/B00UWIGCUW/ref=lp_11060451_1_1?s=beauty&amp;ie=UTF8&amp;qid=1493254357&amp;sr=1-1-spons&amp;psc=1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11" name="직사각형 6"/>
          <p:cNvSpPr/>
          <p:nvPr/>
        </p:nvSpPr>
        <p:spPr>
          <a:xfrm>
            <a:off x="3805598" y="3048519"/>
            <a:ext cx="1617396" cy="62670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https://www.amazon.com/</a:t>
            </a:r>
            <a:r>
              <a:rPr lang="en-US" altLang="ko-KR" sz="900" b="1" dirty="0">
                <a:latin typeface="+mj-ea"/>
                <a:ea typeface="+mj-ea"/>
              </a:rPr>
              <a:t>Beauty-Makeup-Skin-Hair-Products/b</a:t>
            </a:r>
            <a:r>
              <a:rPr lang="en-US" altLang="ko-KR" sz="900" dirty="0">
                <a:latin typeface="+mj-ea"/>
                <a:ea typeface="+mj-ea"/>
              </a:rPr>
              <a:t>/ref=nav_shopall_bty?ie=UTF8&amp;node=3760911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12" name="직사각형 7"/>
          <p:cNvSpPr/>
          <p:nvPr/>
        </p:nvSpPr>
        <p:spPr>
          <a:xfrm>
            <a:off x="2076435" y="3048519"/>
            <a:ext cx="1617396" cy="34970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https://</a:t>
            </a:r>
            <a:r>
              <a:rPr lang="en-US" altLang="ko-KR" sz="900" dirty="0" smtClean="0">
                <a:latin typeface="+mj-ea"/>
                <a:ea typeface="+mj-ea"/>
              </a:rPr>
              <a:t>www.amazon.com/</a:t>
            </a:r>
            <a:r>
              <a:rPr lang="en-US" altLang="ko-KR" sz="900" b="1" dirty="0" smtClean="0">
                <a:latin typeface="+mj-ea"/>
                <a:ea typeface="+mj-ea"/>
              </a:rPr>
              <a:t>gp/goldbox</a:t>
            </a:r>
            <a:r>
              <a:rPr lang="en-US" altLang="ko-KR" sz="900" dirty="0" smtClean="0">
                <a:latin typeface="+mj-ea"/>
                <a:ea typeface="+mj-ea"/>
              </a:rPr>
              <a:t>/ref=nav_cs_gb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13" name="직사각형 8"/>
          <p:cNvSpPr/>
          <p:nvPr/>
        </p:nvSpPr>
        <p:spPr>
          <a:xfrm>
            <a:off x="347272" y="3048519"/>
            <a:ext cx="1617396" cy="211203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http://www.amazon.com/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14" name="직사각형 54"/>
          <p:cNvSpPr/>
          <p:nvPr/>
        </p:nvSpPr>
        <p:spPr>
          <a:xfrm>
            <a:off x="347271" y="1885152"/>
            <a:ext cx="1692000" cy="469557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r>
              <a:rPr lang="en-US" altLang="ko-KR" sz="1000" b="1" dirty="0" smtClean="0">
                <a:latin typeface="+mj-ea"/>
                <a:ea typeface="+mj-ea"/>
              </a:rPr>
              <a:t>Amazon </a:t>
            </a:r>
            <a:r>
              <a:rPr lang="ko-KR" altLang="en-US" sz="1000" b="1" dirty="0" smtClean="0">
                <a:latin typeface="+mj-ea"/>
                <a:ea typeface="+mj-ea"/>
              </a:rPr>
              <a:t>메인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15" name="직사각형 57"/>
          <p:cNvSpPr/>
          <p:nvPr/>
        </p:nvSpPr>
        <p:spPr>
          <a:xfrm>
            <a:off x="2065034" y="1885152"/>
            <a:ext cx="1692000" cy="469557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pPr>
              <a:spcAft>
                <a:spcPts val="300"/>
              </a:spcAft>
            </a:pPr>
            <a:r>
              <a:rPr lang="en-US" altLang="ko-KR" sz="1000" b="1" dirty="0" smtClean="0">
                <a:latin typeface="+mj-ea"/>
                <a:ea typeface="+mj-ea"/>
              </a:rPr>
              <a:t>Today’s Deal</a:t>
            </a:r>
          </a:p>
          <a:p>
            <a:r>
              <a:rPr lang="en-US" altLang="ko-KR" sz="900" dirty="0" smtClean="0">
                <a:latin typeface="+mj-ea"/>
                <a:ea typeface="+mj-ea"/>
              </a:rPr>
              <a:t>- </a:t>
            </a:r>
            <a:r>
              <a:rPr lang="ko-KR" altLang="en-US" sz="900" b="1" dirty="0" err="1" smtClean="0">
                <a:latin typeface="+mj-ea"/>
                <a:ea typeface="+mj-ea"/>
              </a:rPr>
              <a:t>디렉토리</a:t>
            </a:r>
            <a:r>
              <a:rPr lang="ko-KR" altLang="en-US" sz="900" dirty="0" err="1" smtClean="0">
                <a:latin typeface="+mj-ea"/>
                <a:ea typeface="+mj-ea"/>
              </a:rPr>
              <a:t>로</a:t>
            </a:r>
            <a:r>
              <a:rPr lang="ko-KR" altLang="en-US" sz="900" dirty="0" smtClean="0">
                <a:latin typeface="+mj-ea"/>
                <a:ea typeface="+mj-ea"/>
              </a:rPr>
              <a:t> 서비스 구분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16" name="직사각형 61"/>
          <p:cNvSpPr/>
          <p:nvPr/>
        </p:nvSpPr>
        <p:spPr>
          <a:xfrm>
            <a:off x="3782797" y="1885152"/>
            <a:ext cx="1692000" cy="469557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pPr>
              <a:spcAft>
                <a:spcPts val="300"/>
              </a:spcAft>
            </a:pPr>
            <a:r>
              <a:rPr lang="en-US" altLang="ko-KR" sz="1000" b="1" dirty="0" smtClean="0">
                <a:latin typeface="+mj-ea"/>
                <a:ea typeface="+mj-ea"/>
              </a:rPr>
              <a:t>Beauty </a:t>
            </a:r>
            <a:r>
              <a:rPr lang="ko-KR" altLang="en-US" sz="1000" b="1" dirty="0" smtClean="0">
                <a:latin typeface="+mj-ea"/>
                <a:ea typeface="+mj-ea"/>
              </a:rPr>
              <a:t>카테고리</a:t>
            </a:r>
            <a:endParaRPr lang="en-US" altLang="ko-KR" sz="1000" b="1" dirty="0" smtClean="0">
              <a:latin typeface="+mj-ea"/>
              <a:ea typeface="+mj-ea"/>
            </a:endParaRPr>
          </a:p>
          <a:p>
            <a:r>
              <a:rPr lang="en-US" altLang="ko-KR" sz="900" dirty="0" smtClean="0">
                <a:latin typeface="+mj-ea"/>
                <a:ea typeface="+mj-ea"/>
              </a:rPr>
              <a:t>- </a:t>
            </a:r>
            <a:r>
              <a:rPr lang="ko-KR" altLang="en-US" sz="900" b="1" dirty="0" smtClean="0">
                <a:latin typeface="+mj-ea"/>
                <a:ea typeface="+mj-ea"/>
              </a:rPr>
              <a:t>키워드</a:t>
            </a:r>
            <a:r>
              <a:rPr lang="ko-KR" altLang="en-US" sz="900" dirty="0" smtClean="0">
                <a:latin typeface="+mj-ea"/>
                <a:ea typeface="+mj-ea"/>
              </a:rPr>
              <a:t> </a:t>
            </a:r>
            <a:r>
              <a:rPr lang="en-US" altLang="ko-KR" sz="900" dirty="0" smtClean="0">
                <a:latin typeface="+mj-ea"/>
                <a:ea typeface="+mj-ea"/>
              </a:rPr>
              <a:t>+ </a:t>
            </a:r>
            <a:r>
              <a:rPr lang="ko-KR" altLang="en-US" sz="900" dirty="0" smtClean="0">
                <a:latin typeface="+mj-ea"/>
                <a:ea typeface="+mj-ea"/>
              </a:rPr>
              <a:t>디렉토리 구조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17" name="직사각형 62"/>
          <p:cNvSpPr/>
          <p:nvPr/>
        </p:nvSpPr>
        <p:spPr>
          <a:xfrm>
            <a:off x="5500560" y="1885152"/>
            <a:ext cx="1692000" cy="469557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pPr>
              <a:spcAft>
                <a:spcPts val="300"/>
              </a:spcAft>
            </a:pPr>
            <a:r>
              <a:rPr lang="en-US" altLang="ko-KR" sz="1000" b="1" dirty="0" smtClean="0">
                <a:latin typeface="+mj-ea"/>
                <a:ea typeface="+mj-ea"/>
              </a:rPr>
              <a:t>Beauty&gt;</a:t>
            </a:r>
            <a:r>
              <a:rPr lang="en-US" altLang="ko-KR" sz="1000" b="1" dirty="0" err="1" smtClean="0">
                <a:latin typeface="+mj-ea"/>
                <a:ea typeface="+mj-ea"/>
              </a:rPr>
              <a:t>SkinCare</a:t>
            </a:r>
            <a:r>
              <a:rPr lang="en-US" altLang="ko-KR" sz="1000" b="1" dirty="0" smtClean="0">
                <a:latin typeface="+mj-ea"/>
                <a:ea typeface="+mj-ea"/>
              </a:rPr>
              <a:t> </a:t>
            </a:r>
            <a:r>
              <a:rPr lang="ko-KR" altLang="en-US" sz="1000" b="1" dirty="0" smtClean="0">
                <a:latin typeface="+mj-ea"/>
                <a:ea typeface="+mj-ea"/>
              </a:rPr>
              <a:t>카테고리</a:t>
            </a:r>
            <a:endParaRPr lang="en-US" altLang="ko-KR" sz="1000" b="1" dirty="0" smtClean="0">
              <a:latin typeface="+mj-ea"/>
              <a:ea typeface="+mj-ea"/>
            </a:endParaRPr>
          </a:p>
          <a:p>
            <a:r>
              <a:rPr lang="en-US" altLang="ko-KR" sz="900" dirty="0" smtClean="0">
                <a:latin typeface="+mj-ea"/>
                <a:ea typeface="+mj-ea"/>
              </a:rPr>
              <a:t>- </a:t>
            </a:r>
            <a:r>
              <a:rPr lang="ko-KR" altLang="en-US" sz="900" b="1" dirty="0" smtClean="0">
                <a:latin typeface="+mj-ea"/>
                <a:ea typeface="+mj-ea"/>
              </a:rPr>
              <a:t>키워드</a:t>
            </a:r>
            <a:r>
              <a:rPr lang="ko-KR" altLang="en-US" sz="900" dirty="0" smtClean="0">
                <a:latin typeface="+mj-ea"/>
                <a:ea typeface="+mj-ea"/>
              </a:rPr>
              <a:t> </a:t>
            </a:r>
            <a:r>
              <a:rPr lang="en-US" altLang="ko-KR" sz="900" dirty="0" smtClean="0">
                <a:latin typeface="+mj-ea"/>
                <a:ea typeface="+mj-ea"/>
              </a:rPr>
              <a:t>+ </a:t>
            </a:r>
            <a:r>
              <a:rPr lang="ko-KR" altLang="en-US" sz="900" dirty="0" smtClean="0">
                <a:latin typeface="+mj-ea"/>
                <a:ea typeface="+mj-ea"/>
              </a:rPr>
              <a:t>디렉토리 구조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18" name="직사각형 5"/>
          <p:cNvSpPr/>
          <p:nvPr/>
        </p:nvSpPr>
        <p:spPr>
          <a:xfrm>
            <a:off x="5534761" y="3048518"/>
            <a:ext cx="1617396" cy="228869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https://www.amazon.com/</a:t>
            </a:r>
            <a:r>
              <a:rPr lang="en-US" altLang="ko-KR" sz="900" b="1" dirty="0">
                <a:latin typeface="+mj-ea"/>
                <a:ea typeface="+mj-ea"/>
              </a:rPr>
              <a:t>Skin-Body-Face-Products/b</a:t>
            </a:r>
            <a:r>
              <a:rPr lang="en-US" altLang="ko-KR" sz="900" dirty="0">
                <a:latin typeface="+mj-ea"/>
                <a:ea typeface="+mj-ea"/>
              </a:rPr>
              <a:t>/ref=allsc_nav_beauty?ie=UTF8&amp;node=11060451&amp;pf_rd_m=ATVPDKIKX0DER&amp;pf_rd_s=merchandised-search-leftnav&amp;pf_rd_r=FNGQTTEHF7QH9122BPV2&amp;pf_rd_r=FNGQTTEHF7QH9122BPV2&amp;pf_rd_t=101&amp;pf_rd_p=5c50400f-f2f6-492f-a625-d1a6a7c611e9&amp;pf_rd_p=5c50400f-f2f6-492f-a625-d1a6a7c611e9&amp;pf_rd_i=3760911 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19" name="직사각형 73"/>
          <p:cNvSpPr/>
          <p:nvPr/>
        </p:nvSpPr>
        <p:spPr>
          <a:xfrm>
            <a:off x="336662" y="3969060"/>
            <a:ext cx="1692000" cy="551936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pPr>
              <a:spcAft>
                <a:spcPts val="300"/>
              </a:spcAft>
            </a:pPr>
            <a:r>
              <a:rPr lang="ko-KR" altLang="en-US" sz="1000" b="1" dirty="0" smtClean="0">
                <a:latin typeface="+mj-ea"/>
                <a:ea typeface="+mj-ea"/>
              </a:rPr>
              <a:t>제품 상세</a:t>
            </a:r>
            <a:endParaRPr lang="en-US" altLang="ko-KR" sz="1000" b="1" dirty="0" smtClean="0">
              <a:latin typeface="+mj-ea"/>
              <a:ea typeface="+mj-ea"/>
            </a:endParaRPr>
          </a:p>
          <a:p>
            <a:pPr marL="108000" indent="-108000"/>
            <a:r>
              <a:rPr lang="en-US" altLang="ko-KR" sz="900" dirty="0" smtClean="0">
                <a:latin typeface="+mj-ea"/>
                <a:ea typeface="+mj-ea"/>
              </a:rPr>
              <a:t>- </a:t>
            </a:r>
            <a:r>
              <a:rPr lang="ko-KR" altLang="en-US" sz="900" b="1" dirty="0">
                <a:latin typeface="맑은 고딕" pitchFamily="50" charset="-127"/>
                <a:ea typeface="맑은 고딕" pitchFamily="50" charset="-127"/>
              </a:rPr>
              <a:t>상품 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키워드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디렉토리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구조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20" name="직사각형 80"/>
          <p:cNvSpPr/>
          <p:nvPr/>
        </p:nvSpPr>
        <p:spPr>
          <a:xfrm>
            <a:off x="2062206" y="3969060"/>
            <a:ext cx="1692000" cy="551936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pPr>
              <a:spcAft>
                <a:spcPts val="300"/>
              </a:spcAft>
            </a:pPr>
            <a:r>
              <a:rPr lang="ko-KR" altLang="en-US" sz="1000" b="1" dirty="0" smtClean="0">
                <a:latin typeface="+mj-ea"/>
                <a:ea typeface="+mj-ea"/>
              </a:rPr>
              <a:t>장바구니</a:t>
            </a:r>
            <a:endParaRPr lang="en-US" altLang="ko-KR" sz="1000" b="1" dirty="0" smtClean="0">
              <a:latin typeface="+mj-ea"/>
              <a:ea typeface="+mj-ea"/>
            </a:endParaRPr>
          </a:p>
          <a:p>
            <a:pPr marL="108000" indent="-108000"/>
            <a:r>
              <a:rPr lang="en-US" altLang="ko-KR" sz="900" dirty="0" smtClean="0">
                <a:latin typeface="+mj-ea"/>
                <a:ea typeface="+mj-ea"/>
              </a:rPr>
              <a:t>- </a:t>
            </a:r>
            <a:r>
              <a:rPr lang="ko-KR" altLang="en-US" sz="900" b="1" dirty="0" smtClean="0">
                <a:latin typeface="+mj-ea"/>
                <a:ea typeface="+mj-ea"/>
              </a:rPr>
              <a:t>디렉토리</a:t>
            </a:r>
            <a:r>
              <a:rPr lang="ko-KR" altLang="en-US" sz="900" dirty="0" smtClean="0">
                <a:latin typeface="+mj-ea"/>
                <a:ea typeface="+mj-ea"/>
              </a:rPr>
              <a:t> </a:t>
            </a:r>
            <a:r>
              <a:rPr lang="en-US" altLang="ko-KR" sz="900" dirty="0" smtClean="0">
                <a:latin typeface="+mj-ea"/>
                <a:ea typeface="+mj-ea"/>
              </a:rPr>
              <a:t>+ </a:t>
            </a:r>
            <a:r>
              <a:rPr lang="ko-KR" altLang="en-US" sz="900" dirty="0" smtClean="0">
                <a:latin typeface="+mj-ea"/>
                <a:ea typeface="+mj-ea"/>
              </a:rPr>
              <a:t>페이지위치 구조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21" name="직사각형 84"/>
          <p:cNvSpPr/>
          <p:nvPr/>
        </p:nvSpPr>
        <p:spPr>
          <a:xfrm>
            <a:off x="3787751" y="3969060"/>
            <a:ext cx="1692000" cy="551936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pPr>
              <a:spcAft>
                <a:spcPts val="300"/>
              </a:spcAft>
            </a:pPr>
            <a:r>
              <a:rPr lang="en-US" altLang="ko-KR" sz="1000" b="1" dirty="0" smtClean="0">
                <a:latin typeface="+mj-ea"/>
                <a:ea typeface="+mj-ea"/>
              </a:rPr>
              <a:t>Help&gt;</a:t>
            </a:r>
            <a:r>
              <a:rPr lang="ko-KR" altLang="en-US" sz="1000" b="1" dirty="0" smtClean="0">
                <a:latin typeface="+mj-ea"/>
                <a:ea typeface="+mj-ea"/>
              </a:rPr>
              <a:t>자주찾는질문</a:t>
            </a:r>
            <a:r>
              <a:rPr lang="en-US" altLang="ko-KR" sz="1000" b="1" dirty="0" smtClean="0">
                <a:latin typeface="+mj-ea"/>
                <a:ea typeface="+mj-ea"/>
              </a:rPr>
              <a:t>&gt;</a:t>
            </a:r>
            <a:r>
              <a:rPr lang="ko-KR" altLang="en-US" sz="1000" b="1" dirty="0" smtClean="0">
                <a:latin typeface="+mj-ea"/>
                <a:ea typeface="+mj-ea"/>
              </a:rPr>
              <a:t>질문</a:t>
            </a:r>
            <a:endParaRPr lang="en-US" altLang="ko-KR" sz="1000" b="1" dirty="0" smtClean="0">
              <a:latin typeface="+mj-ea"/>
              <a:ea typeface="+mj-ea"/>
            </a:endParaRPr>
          </a:p>
          <a:p>
            <a:pPr marL="108000" indent="-108000"/>
            <a:r>
              <a:rPr lang="en-US" altLang="ko-KR" sz="900" dirty="0" smtClean="0">
                <a:latin typeface="+mj-ea"/>
                <a:ea typeface="+mj-ea"/>
              </a:rPr>
              <a:t>- </a:t>
            </a:r>
            <a:r>
              <a:rPr lang="ko-KR" altLang="en-US" sz="900" b="1" dirty="0" smtClean="0">
                <a:latin typeface="+mj-ea"/>
                <a:ea typeface="+mj-ea"/>
              </a:rPr>
              <a:t>디렉토리 </a:t>
            </a:r>
            <a:r>
              <a:rPr lang="en-US" altLang="ko-KR" sz="900" dirty="0" smtClean="0">
                <a:latin typeface="+mj-ea"/>
                <a:ea typeface="+mj-ea"/>
              </a:rPr>
              <a:t>+ </a:t>
            </a:r>
            <a:r>
              <a:rPr lang="ko-KR" altLang="en-US" sz="900" dirty="0" smtClean="0">
                <a:latin typeface="+mj-ea"/>
                <a:ea typeface="+mj-ea"/>
              </a:rPr>
              <a:t>페이지위치 구조</a:t>
            </a:r>
            <a:endParaRPr lang="ko-KR" altLang="en-US" sz="900" dirty="0">
              <a:latin typeface="+mj-ea"/>
              <a:ea typeface="+mj-ea"/>
            </a:endParaRPr>
          </a:p>
        </p:txBody>
      </p:sp>
      <p:pic>
        <p:nvPicPr>
          <p:cNvPr id="22" name="Picture 2" descr="amazon &#10;Searc h &#10;Your Amazon.com &#10;Shop Mother's Day gifts &#10;Sponsorsed by Phillos SO nicare &#10;Today's Deals &#10;Gift Cards &amp; R4istry &#10;Sell &#10;I-Wp &#10;amapn &#10;Popular departments &#10;Kindle &#10;Music &#10;Shop all departments &#10;Hello. Sign in &#10;Account &amp; Lists &#10;Orders Try Prirne &#10;Cart &#10;Welcome &#10;Sign in for the best experience &#10;Sign in securely &#10;New to Amazon? Stan here &#10;Amazon Video &#10;Groc ery &#10;echo dot &#10;amazor &#10;BUY 3 SAVE $20 &#10;The dress shop &#10;Shop women's dresses &#10;EAST DANE &#10;The freshest &#10;new-season gear, &#10;right here. &#10;SHOP Now &#10;FREE EXPRESS SHIPPING &#10;Ad feedback &#10;Deal of the day &#10;Click to &#10;see price &#10;Shop all deals 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17" y="2292519"/>
            <a:ext cx="1420178" cy="756000"/>
          </a:xfrm>
          <a:prstGeom prst="rect">
            <a:avLst/>
          </a:prstGeom>
          <a:noFill/>
          <a:ln w="12700">
            <a:solidFill>
              <a:srgbClr val="1F6B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amazon &#10;Today's Deals &#10;Searc h &#10;Your Amazon.com Today's Deals Gift Cards &amp; Registry Sell Help &#10;Watched Deals Coupons Outlet Open Box &amp; Used Digital Deals Deals &#10;sWEETSURPRlSES &#10;Shop Mother's Day gifts &#10;Sponsorsed by Phillos SO nicare &#10;Hello. Sign in &#10;Account &amp; Lists &#10;Orders &#10;Try Prirne &#10;AMAZON BIRTHDAY GIFT CARDS &#10;Cart &#10;Ad feedback [0 &#10;Today's Deals &#10;New deals. Every day. Shop our Deal of the Day, Lightning Deals and more daily deals and limited-time sales. See deals you're watching here, or let the deals come to you by receiving our daily deals email. &#10;Showing 1-48 of 6742 results &#10;Department &#10;Amazon Video &#10;CJ Alts, Crafts &amp; Sewing &#10;Automotive &amp; Motorcycle &#10;CJ Baby &#10;Baby Clothing &amp; Accessones &#10;Beauty &#10;Books &#10;Boys' Fashion &#10;Camera &amp; Photo &#10;Cell Phones &amp; Accessones &#10;Collectibles &amp; Fine Alt &#10;Computers &amp; Accessones &#10;v See more &#10;Deal Type &#10;Deal of the Day &#10;Lightning Deals &#10;Savings &amp; Sales &#10;Coupons &#10;Prime Early Access Deals &#10;Availability &#10;CD Active &#10;CJ Upcoming &#10;CJ Missed &#10;Price &#10;Under $25 &#10;$25 to &#10;&gt; Shop now &#10;$29.59 &#10;price: (31% of) &#10;Claimed &#10;DEAL OF THE DAY &#10;Add to cart to see price &#10;Ends in 21 &#10;Save on select colors of &#10;Powerbeats3 wireless headphones &#10;See details &#10;DEAL OF THE DAY &#10;$14.99 - $29.99 &#10;Ends in 21 &#10;up to 50% Off Dockers Clothing &amp; &#10;Accessories &#10;See details &#10;TUB 0' &#10;TOWELS &#10;HEAVY DUTY &#10;WIPES &#10;DEAL OF THE DAY &#10;$471.99 &#10;price: (20% off) &#10;Ends in 21 &#10;Save on the Brother PE770 5x7 &#10;inch Embroidery machine With bui... &#10;Ships from and sold by Amazon com &#10;Add to Cart &#10;DEAL OF THE DAY &#10;$103.99 - $137.99 &#10;Ends in 21 &#10;Mattress Pad With Fitted Skirt - &#10;Double Thick Extra Plush Mattre.. &#10;517 &#10;See details &#10;Ends in &#10;Wireless Endoscope, Depstech &#10;WiFi Borescope Inspection Camer... &#10;Sold by Depstech and Fulfilled by Amazon &#10;217 &#10;Add to Cart &#10;Never miss another deal &#10;$12.99 &#10;price: (13% off) &#10;Travelambo Front Pocket Minimalist &#10;Leather Slim Wallet &#10;1056 &#10;See details 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793" y="2292519"/>
            <a:ext cx="1418742" cy="756000"/>
          </a:xfrm>
          <a:prstGeom prst="rect">
            <a:avLst/>
          </a:prstGeom>
          <a:noFill/>
          <a:ln w="12700">
            <a:solidFill>
              <a:srgbClr val="1F6B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amazon &#10;All Beauty Luxury Beauty &#10;Makeup &#10;Lips &#10;Face &#10;Nails &#10;Brushes &amp; Tools &#10;&gt; All Makeup &#10;Skin Care &#10;Lip Care &#10;Bath &amp; Body &#10;Hands &amp; Feet &#10;Professional Skin Care &#10;Skin Care Tools &#10;&gt; All Skin Care &#10;Hair Care &#10;Shampoo &#10;Conditioner &#10;Styling Products &#10;Hair Color &#10;Styling Tools &#10;Salon Hair Care &#10;&gt; All Hair Care &#10;Tools &amp; Accessories &#10;Hair Tools &#10;Hair Cutting Tools &#10;Skin Care Tools &#10;Makeup Tools &#10;Nail Tools &#10;Bags &amp; Cases &#10;&gt; All Tools &amp; Accessories &#10;Perfume &amp; Cologne &#10;For Her &#10;For Him &#10;&gt; All Perfume &amp; Cologne &#10;Personal &amp; Oral Care &#10;Oral Care &#10;Shave &amp; Hair Removal &#10;Deodorant &amp; Antiperspirant &#10;Search in Beauty &amp; Personal Care &#10;Your Amazon.com Today's Deals Gift Cards &amp; Registry Sell Help &#10;Shop Mother's Day gifts &#10;Sponsorsed by Phillos SO nicare &#10;Orders &#10;Try Prirne &#10;Cart &#10;Makeup &#10;Skin Care &#10;Personal Care • &#10;Makeup &#10;Oral Care &#10;Men's Grooming &#10;Professional Beauty &#10;Best Sellers &#10;New Arrivals &#10;Hello. Sign in &#10;@ Account &amp; Lists &#10;Sales &amp; Special Oters &#10;Hair Care &#10;a JZÄ &#10;Skin Care &#10;Fragrance &#10;Tools &amp; Accessories • &#10;Beau &#10;Brands &#10;discovered at &#10;Cosmoprof &#10;North America &#10;Shop now • &#10;Shop by Category &#10;Hair Care &#10;Mother's Day gifts in &#10;Beauty &#10;See more &#10;Top Picks &#10;Learn More &#10;Your Dash Buttons &#10;Best sellers &#10;Shop now &#10;Brands discovered at &#10;Cosmoprof North &#10;America &#10;Shop Now &#10;LISTERINE &#10;Oral Care &#10;Fragrance 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633" y="2292519"/>
            <a:ext cx="1418742" cy="756000"/>
          </a:xfrm>
          <a:prstGeom prst="rect">
            <a:avLst/>
          </a:prstGeom>
          <a:noFill/>
          <a:ln w="12700">
            <a:solidFill>
              <a:srgbClr val="1F6B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amazon &#10;Searc h &#10;Your Amazon.com &#10;Shop Mother's Day gifts &#10;Sponsorsed by Phillos SO nicare &#10;Today's Deals &#10;Gift Cards &amp; Registry &#10;Sell &#10;I-Wp &#10;Hello. Sign in &#10;Account &amp; Lists &#10;Orders Try Prirne &#10;Cart &#10;$50 Amazon.com &#10;Get a &#10;Gift Card instantly &#10;upon approval for the Amazon &#10;Rewards Visa &#10;Ca rd &#10;price &#10;$26.00 &#10;Current Total: &#10;Savings: &#10;Cost After Savings: &#10;Savings Remaining: &#10;$ 26.00 &#10;- $ 50.00 &#10;$ 0.00 &#10;$ 24.00 &#10;Apply now &#10;VISA &#10;Shopping Cart &#10;blinc Mascara Amplified, &#10;In Stock &#10;Eligible for FREE Shipping &#10;o &#10;This is a gift Learn more &#10;Delete Save for later &#10;i Add Sg 00 Ofeligible items to your order to &#10;quality for FREE Shipping. See details &#10;Subtotal (1 item): $26.00 &#10;CJ This order contains a gift &#10;Black by blinc &#10;The price and availability of items atAmazon.comare subjectto change. The Cart is a temporary place to store a listofyour items and reflects each item's most recent price. Learn more &#10;00 you have a gin card or promotional code? We'll ask you to enter your claim code when its time to pay. &#10;Frequently Bought With blinc Mascara Amplified, Black &#10;blinc Lash Primer &#10;296 &#10;$26 oo &#10;blinc Ultrathin Liquid... &#10;116 &#10;$26 oo &#10;blinc Mascara &#10;1262 &#10;$26 oo &#10;Veil Cosmetics... &#10;353 &#10;$40 oo &#10;Quantity &#10;Proceed to checkout &#10;Sign in to turn on I-Click ordering. &#10;Estimate your shipping and tax &#10;Subtotal (1 item): $26.00 &#10;Your recently viewed items &#10;PurePressed Base &#10;SPF.„ &#10;710 &#10;$42.00 &#10;PurePressed Base &#10;SPF.. &#10;710 &#10;$42.00 &#10;stila Stay All Day... &#10;3,765 &#10;$22.00 &#10;Carrier Oil Gift Set.m &#10;L' LLL. &#10;$17.72 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454" y="4384558"/>
            <a:ext cx="1420178" cy="756000"/>
          </a:xfrm>
          <a:prstGeom prst="rect">
            <a:avLst/>
          </a:prstGeom>
          <a:noFill/>
          <a:ln w="12700">
            <a:solidFill>
              <a:srgbClr val="1F6B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30473" y="2292519"/>
            <a:ext cx="1417978" cy="756000"/>
          </a:xfrm>
          <a:prstGeom prst="rect">
            <a:avLst/>
          </a:prstGeom>
          <a:ln w="12700">
            <a:solidFill>
              <a:srgbClr val="1F6B95"/>
            </a:solidFill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4614" y="4384558"/>
            <a:ext cx="1418742" cy="756000"/>
          </a:xfrm>
          <a:prstGeom prst="rect">
            <a:avLst/>
          </a:prstGeom>
          <a:ln w="12700">
            <a:solidFill>
              <a:srgbClr val="1F6B95"/>
            </a:solidFill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03733" y="4384558"/>
            <a:ext cx="1420178" cy="756000"/>
          </a:xfrm>
          <a:prstGeom prst="rect">
            <a:avLst/>
          </a:prstGeom>
          <a:ln w="12700">
            <a:solidFill>
              <a:srgbClr val="1F6B95"/>
            </a:solidFill>
          </a:ln>
        </p:spPr>
      </p:pic>
      <p:sp>
        <p:nvSpPr>
          <p:cNvPr id="33" name="직사각형 97"/>
          <p:cNvSpPr/>
          <p:nvPr/>
        </p:nvSpPr>
        <p:spPr>
          <a:xfrm>
            <a:off x="7386232" y="1762183"/>
            <a:ext cx="2285204" cy="2693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indent="-87313" eaLnBrk="0" hangingPunct="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카테고리 분류에 해당하는 서비스는 키워드와 디렉토리명의 조합으로 구분</a:t>
            </a:r>
            <a:r>
              <a:rPr lang="en-US" altLang="ko-KR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/>
            </a:r>
            <a:br>
              <a:rPr lang="en-US" altLang="ko-KR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</a:br>
            <a:r>
              <a:rPr lang="en-US" altLang="ko-KR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</a:t>
            </a:r>
            <a:r>
              <a:rPr lang="ko-KR" altLang="en-US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키워드는 </a:t>
            </a:r>
            <a:r>
              <a:rPr lang="en-US" altLang="ko-KR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URL </a:t>
            </a:r>
            <a:r>
              <a:rPr lang="ko-KR" altLang="en-US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정확성에 영향을 미치지 않음 </a:t>
            </a:r>
            <a:r>
              <a:rPr lang="en-US" altLang="ko-KR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&gt; SEO</a:t>
            </a:r>
            <a:r>
              <a:rPr lang="en-US" altLang="ko-KR" sz="1100" kern="0" baseline="3000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1)</a:t>
            </a:r>
            <a:r>
              <a:rPr lang="ko-KR" altLang="en-US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고려</a:t>
            </a:r>
            <a:r>
              <a:rPr lang="en-US" altLang="ko-KR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)</a:t>
            </a:r>
          </a:p>
          <a:p>
            <a:pPr marL="87313" indent="-87313" eaLnBrk="0" hangingPunct="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서비스 계층 구조를 </a:t>
            </a:r>
            <a:r>
              <a:rPr lang="en-US" altLang="ko-KR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URL</a:t>
            </a:r>
            <a:r>
              <a:rPr lang="ko-KR" altLang="en-US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에 반영하지 않음</a:t>
            </a:r>
            <a:r>
              <a:rPr lang="en-US" altLang="ko-KR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/>
            </a:r>
            <a:br>
              <a:rPr lang="en-US" altLang="ko-KR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</a:br>
            <a:r>
              <a:rPr lang="en-US" altLang="ko-KR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(URL </a:t>
            </a:r>
            <a:r>
              <a:rPr lang="ko-KR" altLang="en-US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단순화를 고려한 듯 함</a:t>
            </a:r>
            <a:r>
              <a:rPr lang="en-US" altLang="ko-KR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)</a:t>
            </a:r>
          </a:p>
          <a:p>
            <a:pPr marL="87313" indent="-87313" eaLnBrk="0" hangingPunct="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제품 페이지는 제품의 핵심 키워드를 </a:t>
            </a:r>
            <a:r>
              <a:rPr lang="en-US" altLang="ko-KR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URL</a:t>
            </a:r>
            <a:r>
              <a:rPr lang="ko-KR" altLang="en-US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에 우선 노출 시킴</a:t>
            </a:r>
            <a:r>
              <a:rPr lang="en-US" altLang="ko-KR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/>
            </a:r>
            <a:br>
              <a:rPr lang="en-US" altLang="ko-KR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</a:br>
            <a:r>
              <a:rPr lang="en-US" altLang="ko-KR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(SEO</a:t>
            </a:r>
            <a:r>
              <a:rPr lang="ko-KR" altLang="en-US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를 고려</a:t>
            </a:r>
            <a:r>
              <a:rPr lang="en-US" altLang="ko-KR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), </a:t>
            </a:r>
            <a:r>
              <a:rPr lang="ko-KR" altLang="en-US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키워드가 없는 제품도 있음</a:t>
            </a:r>
            <a:endParaRPr lang="en-US" altLang="ko-KR" sz="1100" kern="0" dirty="0" smtClean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87313" indent="-87313" eaLnBrk="0" hangingPunct="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질문은 별도의 </a:t>
            </a:r>
            <a:r>
              <a:rPr lang="en-US" altLang="ko-KR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static</a:t>
            </a:r>
            <a:r>
              <a:rPr lang="ko-KR" altLang="en-US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페이지로 분리하여 관리</a:t>
            </a:r>
            <a:endParaRPr lang="ko-KR" altLang="en-US" sz="1100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8" name="직사각형 102"/>
          <p:cNvSpPr/>
          <p:nvPr/>
        </p:nvSpPr>
        <p:spPr>
          <a:xfrm>
            <a:off x="7386233" y="4919902"/>
            <a:ext cx="2285204" cy="1523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indent="-87313" eaLnBrk="0" hangingPunct="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최상위 서비스 구분 중 키워드로 노출 시키고 싶은 서비스만 디렉토리명으로 가져 감</a:t>
            </a:r>
            <a:endParaRPr lang="en-US" altLang="ko-KR" sz="1100" kern="0" dirty="0" smtClean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87313" indent="-87313" eaLnBrk="0" hangingPunct="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제품 키워드를 노출 시키는 것은 현실적으로 적용이 어려움</a:t>
            </a:r>
            <a:r>
              <a:rPr lang="en-US" altLang="ko-KR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/>
            </a:r>
            <a:br>
              <a:rPr lang="en-US" altLang="ko-KR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</a:br>
            <a:r>
              <a:rPr lang="en-US" altLang="ko-KR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</a:t>
            </a:r>
            <a:r>
              <a:rPr lang="ko-KR" altLang="en-US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국내는 검색 키워드가 대부분 한글이며</a:t>
            </a:r>
            <a:r>
              <a:rPr lang="en-US" altLang="ko-KR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lang="ko-KR" altLang="en-US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방대한 상품의 키워드 관리도 어려움</a:t>
            </a:r>
            <a:r>
              <a:rPr lang="en-US" altLang="ko-KR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)</a:t>
            </a:r>
            <a:endParaRPr lang="ko-KR" altLang="en-US" sz="1100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2480" y="6393694"/>
            <a:ext cx="2380146" cy="21544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ko-KR" sz="8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1) SEO : Search Engine Optimization</a:t>
            </a:r>
            <a:endParaRPr lang="ko-KR" altLang="en-US" sz="800" dirty="0"/>
          </a:p>
        </p:txBody>
      </p:sp>
      <p:sp>
        <p:nvSpPr>
          <p:cNvPr id="36" name="Action Button: Return 35">
            <a:hlinkClick r:id="rId13" action="ppaction://hlinksldjump" highlightClick="1"/>
          </p:cNvPr>
          <p:cNvSpPr/>
          <p:nvPr/>
        </p:nvSpPr>
        <p:spPr>
          <a:xfrm>
            <a:off x="9287995" y="185460"/>
            <a:ext cx="417533" cy="399224"/>
          </a:xfrm>
          <a:prstGeom prst="actionButtonReturn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84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참고</a:t>
            </a:r>
            <a:r>
              <a:rPr lang="en-US" altLang="ko-KR" dirty="0"/>
              <a:t>] URL</a:t>
            </a:r>
            <a:r>
              <a:rPr lang="ko-KR" altLang="en-US" dirty="0" smtClean="0"/>
              <a:t> </a:t>
            </a:r>
            <a:r>
              <a:rPr lang="ko-KR" altLang="en-US" dirty="0"/>
              <a:t>분석 </a:t>
            </a:r>
            <a:r>
              <a:rPr lang="en-US" altLang="ko-KR" dirty="0"/>
              <a:t>&gt; </a:t>
            </a:r>
            <a:r>
              <a:rPr lang="en-US" altLang="ko-KR" dirty="0" smtClean="0"/>
              <a:t>Sephora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Sephora </a:t>
            </a:r>
            <a:r>
              <a:rPr lang="en-US" altLang="ko-KR" dirty="0">
                <a:solidFill>
                  <a:schemeClr val="tx1"/>
                </a:solidFill>
              </a:rPr>
              <a:t>Site </a:t>
            </a:r>
            <a:r>
              <a:rPr lang="ko-KR" altLang="en-US" dirty="0">
                <a:solidFill>
                  <a:schemeClr val="tx1"/>
                </a:solidFill>
              </a:rPr>
              <a:t>분석 사례를 바탕으로 </a:t>
            </a:r>
            <a:r>
              <a:rPr lang="en-US" altLang="ko-KR" dirty="0">
                <a:solidFill>
                  <a:schemeClr val="tx1"/>
                </a:solidFill>
              </a:rPr>
              <a:t>URL</a:t>
            </a:r>
            <a:r>
              <a:rPr lang="ko-KR" altLang="en-US" dirty="0">
                <a:solidFill>
                  <a:schemeClr val="tx1"/>
                </a:solidFill>
              </a:rPr>
              <a:t> 구조 기반의 적용 시사점을 </a:t>
            </a:r>
            <a:r>
              <a:rPr lang="ko-KR" altLang="en-US" dirty="0" smtClean="0">
                <a:solidFill>
                  <a:schemeClr val="tx1"/>
                </a:solidFill>
              </a:rPr>
              <a:t>도출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3"/>
          <p:cNvSpPr/>
          <p:nvPr/>
        </p:nvSpPr>
        <p:spPr>
          <a:xfrm>
            <a:off x="2065826" y="5121104"/>
            <a:ext cx="1617396" cy="34970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http://www.sephora.com/</a:t>
            </a:r>
            <a:r>
              <a:rPr lang="en-US" altLang="ko-KR" sz="900" b="1" dirty="0">
                <a:latin typeface="+mj-ea"/>
                <a:ea typeface="+mj-ea"/>
              </a:rPr>
              <a:t>brand-list</a:t>
            </a:r>
            <a:endParaRPr lang="ko-KR" altLang="en-US" sz="900" b="1" dirty="0">
              <a:latin typeface="+mj-ea"/>
              <a:ea typeface="+mj-ea"/>
            </a:endParaRPr>
          </a:p>
        </p:txBody>
      </p:sp>
      <p:sp>
        <p:nvSpPr>
          <p:cNvPr id="6" name="직사각형 4"/>
          <p:cNvSpPr/>
          <p:nvPr/>
        </p:nvSpPr>
        <p:spPr>
          <a:xfrm>
            <a:off x="336663" y="5121104"/>
            <a:ext cx="1617396" cy="48820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http://www.sephora.com/</a:t>
            </a:r>
            <a:r>
              <a:rPr lang="en-US" altLang="ko-KR" sz="900" b="1" dirty="0">
                <a:latin typeface="+mj-ea"/>
                <a:ea typeface="+mj-ea"/>
              </a:rPr>
              <a:t>api/catalog/search</a:t>
            </a:r>
            <a:r>
              <a:rPr lang="en-US" altLang="ko-KR" sz="900" dirty="0">
                <a:latin typeface="+mj-ea"/>
                <a:ea typeface="+mj-ea"/>
              </a:rPr>
              <a:t>?type=typeahead&amp;</a:t>
            </a:r>
            <a:r>
              <a:rPr lang="en-US" altLang="ko-KR" sz="900" b="1" dirty="0">
                <a:latin typeface="+mj-ea"/>
                <a:ea typeface="+mj-ea"/>
              </a:rPr>
              <a:t>q=sale</a:t>
            </a:r>
            <a:endParaRPr lang="ko-KR" altLang="en-US" sz="900" b="1" dirty="0"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805598" y="3164346"/>
            <a:ext cx="1617396" cy="34970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http://www.sephora.com/</a:t>
            </a:r>
            <a:r>
              <a:rPr lang="en-US" altLang="ko-KR" sz="900" b="1" dirty="0">
                <a:latin typeface="+mj-ea"/>
                <a:ea typeface="+mj-ea"/>
              </a:rPr>
              <a:t>foundation-makeup</a:t>
            </a:r>
            <a:endParaRPr lang="ko-KR" altLang="en-US" sz="900" b="1" dirty="0"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76435" y="3164346"/>
            <a:ext cx="1617396" cy="34970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http://www.sephora.com/</a:t>
            </a:r>
            <a:r>
              <a:rPr lang="en-US" altLang="ko-KR" sz="900" b="1" dirty="0">
                <a:latin typeface="+mj-ea"/>
                <a:ea typeface="+mj-ea"/>
              </a:rPr>
              <a:t>makeup-cosmetics</a:t>
            </a:r>
            <a:endParaRPr lang="ko-KR" altLang="en-US" sz="900" b="1" dirty="0"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47272" y="3164346"/>
            <a:ext cx="1617396" cy="211203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 smtClean="0">
                <a:latin typeface="+mj-ea"/>
                <a:ea typeface="+mj-ea"/>
              </a:rPr>
              <a:t>http</a:t>
            </a:r>
            <a:r>
              <a:rPr lang="en-US" altLang="ko-KR" sz="900" dirty="0">
                <a:latin typeface="+mj-ea"/>
                <a:ea typeface="+mj-ea"/>
              </a:rPr>
              <a:t>://www.sephora.com/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10" name="직사각형 54"/>
          <p:cNvSpPr/>
          <p:nvPr/>
        </p:nvSpPr>
        <p:spPr>
          <a:xfrm>
            <a:off x="347272" y="1709614"/>
            <a:ext cx="1692000" cy="469557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r>
              <a:rPr lang="en-US" altLang="ko-KR" sz="1000" b="1" dirty="0" smtClean="0">
                <a:latin typeface="+mj-ea"/>
                <a:ea typeface="+mj-ea"/>
              </a:rPr>
              <a:t>Sephora </a:t>
            </a:r>
            <a:r>
              <a:rPr lang="ko-KR" altLang="en-US" sz="1000" b="1" dirty="0">
                <a:latin typeface="+mj-ea"/>
                <a:ea typeface="+mj-ea"/>
              </a:rPr>
              <a:t>메인</a:t>
            </a:r>
          </a:p>
        </p:txBody>
      </p:sp>
      <p:sp>
        <p:nvSpPr>
          <p:cNvPr id="11" name="직사각형 57"/>
          <p:cNvSpPr/>
          <p:nvPr/>
        </p:nvSpPr>
        <p:spPr>
          <a:xfrm>
            <a:off x="2065035" y="1709614"/>
            <a:ext cx="1692000" cy="469557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pPr>
              <a:spcAft>
                <a:spcPts val="300"/>
              </a:spcAft>
            </a:pPr>
            <a:r>
              <a:rPr lang="en-US" altLang="ko-KR" sz="1000" b="1" dirty="0" smtClean="0">
                <a:latin typeface="+mj-ea"/>
                <a:ea typeface="+mj-ea"/>
              </a:rPr>
              <a:t>MAKEUP </a:t>
            </a:r>
            <a:r>
              <a:rPr lang="ko-KR" altLang="en-US" sz="1000" b="1" dirty="0" smtClean="0">
                <a:latin typeface="+mj-ea"/>
                <a:ea typeface="+mj-ea"/>
              </a:rPr>
              <a:t>카테고리</a:t>
            </a:r>
            <a:endParaRPr lang="en-US" altLang="ko-KR" sz="1000" b="1" dirty="0" smtClean="0">
              <a:latin typeface="+mj-ea"/>
              <a:ea typeface="+mj-ea"/>
            </a:endParaRPr>
          </a:p>
          <a:p>
            <a:r>
              <a:rPr lang="en-US" altLang="ko-KR" sz="900" dirty="0" smtClean="0">
                <a:latin typeface="+mj-ea"/>
                <a:ea typeface="+mj-ea"/>
              </a:rPr>
              <a:t>- </a:t>
            </a:r>
            <a:r>
              <a:rPr lang="ko-KR" altLang="en-US" sz="900" dirty="0" smtClean="0">
                <a:latin typeface="+mj-ea"/>
                <a:ea typeface="+mj-ea"/>
              </a:rPr>
              <a:t>카테고리를 </a:t>
            </a:r>
            <a:r>
              <a:rPr lang="ko-KR" altLang="en-US" sz="900" b="1" dirty="0" smtClean="0">
                <a:latin typeface="+mj-ea"/>
                <a:ea typeface="+mj-ea"/>
              </a:rPr>
              <a:t>키워드 </a:t>
            </a:r>
            <a:r>
              <a:rPr lang="en-US" altLang="ko-KR" sz="900" b="1" dirty="0" smtClean="0">
                <a:latin typeface="+mj-ea"/>
                <a:ea typeface="+mj-ea"/>
              </a:rPr>
              <a:t>Depth</a:t>
            </a:r>
            <a:r>
              <a:rPr lang="ko-KR" altLang="en-US" sz="900" dirty="0" smtClean="0">
                <a:latin typeface="+mj-ea"/>
                <a:ea typeface="+mj-ea"/>
              </a:rPr>
              <a:t>로 구분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12" name="직사각형 61"/>
          <p:cNvSpPr/>
          <p:nvPr/>
        </p:nvSpPr>
        <p:spPr>
          <a:xfrm>
            <a:off x="3782798" y="1705132"/>
            <a:ext cx="1692000" cy="469557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pPr>
              <a:spcAft>
                <a:spcPts val="300"/>
              </a:spcAft>
            </a:pPr>
            <a:r>
              <a:rPr lang="en-US" altLang="ko-KR" sz="1000" b="1" dirty="0" smtClean="0">
                <a:latin typeface="+mj-ea"/>
                <a:ea typeface="+mj-ea"/>
              </a:rPr>
              <a:t>Makeup&gt;Face&gt;Foundation </a:t>
            </a:r>
            <a:r>
              <a:rPr lang="ko-KR" altLang="en-US" sz="1000" b="1" dirty="0" smtClean="0">
                <a:latin typeface="+mj-ea"/>
                <a:ea typeface="+mj-ea"/>
              </a:rPr>
              <a:t>카테고리</a:t>
            </a:r>
            <a:endParaRPr lang="en-US" altLang="ko-KR" sz="1000" b="1" dirty="0" smtClean="0">
              <a:latin typeface="+mj-ea"/>
              <a:ea typeface="+mj-ea"/>
            </a:endParaRPr>
          </a:p>
          <a:p>
            <a:r>
              <a:rPr lang="en-US" altLang="ko-KR" sz="900" dirty="0" smtClean="0">
                <a:latin typeface="+mj-ea"/>
                <a:ea typeface="+mj-ea"/>
              </a:rPr>
              <a:t>- </a:t>
            </a:r>
            <a:r>
              <a:rPr lang="ko-KR" altLang="en-US" sz="900" dirty="0" smtClean="0">
                <a:latin typeface="+mj-ea"/>
                <a:ea typeface="+mj-ea"/>
              </a:rPr>
              <a:t>카테고리를 키워드 </a:t>
            </a:r>
            <a:r>
              <a:rPr lang="en-US" altLang="ko-KR" sz="900" dirty="0" smtClean="0">
                <a:latin typeface="+mj-ea"/>
                <a:ea typeface="+mj-ea"/>
              </a:rPr>
              <a:t>Depth</a:t>
            </a:r>
            <a:r>
              <a:rPr lang="ko-KR" altLang="en-US" sz="900" dirty="0" smtClean="0">
                <a:latin typeface="+mj-ea"/>
                <a:ea typeface="+mj-ea"/>
              </a:rPr>
              <a:t>로 구분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13" name="직사각형 62"/>
          <p:cNvSpPr/>
          <p:nvPr/>
        </p:nvSpPr>
        <p:spPr>
          <a:xfrm>
            <a:off x="5500561" y="1705132"/>
            <a:ext cx="1692000" cy="469557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pPr>
              <a:spcAft>
                <a:spcPts val="300"/>
              </a:spcAft>
            </a:pPr>
            <a:r>
              <a:rPr lang="ko-KR" altLang="en-US" sz="1000" b="1" dirty="0" smtClean="0">
                <a:latin typeface="+mj-ea"/>
                <a:ea typeface="+mj-ea"/>
              </a:rPr>
              <a:t>카테고리내 </a:t>
            </a:r>
            <a:r>
              <a:rPr lang="en-US" altLang="ko-KR" sz="1000" b="1" dirty="0" smtClean="0">
                <a:latin typeface="+mj-ea"/>
                <a:ea typeface="+mj-ea"/>
              </a:rPr>
              <a:t>Filter </a:t>
            </a:r>
            <a:r>
              <a:rPr lang="ko-KR" altLang="en-US" sz="1000" b="1" dirty="0" smtClean="0">
                <a:latin typeface="+mj-ea"/>
                <a:ea typeface="+mj-ea"/>
              </a:rPr>
              <a:t>적용</a:t>
            </a:r>
            <a:endParaRPr lang="en-US" altLang="ko-KR" sz="1000" b="1" dirty="0" smtClean="0">
              <a:latin typeface="+mj-ea"/>
              <a:ea typeface="+mj-ea"/>
            </a:endParaRPr>
          </a:p>
          <a:p>
            <a:r>
              <a:rPr lang="en-US" altLang="ko-KR" sz="900" dirty="0" smtClean="0">
                <a:latin typeface="+mj-ea"/>
                <a:ea typeface="+mj-ea"/>
              </a:rPr>
              <a:t>- </a:t>
            </a:r>
            <a:r>
              <a:rPr lang="ko-KR" altLang="en-US" sz="900" dirty="0" smtClean="0">
                <a:latin typeface="+mj-ea"/>
                <a:ea typeface="+mj-ea"/>
              </a:rPr>
              <a:t>카테고리 키워드와 </a:t>
            </a:r>
            <a:r>
              <a:rPr lang="en-US" altLang="ko-KR" sz="900" dirty="0" smtClean="0">
                <a:latin typeface="+mj-ea"/>
                <a:ea typeface="+mj-ea"/>
              </a:rPr>
              <a:t>Parameter</a:t>
            </a:r>
            <a:r>
              <a:rPr lang="ko-KR" altLang="en-US" sz="900" dirty="0" smtClean="0">
                <a:latin typeface="+mj-ea"/>
                <a:ea typeface="+mj-ea"/>
              </a:rPr>
              <a:t>로 구분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14" name="직사각형 5"/>
          <p:cNvSpPr/>
          <p:nvPr/>
        </p:nvSpPr>
        <p:spPr>
          <a:xfrm>
            <a:off x="5534761" y="3164345"/>
            <a:ext cx="1617396" cy="62670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http://www.sephora.com/face-wash-for-men?</a:t>
            </a:r>
            <a:r>
              <a:rPr lang="en-US" altLang="ko-KR" sz="900" b="1" dirty="0">
                <a:latin typeface="+mj-ea"/>
                <a:ea typeface="+mj-ea"/>
              </a:rPr>
              <a:t>ref=900077%2C900027%2C900162</a:t>
            </a:r>
            <a:endParaRPr lang="ko-KR" altLang="en-US" sz="900" b="1" dirty="0">
              <a:latin typeface="+mj-ea"/>
              <a:ea typeface="+mj-ea"/>
            </a:endParaRPr>
          </a:p>
        </p:txBody>
      </p:sp>
      <p:sp>
        <p:nvSpPr>
          <p:cNvPr id="15" name="직사각형 73"/>
          <p:cNvSpPr/>
          <p:nvPr/>
        </p:nvSpPr>
        <p:spPr>
          <a:xfrm>
            <a:off x="336663" y="3681028"/>
            <a:ext cx="1692000" cy="551936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pPr>
              <a:spcAft>
                <a:spcPts val="300"/>
              </a:spcAft>
            </a:pPr>
            <a:r>
              <a:rPr lang="en-US" altLang="ko-KR" sz="1000" b="1" dirty="0" smtClean="0">
                <a:latin typeface="+mj-ea"/>
                <a:ea typeface="+mj-ea"/>
              </a:rPr>
              <a:t>Sale &amp; </a:t>
            </a:r>
            <a:r>
              <a:rPr lang="ko-KR" altLang="en-US" sz="1000" b="1" dirty="0" smtClean="0">
                <a:latin typeface="+mj-ea"/>
                <a:ea typeface="+mj-ea"/>
              </a:rPr>
              <a:t>검색</a:t>
            </a:r>
            <a:endParaRPr lang="en-US" altLang="ko-KR" sz="1000" b="1" dirty="0" smtClean="0">
              <a:latin typeface="+mj-ea"/>
              <a:ea typeface="+mj-ea"/>
            </a:endParaRPr>
          </a:p>
          <a:p>
            <a:pPr marL="108000" indent="-108000"/>
            <a:r>
              <a:rPr lang="en-US" altLang="ko-KR" sz="900" dirty="0" smtClean="0">
                <a:latin typeface="+mj-ea"/>
                <a:ea typeface="+mj-ea"/>
              </a:rPr>
              <a:t>- 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디렉토리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로 서비스를 구분하고 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Parameter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로 상세 키워드 구분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16" name="직사각형 80"/>
          <p:cNvSpPr/>
          <p:nvPr/>
        </p:nvSpPr>
        <p:spPr>
          <a:xfrm>
            <a:off x="2062207" y="3681028"/>
            <a:ext cx="1692000" cy="551936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pPr>
              <a:spcAft>
                <a:spcPts val="300"/>
              </a:spcAft>
            </a:pPr>
            <a:r>
              <a:rPr lang="en-US" altLang="ko-KR" sz="1000" b="1" dirty="0" smtClean="0">
                <a:latin typeface="+mj-ea"/>
                <a:ea typeface="+mj-ea"/>
              </a:rPr>
              <a:t>Brand List</a:t>
            </a:r>
          </a:p>
          <a:p>
            <a:pPr marL="108000" indent="-108000"/>
            <a:r>
              <a:rPr lang="en-US" altLang="ko-KR" sz="900" dirty="0" smtClean="0">
                <a:latin typeface="+mj-ea"/>
                <a:ea typeface="+mj-ea"/>
              </a:rPr>
              <a:t>- </a:t>
            </a:r>
            <a:r>
              <a:rPr lang="ko-KR" altLang="en-US" sz="900" b="1" dirty="0" smtClean="0">
                <a:latin typeface="+mj-ea"/>
                <a:ea typeface="+mj-ea"/>
              </a:rPr>
              <a:t>디렉토리</a:t>
            </a:r>
            <a:r>
              <a:rPr lang="ko-KR" altLang="en-US" sz="900" dirty="0" smtClean="0">
                <a:latin typeface="+mj-ea"/>
                <a:ea typeface="+mj-ea"/>
              </a:rPr>
              <a:t>로 서비스 구분</a:t>
            </a:r>
            <a:endParaRPr lang="ko-KR" altLang="en-US" sz="900" dirty="0">
              <a:latin typeface="+mj-ea"/>
              <a:ea typeface="+mj-ea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614" y="4366827"/>
            <a:ext cx="1418742" cy="756000"/>
          </a:xfrm>
          <a:prstGeom prst="rect">
            <a:avLst/>
          </a:prstGeom>
          <a:ln w="12700">
            <a:solidFill>
              <a:srgbClr val="1F6B95"/>
            </a:solidFill>
          </a:ln>
        </p:spPr>
      </p:pic>
      <p:pic>
        <p:nvPicPr>
          <p:cNvPr id="18" name="Picture 2" descr="Free 3-Day Yiipping over $50 &#10;Q Search &#10;SHOP CATEGORIES &#10;SEPHORA &#10;Track Chder FindaStore US &#10;Hi, Beautiful &#10;Sign In or Register &#10;NEW &#10;BRANDS &#10;GIFTS &#10;COMMUNITY &#10;HOW-TOS &#10;STORES &amp; SERVICES &#10;YOUR BEST SKIN AT ANY AGE &#10;Discover handpicked solutions for your skin's needs, whatever your stage in life. &#10;SELECT YOUR AGE &#10;'20s &gt; &#10;30s &#10;EEKLY SPECIALS &#10;3 FREE samples with every order &#10;SEE THE SELECTION &#10;40s &#10;LUXEatSEPHORA &#10;SHOP NOW &#10;Editors' Picks &#10;50+ &#10;See More 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72" y="2407002"/>
            <a:ext cx="1420178" cy="756000"/>
          </a:xfrm>
          <a:prstGeom prst="rect">
            <a:avLst/>
          </a:prstGeom>
          <a:noFill/>
          <a:ln w="12700">
            <a:solidFill>
              <a:srgbClr val="1F6B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Free 3-Day Shipping over $50 &#10;Q Search &#10;SHOP CATEGORIES &#10;makeup &#10;Value &amp; Gift Sets &#10;Face &#10;Foundation &#10;&amp; CC cream &#10;Tinted Moisturizer &#10;Concealer &#10;Face Primer &#10;Setting Spray &amp; Powder &#10;Color Correct &#10;Contour &#10;Highlighter &#10;Face Sets &#10;Cheek &#10;Cheek Palettes &#10;Blush &#10;Bronzer &#10;Contour &#10;Highlighter &#10;Eye , &#10;Eye Palettes &#10;Mascara &#10;Eyeliner &#10;Eyebrow &#10;yeshadow &#10;Eye Primer &#10;under-Eye Concealer &#10;False Eyelashes &#10;Eye Sets &#10;Lips &#10;Lipstick &#10;Liquid Lipstick &#10;Lip Stain &#10;Lip Gloss &#10;Lip Plumper &#10;Lip Liner &#10;Lip Balm &amp; Treatment &#10;Lip Sets &#10;NEW &#10;s &#10;BRANDS &#10;E &#10;PHORA &#10;GIFTS &#10;COMMUNITY &#10;Just Arrived &#10;Track Order Find a Store US &#10;Hi, Beautiful &#10;Sign In or Register &#10;HOW-TOS &#10;MAKEUP &#10;NEW &#10;Lip Colour Contour &#10;$31.00 &#10;TOO FACED &#10;Sweet Peach Eye Shadow &#10;NEW &#10;KAT VON D &#10;Everlasting Lip Liner &#10;$18.00 &#10;NEW &#10;CLINIaUE &#10;Spring Into Colour Set &#10;$39.50 &#10;Bestsellers &#10;SECCA &#10;Shimmering Skin &#10;9 &#10;GIORGIO ARMANI BEAUTY &#10;Luminous Silk Foundation &#10;STORES &amp; SERVICES &#10;KEVYN AUCOIN &#10;The Molten Lip Color &#10;Topcoat &#10;$30.00 &#10;up FOR EVER &#10;Ultra HO Invisible Cover 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831" y="2406293"/>
            <a:ext cx="1418742" cy="756000"/>
          </a:xfrm>
          <a:prstGeom prst="rect">
            <a:avLst/>
          </a:prstGeom>
          <a:noFill/>
          <a:ln w="12700">
            <a:solidFill>
              <a:srgbClr val="1F6B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3 Free Samples with any Purchase &#10;Q Search &#10;SHOP CATEGORIES &#10;makeup , face , foundation &#10;Face &#10;Foundation (250) &#10;See All Face + &#10;FILTER BY: &#10;CLEAR ALL FILTERS &#10;BRAND &#10;0 AMOREPACIFIC &#10;o &#10;Anastasia Beverly Hills &#10;0 ARDENCY INN &#10;o &#10;bareMinerals &#10;COVERAGE &#10;o &#10;Medium &#10;o &#10;Sheer &#10;FINISH &#10;o &#10;Matte &#10;o &#10;Natural &#10;o &#10;Radiant &#10;o &#10;Satin &#10;FORMULATION &#10;o &#10;Cream &#10;o &#10;Cream-to-powder &#10;o &#10;Liquid &#10;o &#10;Loose powder &#10;ntinn &#10;INGREDIENT PREFERENC ES &#10;CJ AHA/Glycolic Acid &#10;NEW &#10;s &#10;BRANDS &#10;E &#10;PHORA &#10;GIFTS &#10;COMMUNITY &#10;Track Order Find a Store US &#10;Hi, Beautiful &#10;Sign In or Register &#10;HOW-TOS &#10;FOUNDATION &#10;Need product suggestions? &#10;SHOP OUR BUYING GUIDE &#10;STORES &amp; SERVICES &#10;Need shade suggestions? &#10;TRY COLOR IQ &#10;250 Product results &#10;9 &#10;GIORGIO ARMANI BEAUTY &#10;Luminous Silk Foundation &#10;$42.00 - $64.00 &#10;141 more colors) &#10;LANCOM &#10;Teint Ultra Long Wear &#10;Foundation &#10;sort by &#10;MAKE up FOR EVER &#10;Ultra HO Invisible Cover &#10;Foundation &#10;$43.00 &#10;exclusive &#10;more colors &#10;KAT VON D &#10;ock-ltFoundation &#10;$35.00 &#10;best selling &#10;v lew &#10;60 per page ' &#10;2 &#10;5 &#10;ESTEE LAUDER &#10;Double Wear Stay-in-Place &#10;Makeup &#10;$39.50 &#10;135 more colors &#10;GIORGIO ARMANI BEAUTY &#10;Power Fabric Longwear High &#10;Cover Foundation SPF 25 &#10;COSMETICS &#10;Your Skin But Betterw &#10;cream with SPF 50+ &#10;$15.00 - $38.00 &#10;18 more colors &#10;HOURGLASS &#10;Vanish W Seamless Finish &#10;Foundation Stick 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954" y="2400160"/>
            <a:ext cx="1416545" cy="756000"/>
          </a:xfrm>
          <a:prstGeom prst="rect">
            <a:avLst/>
          </a:prstGeom>
          <a:noFill/>
          <a:ln w="12700">
            <a:solidFill>
              <a:srgbClr val="1F6B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Skincare &#10;Face Wash (16) &#10;SeeAll Skincare + &#10;FILTER BY: &#10;CLEAR ALL FILTERS &#10;BRAND &#10;•J Anthony &#10;boscia &#10;CLINIOU &#10;0 OTRT &#10;FirstAid &#10;SKIN TYPE &#10;o &#10;Combination &#10;o &#10;Normal &#10;o &#10;Oily &#10;o &#10;Sensitive &#10;PRICE RANGE &#10;$5 to $40 &#10;$5 &#10;CLEAR ALL FILTERS &#10;Free 3-Day Shipping over $50 &#10;Q Search &#10;SHOP CATEGORIES &#10;$10.00 - &#10;NEW &#10;s &#10;BRANDS &#10;E &#10;PHORA &#10;Track Order Find a Store &#10;Hi, Beautiful &#10;Sign In or Register &#10;us &#10;GIFTS &#10;bosaa &#10;SOS CIA &#10;COMMUNITY &#10;HOW-TOS &#10;best selling &#10;STORES &amp; SERVICES &#10;men &#10;skincare &#10;face wash &#10;16 Product results &#10;SOS CIA &#10;Purifying Cleansing Gel &#10;$28.00 &#10;CLINIOUE &#10;Face Scrub &#10;$21.00 &#10;sort by &#10;v lew &#10;60 per page ' &#10;clear filter &#10;Detoxifying Black Cleanser &#10;CLINIOUE &#10;Charcoal Face &#10;$20.00 &#10;SOS CIA &#10;Clear Complexion Cleanser &#10;$28.00 &#10;CLINIOUE &#10;Oil Control Face Q%sh &#10;$17.00 &#10;bast'a &#10;SOS CIA &#10;Charcoal Deep-pore &#10;Cleansing Stick Treatment &#10;$28.00 &#10;CLINIOUE &#10;Clinique for Men Kit Daily &#10;Age Repair &#10;$37.00 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879" y="2406293"/>
            <a:ext cx="1420180" cy="756000"/>
          </a:xfrm>
          <a:prstGeom prst="rect">
            <a:avLst/>
          </a:prstGeom>
          <a:noFill/>
          <a:ln w="12700">
            <a:solidFill>
              <a:srgbClr val="1F6B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3 Free Samples with anv Purchase &#10;Q Search &#10;SHOP CATEGORIES &#10;Brand List &#10;Acqua Oi Parma &#10;AERIN &#10;Algenist &#10;ALTERNA Haircare &#10;Amazing Cosmetics &#10;amika &#10;AmorePacific &#10;Anastasia Beverly Hills &#10;Anthony &#10;Apivita &#10;Aquis &#10;ARDENCY INN &#10;Atelier Cologne &#10;NEW &#10;Y &#10;s &#10;BRANDS &#10;z -123 &#10;E &#10;c &#10;PHORA &#10;Track Order Find a Store &#10;Hi, Beautiful &#10;Sign In or Register &#10;us &#10;GIFTS &#10;COMMUNITY &#10;D &#10;HOW-TOS &#10;BALENCIAGA &#10;bareMinerals &#10;beautyblender &#10;BECCA &#10;belit &#10;Benefit Cosmetics &#10;BEROOUES &#10;3ésame Cosmetics &#10;Bio Ionic &#10;Biossance &#10;Bite Beauty &#10;Black up &#10;blendSMART &#10;Blinc &#10;Bliss &#10;Blithe &#10;Bobbi Brown &#10;boscia &#10;Briogeo &#10;Bronze Buffer &#10;Bumble and bumble &#10;BURBERRY &#10;Buxom &#10;BVLGARI &#10;Calvin Klein &#10;Cane + Austin &#10;Captain Blankenship &#10;Carolina Herrera &#10;Cartier &#10;Carven &#10;Caudalie &#10;CHAN &#10;Chloé &#10;Chosungah 22 &#10;Christian Louboutin &#10;Christophe Robin &#10;Ciaté London &#10;Cinema Secrets &#10;Clarins &#10;Clarisonic &#10;CLEAN &#10;Clearogen &#10;CLINIOU &#10;Colorescience &#10;COMME DES GARCONS &#10;Commodity &#10;Comptoir Sud Pacifique &#10;COOLA &#10;CosmoCube &#10;COVER FX &#10;Deborah Lippmann &#10;DEREK LAM 10 CROSBY &#10;Dermablend &#10;OERMAdoctor &#10;OERMAFLASH &#10;Dermarche Labs &#10;DevaCurl &#10;Diamancel &#10;Dior &#10;Disney Collection &#10;DKNY &#10;OOLCE&amp;GA33ANA &#10;Dollar Shave Club &#10;Donna Karan &#10;dpHlJ &#10;On BrandtSkincare &#10;On Dennis Gross Skincare &#10;On dart* &#10;Or Roebuck's &#10;Drunk Elephant &#10;Orybar &#10;OTRT &#10;DUO &#10;dyson &#10;STORES &amp; SERVICES &#10;Earth's Nectar &#10;Eight&amp; 80b &#10;Elizabeth and dames &#10;ELLIS BROOKLYN &#10;rborian &#10;Erno Laszlo &#10;Escada &#10;Estée Lauder &#10;Etat Libre d'Orange &#10;Ewan 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616" y="4366827"/>
            <a:ext cx="1418742" cy="756000"/>
          </a:xfrm>
          <a:prstGeom prst="rect">
            <a:avLst/>
          </a:prstGeom>
          <a:ln w="12700">
            <a:solidFill>
              <a:srgbClr val="1F6B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80"/>
          <p:cNvSpPr/>
          <p:nvPr/>
        </p:nvSpPr>
        <p:spPr>
          <a:xfrm>
            <a:off x="3777190" y="3681028"/>
            <a:ext cx="1692000" cy="551936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pPr>
              <a:spcAft>
                <a:spcPts val="300"/>
              </a:spcAft>
            </a:pPr>
            <a:r>
              <a:rPr lang="ko-KR" altLang="en-US" sz="1000" b="1" dirty="0" smtClean="0">
                <a:latin typeface="+mj-ea"/>
                <a:ea typeface="+mj-ea"/>
              </a:rPr>
              <a:t>제품 상세</a:t>
            </a:r>
            <a:endParaRPr lang="en-US" altLang="ko-KR" sz="1000" b="1" dirty="0" smtClean="0">
              <a:latin typeface="+mj-ea"/>
              <a:ea typeface="+mj-ea"/>
            </a:endParaRPr>
          </a:p>
          <a:p>
            <a:pPr marL="108000" indent="-108000"/>
            <a:r>
              <a:rPr lang="en-US" altLang="ko-KR" sz="900" dirty="0" smtClean="0">
                <a:latin typeface="+mj-ea"/>
                <a:ea typeface="+mj-ea"/>
              </a:rPr>
              <a:t>- </a:t>
            </a:r>
            <a:r>
              <a:rPr lang="ko-KR" altLang="en-US" sz="900" b="1" dirty="0" smtClean="0">
                <a:latin typeface="+mj-ea"/>
                <a:ea typeface="+mj-ea"/>
              </a:rPr>
              <a:t>키워드</a:t>
            </a:r>
            <a:r>
              <a:rPr lang="ko-KR" altLang="en-US" sz="900" dirty="0" smtClean="0">
                <a:latin typeface="+mj-ea"/>
                <a:ea typeface="+mj-ea"/>
              </a:rPr>
              <a:t>와 </a:t>
            </a:r>
            <a:r>
              <a:rPr lang="ko-KR" altLang="en-US" sz="900" b="1" dirty="0" smtClean="0">
                <a:latin typeface="+mj-ea"/>
                <a:ea typeface="+mj-ea"/>
              </a:rPr>
              <a:t>제품코드</a:t>
            </a:r>
            <a:r>
              <a:rPr lang="ko-KR" altLang="en-US" sz="900" dirty="0" smtClean="0">
                <a:latin typeface="+mj-ea"/>
                <a:ea typeface="+mj-ea"/>
              </a:rPr>
              <a:t>를 </a:t>
            </a:r>
            <a:r>
              <a:rPr lang="en-US" altLang="ko-KR" sz="900" dirty="0" smtClean="0">
                <a:latin typeface="+mj-ea"/>
                <a:ea typeface="+mj-ea"/>
              </a:rPr>
              <a:t>Parameter</a:t>
            </a:r>
            <a:r>
              <a:rPr lang="ko-KR" altLang="en-US" sz="900" dirty="0" smtClean="0">
                <a:latin typeface="+mj-ea"/>
                <a:ea typeface="+mj-ea"/>
              </a:rPr>
              <a:t>로 구분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24" name="직사각형 3"/>
          <p:cNvSpPr/>
          <p:nvPr/>
        </p:nvSpPr>
        <p:spPr>
          <a:xfrm>
            <a:off x="3777190" y="5121104"/>
            <a:ext cx="1617396" cy="118069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http://</a:t>
            </a:r>
            <a:r>
              <a:rPr lang="en-US" altLang="ko-KR" sz="900" dirty="0" smtClean="0">
                <a:latin typeface="+mj-ea"/>
                <a:ea typeface="+mj-ea"/>
              </a:rPr>
              <a:t>www.sephora.com/</a:t>
            </a:r>
            <a:r>
              <a:rPr lang="en-US" altLang="ko-KR" sz="900" b="1" dirty="0" smtClean="0">
                <a:latin typeface="+mj-ea"/>
                <a:ea typeface="+mj-ea"/>
              </a:rPr>
              <a:t>luminous-silk-foundation-P393401</a:t>
            </a:r>
            <a:r>
              <a:rPr lang="en-US" altLang="ko-KR" sz="900" dirty="0" smtClean="0">
                <a:latin typeface="+mj-ea"/>
                <a:ea typeface="+mj-ea"/>
              </a:rPr>
              <a:t>?</a:t>
            </a:r>
            <a:r>
              <a:rPr lang="en-US" altLang="ko-KR" sz="900" b="1" dirty="0" smtClean="0">
                <a:latin typeface="+mj-ea"/>
                <a:ea typeface="+mj-ea"/>
              </a:rPr>
              <a:t>skuId=1359553</a:t>
            </a:r>
            <a:r>
              <a:rPr lang="en-US" altLang="ko-KR" sz="900" dirty="0" smtClean="0">
                <a:latin typeface="+mj-ea"/>
                <a:ea typeface="+mj-ea"/>
              </a:rPr>
              <a:t>&amp;icid2=products%20grid:p393401</a:t>
            </a:r>
          </a:p>
          <a:p>
            <a:r>
              <a:rPr lang="en-US" altLang="ko-KR" sz="900" dirty="0">
                <a:latin typeface="+mj-ea"/>
              </a:rPr>
              <a:t>http://</a:t>
            </a:r>
            <a:r>
              <a:rPr lang="en-US" altLang="ko-KR" sz="900" dirty="0" smtClean="0">
                <a:latin typeface="+mj-ea"/>
              </a:rPr>
              <a:t>www.sephora.com/</a:t>
            </a:r>
            <a:r>
              <a:rPr lang="en-US" altLang="ko-KR" sz="900" b="1" dirty="0" smtClean="0">
                <a:latin typeface="+mj-ea"/>
              </a:rPr>
              <a:t>rest/user/products/P393401</a:t>
            </a:r>
            <a:r>
              <a:rPr lang="en-US" altLang="ko-KR" sz="900" dirty="0" smtClean="0">
                <a:latin typeface="+mj-ea"/>
              </a:rPr>
              <a:t>?skuId=1359553</a:t>
            </a:r>
            <a:endParaRPr lang="ko-KR" altLang="en-US" sz="900" dirty="0">
              <a:latin typeface="+mj-ea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07572" y="4366827"/>
            <a:ext cx="1418742" cy="756000"/>
          </a:xfrm>
          <a:prstGeom prst="rect">
            <a:avLst/>
          </a:prstGeom>
          <a:ln w="12700">
            <a:solidFill>
              <a:srgbClr val="1F6B95"/>
            </a:solidFill>
          </a:ln>
        </p:spPr>
      </p:pic>
      <p:grpSp>
        <p:nvGrpSpPr>
          <p:cNvPr id="26" name="Group 8"/>
          <p:cNvGrpSpPr/>
          <p:nvPr/>
        </p:nvGrpSpPr>
        <p:grpSpPr>
          <a:xfrm>
            <a:off x="227224" y="1196752"/>
            <a:ext cx="6994028" cy="324036"/>
            <a:chOff x="476251" y="1889124"/>
            <a:chExt cx="5304841" cy="324036"/>
          </a:xfrm>
        </p:grpSpPr>
        <p:cxnSp>
          <p:nvCxnSpPr>
            <p:cNvPr id="27" name="Straight Connector 29"/>
            <p:cNvCxnSpPr/>
            <p:nvPr>
              <p:custDataLst>
                <p:tags r:id="rId3"/>
              </p:custDataLst>
            </p:nvPr>
          </p:nvCxnSpPr>
          <p:spPr bwMode="auto">
            <a:xfrm>
              <a:off x="476251" y="2213160"/>
              <a:ext cx="5304841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TextBox 27"/>
            <p:cNvSpPr txBox="1"/>
            <p:nvPr>
              <p:custDataLst>
                <p:tags r:id="rId4"/>
              </p:custDataLst>
            </p:nvPr>
          </p:nvSpPr>
          <p:spPr>
            <a:xfrm>
              <a:off x="821451" y="1889124"/>
              <a:ext cx="4614441" cy="30777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177800" indent="-177800" algn="ctr">
                <a:spcBef>
                  <a:spcPts val="400"/>
                </a:spcBef>
              </a:pPr>
              <a:r>
                <a:rPr lang="en-US" altLang="ko-KR" sz="1400" b="1" dirty="0" smtClean="0">
                  <a:latin typeface="+mj-ea"/>
                </a:rPr>
                <a:t>Sephora </a:t>
              </a:r>
              <a:r>
                <a:rPr lang="en-US" altLang="ko-KR" sz="1400" b="1" dirty="0">
                  <a:latin typeface="+mj-ea"/>
                </a:rPr>
                <a:t>Site URL</a:t>
              </a:r>
              <a:r>
                <a:rPr lang="ko-KR" altLang="en-US" sz="1400" b="1" dirty="0">
                  <a:latin typeface="+mj-ea"/>
                </a:rPr>
                <a:t>구조 현황</a:t>
              </a:r>
              <a:endParaRPr lang="en-US" altLang="ko-KR" sz="1400" b="1" dirty="0">
                <a:latin typeface="+mj-ea"/>
              </a:endParaRPr>
            </a:p>
          </p:txBody>
        </p:sp>
      </p:grpSp>
      <p:sp>
        <p:nvSpPr>
          <p:cNvPr id="32" name="직사각형 92"/>
          <p:cNvSpPr/>
          <p:nvPr/>
        </p:nvSpPr>
        <p:spPr bwMode="gray">
          <a:xfrm>
            <a:off x="7389834" y="1629421"/>
            <a:ext cx="2340000" cy="232995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noProof="0" dirty="0" smtClea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직사각형 97"/>
          <p:cNvSpPr/>
          <p:nvPr/>
        </p:nvSpPr>
        <p:spPr>
          <a:xfrm>
            <a:off x="7386232" y="1681577"/>
            <a:ext cx="2285204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indent="-87313" eaLnBrk="0" hangingPunct="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카테고리 분류에 해당하는 서비스는 키워드의 </a:t>
            </a:r>
            <a:r>
              <a:rPr lang="en-US" altLang="ko-KR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depth</a:t>
            </a:r>
            <a:r>
              <a:rPr lang="ko-KR" altLang="en-US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로 구분 </a:t>
            </a:r>
            <a:r>
              <a:rPr lang="en-US" altLang="ko-KR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(SEO</a:t>
            </a:r>
            <a:r>
              <a:rPr lang="ko-KR" altLang="en-US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고려</a:t>
            </a:r>
            <a:r>
              <a:rPr lang="en-US" altLang="ko-KR" sz="1100" kern="0" baseline="3000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1)</a:t>
            </a:r>
            <a:r>
              <a:rPr lang="en-US" altLang="ko-KR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)</a:t>
            </a:r>
          </a:p>
          <a:p>
            <a:pPr marL="87313" indent="-87313" eaLnBrk="0" hangingPunct="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제품 페이지는 제품의 핵심 키워드를 </a:t>
            </a:r>
            <a:r>
              <a:rPr lang="en-US" altLang="ko-KR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URL</a:t>
            </a:r>
            <a:r>
              <a:rPr lang="ko-KR" altLang="en-US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의 </a:t>
            </a:r>
            <a:r>
              <a:rPr lang="en-US" altLang="ko-KR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parameter</a:t>
            </a:r>
            <a:r>
              <a:rPr lang="ko-KR" altLang="en-US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에 우선 노출 시킴</a:t>
            </a:r>
            <a:r>
              <a:rPr lang="en-US" altLang="ko-KR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/>
            </a:r>
            <a:br>
              <a:rPr lang="en-US" altLang="ko-KR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</a:br>
            <a:r>
              <a:rPr lang="en-US" altLang="ko-KR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(SEO</a:t>
            </a:r>
            <a:r>
              <a:rPr lang="ko-KR" altLang="en-US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를 고려</a:t>
            </a:r>
            <a:r>
              <a:rPr lang="en-US" altLang="ko-KR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)</a:t>
            </a:r>
          </a:p>
          <a:p>
            <a:pPr marL="87313" indent="-87313" eaLnBrk="0" hangingPunct="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제품 번호를 </a:t>
            </a:r>
            <a:r>
              <a:rPr lang="en-US" altLang="ko-KR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parameter</a:t>
            </a:r>
            <a:r>
              <a:rPr lang="ko-KR" altLang="en-US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로 구분</a:t>
            </a:r>
            <a:endParaRPr lang="en-US" altLang="ko-KR" sz="1100" b="1" kern="0" dirty="0" smtClean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87313" indent="-87313" eaLnBrk="0" hangingPunct="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질문은 별도의 </a:t>
            </a:r>
            <a:r>
              <a:rPr lang="en-US" altLang="ko-KR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static</a:t>
            </a:r>
            <a:r>
              <a:rPr lang="ko-KR" altLang="en-US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페이지로 분리하여 관리</a:t>
            </a:r>
            <a:endParaRPr lang="ko-KR" altLang="en-US" sz="1100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7" name="직사각형 101"/>
          <p:cNvSpPr/>
          <p:nvPr/>
        </p:nvSpPr>
        <p:spPr bwMode="gray">
          <a:xfrm>
            <a:off x="7386162" y="4478508"/>
            <a:ext cx="2343671" cy="1933307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noProof="0" dirty="0" smtClea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직사각형 102"/>
          <p:cNvSpPr/>
          <p:nvPr/>
        </p:nvSpPr>
        <p:spPr>
          <a:xfrm>
            <a:off x="7386233" y="4561897"/>
            <a:ext cx="2285204" cy="1677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indent="-87313" eaLnBrk="0" hangingPunct="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최상위 서비스 구분 중 키워드로 노출 시키고 싶은 서비스만 </a:t>
            </a:r>
            <a:r>
              <a:rPr lang="en-US" altLang="ko-KR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depth</a:t>
            </a:r>
            <a:r>
              <a:rPr lang="ko-KR" altLang="en-US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형태의 디렉토리명으로 가져 감</a:t>
            </a:r>
            <a:endParaRPr lang="en-US" altLang="ko-KR" sz="1100" b="1" kern="0" dirty="0" smtClean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87313" indent="-87313" eaLnBrk="0" hangingPunct="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ko-KR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URL</a:t>
            </a:r>
            <a:r>
              <a:rPr lang="ko-KR" altLang="en-US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을 단순화 해야함</a:t>
            </a:r>
            <a:endParaRPr lang="en-US" altLang="ko-KR" sz="1100" b="1" kern="0" dirty="0" smtClean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87313" indent="-87313" eaLnBrk="0" hangingPunct="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ko-KR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Parameter</a:t>
            </a:r>
            <a:r>
              <a:rPr lang="ko-KR" altLang="en-US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를 단순화 해야함</a:t>
            </a:r>
            <a:endParaRPr lang="en-US" altLang="ko-KR" sz="1100" b="1" kern="0" dirty="0" smtClean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87313" indent="-87313" eaLnBrk="0" hangingPunct="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내부적으로 사용되는 </a:t>
            </a:r>
            <a:r>
              <a:rPr lang="en-US" altLang="ko-KR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API </a:t>
            </a:r>
            <a:r>
              <a:rPr lang="ko-KR" altLang="en-US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호출에 대한 로그 확인 필요</a:t>
            </a:r>
            <a:endParaRPr lang="en-US" altLang="ko-KR" sz="1100" b="1" kern="0" dirty="0" smtClean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>
            <p:custDataLst>
              <p:tags r:id="rId1"/>
            </p:custDataLst>
          </p:nvPr>
        </p:nvSpPr>
        <p:spPr>
          <a:xfrm>
            <a:off x="7389834" y="1196752"/>
            <a:ext cx="2340000" cy="307777"/>
          </a:xfrm>
          <a:prstGeom prst="rect">
            <a:avLst/>
          </a:prstGeom>
          <a:solidFill>
            <a:srgbClr val="002060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36000" tIns="36000" rIns="36000" bIns="36000" rtlCol="0" anchor="ctr" anchorCtr="0"/>
          <a:lstStyle>
            <a:defPPr>
              <a:defRPr lang="en-US"/>
            </a:defPPr>
            <a:lvl1pPr algn="ctr">
              <a:defRPr sz="1400" b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시사점</a:t>
            </a:r>
            <a:endParaRPr lang="en-US" dirty="0"/>
          </a:p>
        </p:txBody>
      </p:sp>
      <p:sp>
        <p:nvSpPr>
          <p:cNvPr id="40" name="TextBox 39"/>
          <p:cNvSpPr txBox="1"/>
          <p:nvPr>
            <p:custDataLst>
              <p:tags r:id="rId2"/>
            </p:custDataLst>
          </p:nvPr>
        </p:nvSpPr>
        <p:spPr>
          <a:xfrm>
            <a:off x="7389834" y="4093845"/>
            <a:ext cx="2340000" cy="307777"/>
          </a:xfrm>
          <a:prstGeom prst="rect">
            <a:avLst/>
          </a:prstGeom>
          <a:solidFill>
            <a:srgbClr val="002060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36000" tIns="36000" rIns="36000" bIns="36000" rtlCol="0" anchor="ctr" anchorCtr="0"/>
          <a:lstStyle>
            <a:defPPr>
              <a:defRPr lang="en-US"/>
            </a:defPPr>
            <a:lvl1pPr algn="ctr">
              <a:defRPr sz="1400" b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AP </a:t>
            </a:r>
            <a:r>
              <a:rPr lang="ko-KR" altLang="en-US" dirty="0"/>
              <a:t>고려사항</a:t>
            </a:r>
            <a:endParaRPr lang="en-US" dirty="0"/>
          </a:p>
        </p:txBody>
      </p:sp>
      <p:sp>
        <p:nvSpPr>
          <p:cNvPr id="35" name="직사각형 91"/>
          <p:cNvSpPr/>
          <p:nvPr/>
        </p:nvSpPr>
        <p:spPr bwMode="gray">
          <a:xfrm>
            <a:off x="227224" y="1626449"/>
            <a:ext cx="6994028" cy="4785367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noProof="0" dirty="0" smtClean="0"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72480" y="6393694"/>
            <a:ext cx="2380146" cy="21544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ko-KR" sz="8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1) SEO : Search Engine Optimization</a:t>
            </a:r>
            <a:endParaRPr lang="ko-KR" altLang="en-US" sz="800" dirty="0"/>
          </a:p>
        </p:txBody>
      </p:sp>
      <p:sp>
        <p:nvSpPr>
          <p:cNvPr id="41" name="Action Button: Return 40">
            <a:hlinkClick r:id="rId13" action="ppaction://hlinksldjump" highlightClick="1"/>
          </p:cNvPr>
          <p:cNvSpPr/>
          <p:nvPr/>
        </p:nvSpPr>
        <p:spPr>
          <a:xfrm>
            <a:off x="9287995" y="185460"/>
            <a:ext cx="417533" cy="399224"/>
          </a:xfrm>
          <a:prstGeom prst="actionButtonReturn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39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/>
              <a:t>참고</a:t>
            </a:r>
            <a:r>
              <a:rPr lang="en-US" altLang="ko-KR" dirty="0"/>
              <a:t>] URL</a:t>
            </a:r>
            <a:r>
              <a:rPr lang="ko-KR" altLang="en-US" dirty="0" smtClean="0"/>
              <a:t> </a:t>
            </a:r>
            <a:r>
              <a:rPr lang="ko-KR" altLang="en-US" dirty="0"/>
              <a:t>분석 </a:t>
            </a:r>
            <a:r>
              <a:rPr lang="en-US" altLang="ko-KR" dirty="0"/>
              <a:t>&gt; AmorePacific </a:t>
            </a:r>
            <a:r>
              <a:rPr lang="en-US" altLang="ko-KR" dirty="0" smtClean="0"/>
              <a:t>Mall 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자사 </a:t>
            </a:r>
            <a:r>
              <a:rPr lang="en-US" altLang="ko-KR" dirty="0"/>
              <a:t>AmorePacific </a:t>
            </a:r>
            <a:r>
              <a:rPr lang="en-US" altLang="ko-KR" dirty="0" smtClean="0"/>
              <a:t>Mall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분석을 통해 </a:t>
            </a:r>
            <a:r>
              <a:rPr lang="en-US" altLang="ko-KR" dirty="0">
                <a:solidFill>
                  <a:schemeClr val="tx1"/>
                </a:solidFill>
              </a:rPr>
              <a:t>URL</a:t>
            </a:r>
            <a:r>
              <a:rPr lang="ko-KR" altLang="en-US" dirty="0">
                <a:solidFill>
                  <a:schemeClr val="tx1"/>
                </a:solidFill>
              </a:rPr>
              <a:t> 구조 기반의 적용 시사점 및 이슈를 </a:t>
            </a:r>
            <a:r>
              <a:rPr lang="ko-KR" altLang="en-US" dirty="0" smtClean="0">
                <a:solidFill>
                  <a:schemeClr val="tx1"/>
                </a:solidFill>
              </a:rPr>
              <a:t>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91"/>
          <p:cNvSpPr/>
          <p:nvPr/>
        </p:nvSpPr>
        <p:spPr bwMode="gray">
          <a:xfrm>
            <a:off x="227224" y="1626449"/>
            <a:ext cx="6994028" cy="4785367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noProof="0" dirty="0" smtClean="0"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5" name="직사각형 3"/>
          <p:cNvSpPr/>
          <p:nvPr/>
        </p:nvSpPr>
        <p:spPr>
          <a:xfrm>
            <a:off x="2065826" y="5539376"/>
            <a:ext cx="1617396" cy="903700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 smtClean="0">
                <a:latin typeface="+mj-ea"/>
                <a:ea typeface="+mj-ea"/>
              </a:rPr>
              <a:t>http</a:t>
            </a:r>
            <a:r>
              <a:rPr lang="en-US" altLang="ko-KR" sz="900" dirty="0">
                <a:latin typeface="+mj-ea"/>
                <a:ea typeface="+mj-ea"/>
              </a:rPr>
              <a:t>://</a:t>
            </a:r>
            <a:r>
              <a:rPr lang="en-US" altLang="ko-KR" sz="900" dirty="0" smtClean="0">
                <a:latin typeface="+mj-ea"/>
                <a:ea typeface="+mj-ea"/>
              </a:rPr>
              <a:t>www.amorepacificmall.com/</a:t>
            </a:r>
            <a:r>
              <a:rPr lang="en-US" altLang="ko-KR" sz="900" b="1" dirty="0" smtClean="0">
                <a:latin typeface="+mj-ea"/>
                <a:ea typeface="+mj-ea"/>
              </a:rPr>
              <a:t>event/event_event_list.do</a:t>
            </a:r>
          </a:p>
          <a:p>
            <a:r>
              <a:rPr lang="en-US" altLang="ko-KR" sz="900" dirty="0">
                <a:latin typeface="+mj-ea"/>
                <a:ea typeface="+mj-ea"/>
              </a:rPr>
              <a:t>http://www.amorepacificmall.com/event/event_event_content_ajax.do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6" name="직사각형 4"/>
          <p:cNvSpPr/>
          <p:nvPr/>
        </p:nvSpPr>
        <p:spPr>
          <a:xfrm>
            <a:off x="336663" y="5539376"/>
            <a:ext cx="1617396" cy="765200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 smtClean="0">
                <a:latin typeface="+mj-ea"/>
                <a:ea typeface="+mj-ea"/>
              </a:rPr>
              <a:t>http</a:t>
            </a:r>
            <a:r>
              <a:rPr lang="en-US" altLang="ko-KR" sz="900" dirty="0">
                <a:latin typeface="+mj-ea"/>
                <a:ea typeface="+mj-ea"/>
              </a:rPr>
              <a:t>://www.amorepacificmall.com/</a:t>
            </a:r>
            <a:r>
              <a:rPr lang="en-US" altLang="ko-KR" sz="900" b="1" dirty="0">
                <a:latin typeface="+mj-ea"/>
                <a:ea typeface="+mj-ea"/>
              </a:rPr>
              <a:t>shop/prod/shop_prod_product_view.do</a:t>
            </a:r>
            <a:r>
              <a:rPr lang="en-US" altLang="ko-KR" sz="900" dirty="0">
                <a:latin typeface="+mj-ea"/>
                <a:ea typeface="+mj-ea"/>
              </a:rPr>
              <a:t>?</a:t>
            </a:r>
            <a:r>
              <a:rPr lang="en-US" altLang="ko-KR" sz="900" b="1" dirty="0">
                <a:latin typeface="+mj-ea"/>
                <a:ea typeface="+mj-ea"/>
              </a:rPr>
              <a:t>i_sProductcd=000025291</a:t>
            </a:r>
            <a:r>
              <a:rPr lang="en-US" altLang="ko-KR" sz="900" dirty="0">
                <a:latin typeface="+mj-ea"/>
                <a:ea typeface="+mj-ea"/>
              </a:rPr>
              <a:t>&amp;rccode=category</a:t>
            </a:r>
            <a:endParaRPr lang="ko-KR" altLang="en-US" sz="900" b="1" dirty="0"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805598" y="3040389"/>
            <a:ext cx="1617396" cy="118069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http://</a:t>
            </a:r>
            <a:r>
              <a:rPr lang="en-US" altLang="ko-KR" sz="900" dirty="0" smtClean="0">
                <a:latin typeface="+mj-ea"/>
                <a:ea typeface="+mj-ea"/>
              </a:rPr>
              <a:t>www.amorepacificmall.com/</a:t>
            </a:r>
            <a:r>
              <a:rPr lang="en-US" altLang="ko-KR" sz="900" b="1" dirty="0" smtClean="0">
                <a:latin typeface="+mj-ea"/>
                <a:ea typeface="+mj-ea"/>
              </a:rPr>
              <a:t>shop/prod/shop_prod_product_list.do</a:t>
            </a:r>
            <a:r>
              <a:rPr lang="en-US" altLang="ko-KR" sz="900" dirty="0" smtClean="0">
                <a:latin typeface="+mj-ea"/>
                <a:ea typeface="+mj-ea"/>
              </a:rPr>
              <a:t>?</a:t>
            </a:r>
            <a:r>
              <a:rPr lang="en-US" altLang="ko-KR" sz="900" b="1" dirty="0" smtClean="0">
                <a:latin typeface="+mj-ea"/>
                <a:ea typeface="+mj-ea"/>
              </a:rPr>
              <a:t>i_sCategorycd1=CTG001</a:t>
            </a:r>
            <a:r>
              <a:rPr lang="en-US" altLang="ko-KR" sz="900" dirty="0" smtClean="0">
                <a:latin typeface="+mj-ea"/>
                <a:ea typeface="+mj-ea"/>
              </a:rPr>
              <a:t>&amp;</a:t>
            </a:r>
            <a:r>
              <a:rPr lang="en-US" altLang="ko-KR" sz="900" b="1" dirty="0" smtClean="0">
                <a:latin typeface="+mj-ea"/>
                <a:ea typeface="+mj-ea"/>
              </a:rPr>
              <a:t>i_sCategorycd2=CTG008</a:t>
            </a:r>
          </a:p>
          <a:p>
            <a:r>
              <a:rPr lang="en-US" altLang="ko-KR" sz="900" dirty="0" smtClean="0">
                <a:latin typeface="+mj-ea"/>
                <a:ea typeface="+mj-ea"/>
              </a:rPr>
              <a:t>http://www.amorepacificmall.com/shop/prod/shop_prod_product_list_ajax.do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76435" y="3034628"/>
            <a:ext cx="1617396" cy="104219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http://</a:t>
            </a:r>
            <a:r>
              <a:rPr lang="en-US" altLang="ko-KR" sz="900" dirty="0" smtClean="0">
                <a:latin typeface="+mj-ea"/>
                <a:ea typeface="+mj-ea"/>
              </a:rPr>
              <a:t>www.amorepacificmall.com/</a:t>
            </a:r>
            <a:r>
              <a:rPr lang="en-US" altLang="ko-KR" sz="900" b="1" dirty="0" smtClean="0">
                <a:latin typeface="+mj-ea"/>
                <a:ea typeface="+mj-ea"/>
              </a:rPr>
              <a:t>shop/prod/shop_prod_product_list.do</a:t>
            </a:r>
            <a:r>
              <a:rPr lang="en-US" altLang="ko-KR" sz="900" dirty="0" smtClean="0">
                <a:latin typeface="+mj-ea"/>
                <a:ea typeface="+mj-ea"/>
              </a:rPr>
              <a:t>?</a:t>
            </a:r>
            <a:r>
              <a:rPr lang="en-US" altLang="ko-KR" sz="900" b="1" dirty="0" smtClean="0">
                <a:latin typeface="+mj-ea"/>
                <a:ea typeface="+mj-ea"/>
              </a:rPr>
              <a:t>i_sCategorycd1=CTG001</a:t>
            </a:r>
          </a:p>
          <a:p>
            <a:r>
              <a:rPr lang="en-US" altLang="ko-KR" sz="900" dirty="0" smtClean="0">
                <a:latin typeface="+mj-ea"/>
                <a:ea typeface="+mj-ea"/>
              </a:rPr>
              <a:t>http</a:t>
            </a:r>
            <a:r>
              <a:rPr lang="en-US" altLang="ko-KR" sz="900" dirty="0">
                <a:latin typeface="+mj-ea"/>
                <a:ea typeface="+mj-ea"/>
              </a:rPr>
              <a:t>://</a:t>
            </a:r>
            <a:r>
              <a:rPr lang="en-US" altLang="ko-KR" sz="900" dirty="0" smtClean="0">
                <a:latin typeface="+mj-ea"/>
                <a:ea typeface="+mj-ea"/>
              </a:rPr>
              <a:t>www.amorepacificmall.com/</a:t>
            </a:r>
            <a:r>
              <a:rPr lang="en-US" altLang="ko-KR" sz="900" b="1" dirty="0">
                <a:latin typeface="+mj-ea"/>
                <a:ea typeface="+mj-ea"/>
              </a:rPr>
              <a:t>shop/prod/shop_prod_product_list_ajax</a:t>
            </a:r>
            <a:r>
              <a:rPr lang="en-US" altLang="ko-KR" sz="900" b="1" dirty="0" smtClean="0">
                <a:latin typeface="+mj-ea"/>
                <a:ea typeface="+mj-ea"/>
              </a:rPr>
              <a:t>.do</a:t>
            </a:r>
            <a:endParaRPr lang="ko-KR" altLang="en-US" sz="900" b="1" dirty="0"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47272" y="2931366"/>
            <a:ext cx="1617396" cy="1319198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http://www.amorepacificmall.com/main.do?</a:t>
            </a:r>
            <a:r>
              <a:rPr lang="en-US" altLang="ko-KR" sz="900" b="1" dirty="0">
                <a:latin typeface="+mj-ea"/>
                <a:ea typeface="+mj-ea"/>
              </a:rPr>
              <a:t>source=</a:t>
            </a:r>
            <a:r>
              <a:rPr lang="en-US" altLang="ko-KR" sz="900" dirty="0">
                <a:latin typeface="+mj-ea"/>
                <a:ea typeface="+mj-ea"/>
              </a:rPr>
              <a:t>https://www.google.co.kr</a:t>
            </a:r>
            <a:r>
              <a:rPr lang="en-US" altLang="ko-KR" sz="900" dirty="0" smtClean="0">
                <a:latin typeface="+mj-ea"/>
                <a:ea typeface="+mj-ea"/>
              </a:rPr>
              <a:t>/</a:t>
            </a:r>
          </a:p>
          <a:p>
            <a:r>
              <a:rPr lang="en-US" altLang="ko-KR" sz="900" dirty="0">
                <a:latin typeface="+mj-ea"/>
                <a:ea typeface="+mj-ea"/>
              </a:rPr>
              <a:t>http://www.amorepacificmall.com/main.do?</a:t>
            </a:r>
            <a:r>
              <a:rPr lang="en-US" altLang="ko-KR" sz="900" b="1" dirty="0">
                <a:latin typeface="+mj-ea"/>
                <a:ea typeface="+mj-ea"/>
              </a:rPr>
              <a:t>NaPm=</a:t>
            </a:r>
            <a:r>
              <a:rPr lang="en-US" altLang="ko-KR" sz="900" dirty="0">
                <a:latin typeface="+mj-ea"/>
                <a:ea typeface="+mj-ea"/>
              </a:rPr>
              <a:t>ct%3Dj1wwwqp4%7Cci%3Dcheckout%7Ctr%3Dds%7Ctrx%3D%7Chk%3D2dafcd02ea92a730e5c2c24224bca7bae010cd29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10" name="직사각형 54"/>
          <p:cNvSpPr/>
          <p:nvPr/>
        </p:nvSpPr>
        <p:spPr>
          <a:xfrm>
            <a:off x="347272" y="1705132"/>
            <a:ext cx="1692000" cy="469557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r>
              <a:rPr lang="en-US" altLang="ko-KR" sz="1000" b="1" dirty="0" smtClean="0">
                <a:latin typeface="+mj-ea"/>
                <a:ea typeface="+mj-ea"/>
              </a:rPr>
              <a:t>AP Mall </a:t>
            </a:r>
            <a:r>
              <a:rPr lang="ko-KR" altLang="en-US" sz="1000" b="1" dirty="0">
                <a:latin typeface="+mj-ea"/>
                <a:ea typeface="+mj-ea"/>
              </a:rPr>
              <a:t>메인</a:t>
            </a:r>
          </a:p>
        </p:txBody>
      </p:sp>
      <p:sp>
        <p:nvSpPr>
          <p:cNvPr id="11" name="직사각형 57"/>
          <p:cNvSpPr/>
          <p:nvPr/>
        </p:nvSpPr>
        <p:spPr>
          <a:xfrm>
            <a:off x="2065035" y="1705132"/>
            <a:ext cx="1692000" cy="469557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pPr>
              <a:spcAft>
                <a:spcPts val="300"/>
              </a:spcAft>
            </a:pPr>
            <a:r>
              <a:rPr lang="ko-KR" altLang="en-US" sz="1000" b="1" dirty="0" smtClean="0">
                <a:latin typeface="+mj-ea"/>
                <a:ea typeface="+mj-ea"/>
              </a:rPr>
              <a:t>스킨케어</a:t>
            </a:r>
            <a:r>
              <a:rPr lang="en-US" altLang="ko-KR" sz="1000" b="1" dirty="0" smtClean="0">
                <a:latin typeface="+mj-ea"/>
                <a:ea typeface="+mj-ea"/>
              </a:rPr>
              <a:t> </a:t>
            </a:r>
            <a:r>
              <a:rPr lang="ko-KR" altLang="en-US" sz="1000" b="1" dirty="0" smtClean="0">
                <a:latin typeface="+mj-ea"/>
                <a:ea typeface="+mj-ea"/>
              </a:rPr>
              <a:t>카테고리</a:t>
            </a:r>
            <a:endParaRPr lang="en-US" altLang="ko-KR" sz="1000" b="1" dirty="0" smtClean="0">
              <a:latin typeface="+mj-ea"/>
              <a:ea typeface="+mj-ea"/>
            </a:endParaRPr>
          </a:p>
          <a:p>
            <a:r>
              <a:rPr lang="en-US" altLang="ko-KR" sz="900" dirty="0" smtClean="0">
                <a:latin typeface="+mj-ea"/>
                <a:ea typeface="+mj-ea"/>
              </a:rPr>
              <a:t>- </a:t>
            </a:r>
            <a:r>
              <a:rPr lang="ko-KR" altLang="en-US" sz="900" b="1" dirty="0" smtClean="0">
                <a:latin typeface="+mj-ea"/>
                <a:ea typeface="+mj-ea"/>
              </a:rPr>
              <a:t>디렉토리</a:t>
            </a:r>
            <a:r>
              <a:rPr lang="ko-KR" altLang="en-US" sz="900" dirty="0" smtClean="0">
                <a:latin typeface="+mj-ea"/>
                <a:ea typeface="+mj-ea"/>
              </a:rPr>
              <a:t>와 </a:t>
            </a:r>
            <a:r>
              <a:rPr lang="ko-KR" altLang="en-US" sz="900" b="1" dirty="0" smtClean="0">
                <a:latin typeface="+mj-ea"/>
                <a:ea typeface="+mj-ea"/>
              </a:rPr>
              <a:t>서비스명</a:t>
            </a:r>
            <a:r>
              <a:rPr lang="ko-KR" altLang="en-US" sz="900" dirty="0" smtClean="0">
                <a:latin typeface="+mj-ea"/>
                <a:ea typeface="+mj-ea"/>
              </a:rPr>
              <a:t>으로 구분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12" name="직사각형 61"/>
          <p:cNvSpPr/>
          <p:nvPr/>
        </p:nvSpPr>
        <p:spPr>
          <a:xfrm>
            <a:off x="3782798" y="1705132"/>
            <a:ext cx="1692000" cy="469557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pPr>
              <a:spcAft>
                <a:spcPts val="300"/>
              </a:spcAft>
            </a:pPr>
            <a:r>
              <a:rPr lang="ko-KR" altLang="en-US" sz="1000" b="1" dirty="0" smtClean="0">
                <a:latin typeface="+mj-ea"/>
                <a:ea typeface="+mj-ea"/>
              </a:rPr>
              <a:t>스킨케어</a:t>
            </a:r>
            <a:r>
              <a:rPr lang="en-US" altLang="ko-KR" sz="1000" b="1" dirty="0" smtClean="0">
                <a:latin typeface="+mj-ea"/>
                <a:ea typeface="+mj-ea"/>
              </a:rPr>
              <a:t>&gt;</a:t>
            </a:r>
            <a:r>
              <a:rPr lang="ko-KR" altLang="en-US" sz="1000" b="1" dirty="0" smtClean="0">
                <a:latin typeface="+mj-ea"/>
                <a:ea typeface="+mj-ea"/>
              </a:rPr>
              <a:t>클렌징</a:t>
            </a:r>
            <a:r>
              <a:rPr lang="en-US" altLang="ko-KR" sz="1000" b="1" dirty="0" smtClean="0">
                <a:latin typeface="+mj-ea"/>
                <a:ea typeface="+mj-ea"/>
              </a:rPr>
              <a:t> </a:t>
            </a:r>
            <a:r>
              <a:rPr lang="ko-KR" altLang="en-US" sz="1000" b="1" dirty="0" smtClean="0">
                <a:latin typeface="+mj-ea"/>
                <a:ea typeface="+mj-ea"/>
              </a:rPr>
              <a:t>카테고리</a:t>
            </a:r>
            <a:endParaRPr lang="en-US" altLang="ko-KR" sz="1000" b="1" dirty="0" smtClean="0">
              <a:latin typeface="+mj-ea"/>
              <a:ea typeface="+mj-ea"/>
            </a:endParaRPr>
          </a:p>
          <a:p>
            <a:r>
              <a:rPr lang="en-US" altLang="ko-KR" sz="900" dirty="0" smtClean="0">
                <a:latin typeface="+mj-ea"/>
                <a:ea typeface="+mj-ea"/>
              </a:rPr>
              <a:t>- </a:t>
            </a:r>
            <a:r>
              <a:rPr lang="ko-KR" altLang="en-US" sz="900" dirty="0" smtClean="0">
                <a:latin typeface="+mj-ea"/>
                <a:ea typeface="+mj-ea"/>
              </a:rPr>
              <a:t>추가 </a:t>
            </a:r>
            <a:r>
              <a:rPr lang="en-US" altLang="ko-KR" sz="900" b="1" dirty="0" smtClean="0">
                <a:latin typeface="+mj-ea"/>
                <a:ea typeface="+mj-ea"/>
              </a:rPr>
              <a:t>Parameter</a:t>
            </a:r>
            <a:r>
              <a:rPr lang="ko-KR" altLang="en-US" sz="900" dirty="0" smtClean="0">
                <a:latin typeface="+mj-ea"/>
                <a:ea typeface="+mj-ea"/>
              </a:rPr>
              <a:t>로 구분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13" name="직사각형 62"/>
          <p:cNvSpPr/>
          <p:nvPr/>
        </p:nvSpPr>
        <p:spPr>
          <a:xfrm>
            <a:off x="5500561" y="1705132"/>
            <a:ext cx="1692000" cy="469557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pPr>
              <a:spcAft>
                <a:spcPts val="300"/>
              </a:spcAft>
            </a:pPr>
            <a:r>
              <a:rPr lang="ko-KR" altLang="en-US" sz="1000" b="1" dirty="0" smtClean="0">
                <a:latin typeface="+mj-ea"/>
                <a:ea typeface="+mj-ea"/>
              </a:rPr>
              <a:t>스킨케어</a:t>
            </a:r>
            <a:r>
              <a:rPr lang="en-US" altLang="ko-KR" sz="1000" b="1" dirty="0" smtClean="0">
                <a:latin typeface="+mj-ea"/>
                <a:ea typeface="+mj-ea"/>
              </a:rPr>
              <a:t>&gt;</a:t>
            </a:r>
            <a:r>
              <a:rPr lang="ko-KR" altLang="en-US" sz="1000" b="1" dirty="0" smtClean="0">
                <a:latin typeface="+mj-ea"/>
                <a:ea typeface="+mj-ea"/>
              </a:rPr>
              <a:t>클렌징</a:t>
            </a:r>
            <a:r>
              <a:rPr lang="en-US" altLang="ko-KR" sz="1000" b="1" dirty="0" smtClean="0">
                <a:latin typeface="+mj-ea"/>
                <a:ea typeface="+mj-ea"/>
              </a:rPr>
              <a:t>&gt;</a:t>
            </a:r>
            <a:r>
              <a:rPr lang="ko-KR" altLang="en-US" sz="1000" b="1" dirty="0" smtClean="0">
                <a:latin typeface="+mj-ea"/>
                <a:ea typeface="+mj-ea"/>
              </a:rPr>
              <a:t>메이크업리무버 카테고리</a:t>
            </a:r>
            <a:endParaRPr lang="en-US" altLang="ko-KR" sz="1000" b="1" dirty="0" smtClean="0">
              <a:latin typeface="+mj-ea"/>
              <a:ea typeface="+mj-ea"/>
            </a:endParaRPr>
          </a:p>
          <a:p>
            <a:r>
              <a:rPr lang="en-US" altLang="ko-KR" sz="900" dirty="0" smtClean="0">
                <a:latin typeface="+mj-ea"/>
                <a:ea typeface="+mj-ea"/>
              </a:rPr>
              <a:t>- </a:t>
            </a:r>
            <a:r>
              <a:rPr lang="ko-KR" altLang="en-US" sz="900" dirty="0" smtClean="0">
                <a:latin typeface="+mj-ea"/>
                <a:ea typeface="+mj-ea"/>
              </a:rPr>
              <a:t>추가 </a:t>
            </a:r>
            <a:r>
              <a:rPr lang="en-US" altLang="ko-KR" sz="900" b="1" dirty="0" smtClean="0">
                <a:latin typeface="+mj-ea"/>
                <a:ea typeface="+mj-ea"/>
              </a:rPr>
              <a:t>Parameter</a:t>
            </a:r>
            <a:r>
              <a:rPr lang="ko-KR" altLang="en-US" sz="900" dirty="0" smtClean="0">
                <a:latin typeface="+mj-ea"/>
                <a:ea typeface="+mj-ea"/>
              </a:rPr>
              <a:t>로 구분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14" name="직사각형 5"/>
          <p:cNvSpPr/>
          <p:nvPr/>
        </p:nvSpPr>
        <p:spPr>
          <a:xfrm>
            <a:off x="5534761" y="3117914"/>
            <a:ext cx="1617396" cy="1319198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http://</a:t>
            </a:r>
            <a:r>
              <a:rPr lang="en-US" altLang="ko-KR" sz="900" dirty="0" smtClean="0">
                <a:latin typeface="+mj-ea"/>
                <a:ea typeface="+mj-ea"/>
              </a:rPr>
              <a:t>www.amorepacificmall.com/</a:t>
            </a:r>
            <a:r>
              <a:rPr lang="en-US" altLang="ko-KR" sz="900" b="1" dirty="0" smtClean="0">
                <a:latin typeface="+mj-ea"/>
                <a:ea typeface="+mj-ea"/>
              </a:rPr>
              <a:t>shop/prod/shop_prod_product_list.do</a:t>
            </a:r>
            <a:r>
              <a:rPr lang="en-US" altLang="ko-KR" sz="900" dirty="0" smtClean="0">
                <a:latin typeface="+mj-ea"/>
                <a:ea typeface="+mj-ea"/>
              </a:rPr>
              <a:t>?</a:t>
            </a:r>
            <a:r>
              <a:rPr lang="en-US" altLang="ko-KR" sz="900" b="1" dirty="0" smtClean="0">
                <a:latin typeface="+mj-ea"/>
                <a:ea typeface="+mj-ea"/>
              </a:rPr>
              <a:t>i_sCategorycd1=CTG001</a:t>
            </a:r>
            <a:r>
              <a:rPr lang="en-US" altLang="ko-KR" sz="900" dirty="0" smtClean="0">
                <a:latin typeface="+mj-ea"/>
                <a:ea typeface="+mj-ea"/>
              </a:rPr>
              <a:t>&amp;</a:t>
            </a:r>
            <a:r>
              <a:rPr lang="en-US" altLang="ko-KR" sz="900" b="1" dirty="0" smtClean="0">
                <a:latin typeface="+mj-ea"/>
                <a:ea typeface="+mj-ea"/>
              </a:rPr>
              <a:t>i_sCategorycd2=CTG008</a:t>
            </a:r>
            <a:r>
              <a:rPr lang="en-US" altLang="ko-KR" sz="900" dirty="0" smtClean="0">
                <a:latin typeface="+mj-ea"/>
                <a:ea typeface="+mj-ea"/>
              </a:rPr>
              <a:t>&amp;</a:t>
            </a:r>
            <a:r>
              <a:rPr lang="en-US" altLang="ko-KR" sz="900" b="1" dirty="0" smtClean="0">
                <a:latin typeface="+mj-ea"/>
                <a:ea typeface="+mj-ea"/>
              </a:rPr>
              <a:t>i_sCategorycd3=CTG009 </a:t>
            </a:r>
            <a:r>
              <a:rPr lang="en-US" altLang="ko-KR" sz="900" dirty="0">
                <a:latin typeface="+mj-ea"/>
                <a:ea typeface="+mj-ea"/>
              </a:rPr>
              <a:t>http://www.amorepacificmall.com/shop/prod/shop_prod_product_list_ajax.do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15" name="직사각형 73"/>
          <p:cNvSpPr/>
          <p:nvPr/>
        </p:nvSpPr>
        <p:spPr>
          <a:xfrm>
            <a:off x="336663" y="4216344"/>
            <a:ext cx="1692000" cy="551936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pPr>
              <a:spcAft>
                <a:spcPts val="300"/>
              </a:spcAft>
            </a:pPr>
            <a:r>
              <a:rPr lang="ko-KR" altLang="en-US" sz="1000" b="1" dirty="0" smtClean="0">
                <a:latin typeface="+mj-ea"/>
                <a:ea typeface="+mj-ea"/>
              </a:rPr>
              <a:t>제품 상세</a:t>
            </a:r>
            <a:endParaRPr lang="en-US" altLang="ko-KR" sz="1000" b="1" dirty="0" smtClean="0">
              <a:latin typeface="+mj-ea"/>
              <a:ea typeface="+mj-ea"/>
            </a:endParaRPr>
          </a:p>
          <a:p>
            <a:pPr marL="108000" indent="-108000"/>
            <a:r>
              <a:rPr lang="en-US" altLang="ko-KR" sz="900" dirty="0" smtClean="0">
                <a:latin typeface="+mj-ea"/>
                <a:ea typeface="+mj-ea"/>
              </a:rPr>
              <a:t>- 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디렉토리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서비스명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Parameter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로 제품 코드 구분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16" name="직사각형 80"/>
          <p:cNvSpPr/>
          <p:nvPr/>
        </p:nvSpPr>
        <p:spPr>
          <a:xfrm>
            <a:off x="2062207" y="4216344"/>
            <a:ext cx="1692000" cy="551936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pPr>
              <a:spcAft>
                <a:spcPts val="300"/>
              </a:spcAft>
            </a:pPr>
            <a:r>
              <a:rPr lang="ko-KR" altLang="en-US" sz="1000" b="1" dirty="0" smtClean="0">
                <a:latin typeface="+mj-ea"/>
                <a:ea typeface="+mj-ea"/>
              </a:rPr>
              <a:t>이벤트</a:t>
            </a:r>
            <a:endParaRPr lang="en-US" altLang="ko-KR" sz="1000" b="1" dirty="0" smtClean="0">
              <a:latin typeface="+mj-ea"/>
              <a:ea typeface="+mj-ea"/>
            </a:endParaRPr>
          </a:p>
          <a:p>
            <a:pPr marL="108000" indent="-108000"/>
            <a:r>
              <a:rPr lang="en-US" altLang="ko-KR" sz="900" dirty="0" smtClean="0">
                <a:latin typeface="+mj-ea"/>
                <a:ea typeface="+mj-ea"/>
              </a:rPr>
              <a:t>- </a:t>
            </a:r>
            <a:r>
              <a:rPr lang="ko-KR" altLang="en-US" sz="900" b="1" dirty="0" smtClean="0">
                <a:latin typeface="+mj-ea"/>
                <a:ea typeface="+mj-ea"/>
              </a:rPr>
              <a:t>디렉토리</a:t>
            </a:r>
            <a:r>
              <a:rPr lang="ko-KR" altLang="en-US" sz="900" dirty="0" smtClean="0">
                <a:latin typeface="+mj-ea"/>
                <a:ea typeface="+mj-ea"/>
              </a:rPr>
              <a:t>와 </a:t>
            </a:r>
            <a:r>
              <a:rPr lang="ko-KR" altLang="en-US" sz="900" b="1" dirty="0" smtClean="0">
                <a:latin typeface="+mj-ea"/>
                <a:ea typeface="+mj-ea"/>
              </a:rPr>
              <a:t>서비스명</a:t>
            </a:r>
            <a:r>
              <a:rPr lang="ko-KR" altLang="en-US" sz="900" dirty="0" smtClean="0">
                <a:latin typeface="+mj-ea"/>
                <a:ea typeface="+mj-ea"/>
              </a:rPr>
              <a:t>으로 구분</a:t>
            </a:r>
            <a:endParaRPr lang="en-US" altLang="ko-KR" sz="900" dirty="0" smtClean="0">
              <a:latin typeface="+mj-ea"/>
              <a:ea typeface="+mj-ea"/>
            </a:endParaRPr>
          </a:p>
        </p:txBody>
      </p:sp>
      <p:sp>
        <p:nvSpPr>
          <p:cNvPr id="17" name="직사각형 80"/>
          <p:cNvSpPr/>
          <p:nvPr/>
        </p:nvSpPr>
        <p:spPr>
          <a:xfrm>
            <a:off x="3777190" y="4216344"/>
            <a:ext cx="1692000" cy="551936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pPr>
              <a:spcAft>
                <a:spcPts val="300"/>
              </a:spcAft>
            </a:pPr>
            <a:r>
              <a:rPr lang="ko-KR" altLang="en-US" sz="1000" b="1" dirty="0" smtClean="0">
                <a:latin typeface="+mj-ea"/>
                <a:ea typeface="+mj-ea"/>
              </a:rPr>
              <a:t>검색</a:t>
            </a:r>
            <a:endParaRPr lang="en-US" altLang="ko-KR" sz="1000" b="1" dirty="0" smtClean="0">
              <a:latin typeface="+mj-ea"/>
              <a:ea typeface="+mj-ea"/>
            </a:endParaRPr>
          </a:p>
          <a:p>
            <a:pPr marL="108000" indent="-108000"/>
            <a:r>
              <a:rPr lang="en-US" altLang="ko-KR" sz="900" dirty="0" smtClean="0">
                <a:latin typeface="+mj-ea"/>
                <a:ea typeface="+mj-ea"/>
              </a:rPr>
              <a:t>- </a:t>
            </a:r>
            <a:r>
              <a:rPr lang="ko-KR" altLang="en-US" sz="900" b="1" dirty="0" smtClean="0">
                <a:latin typeface="+mj-ea"/>
                <a:ea typeface="+mj-ea"/>
              </a:rPr>
              <a:t>디렉토리</a:t>
            </a:r>
            <a:r>
              <a:rPr lang="ko-KR" altLang="en-US" sz="900" dirty="0" smtClean="0">
                <a:latin typeface="+mj-ea"/>
                <a:ea typeface="+mj-ea"/>
              </a:rPr>
              <a:t>와 </a:t>
            </a:r>
            <a:r>
              <a:rPr lang="ko-KR" altLang="en-US" sz="900" b="1" dirty="0" smtClean="0">
                <a:latin typeface="+mj-ea"/>
                <a:ea typeface="+mj-ea"/>
              </a:rPr>
              <a:t>서비스명</a:t>
            </a:r>
            <a:r>
              <a:rPr lang="ko-KR" altLang="en-US" sz="900" dirty="0" smtClean="0">
                <a:latin typeface="+mj-ea"/>
                <a:ea typeface="+mj-ea"/>
              </a:rPr>
              <a:t>으로 구분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18" name="직사각형 3"/>
          <p:cNvSpPr/>
          <p:nvPr/>
        </p:nvSpPr>
        <p:spPr>
          <a:xfrm>
            <a:off x="3777190" y="5539376"/>
            <a:ext cx="1617396" cy="48820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http://www.amorepacificmall.com/</a:t>
            </a:r>
            <a:r>
              <a:rPr lang="en-US" altLang="ko-KR" sz="900" b="1" dirty="0">
                <a:latin typeface="+mj-ea"/>
                <a:ea typeface="+mj-ea"/>
              </a:rPr>
              <a:t>comm/comm_prod_search_ajax.do</a:t>
            </a:r>
            <a:endParaRPr lang="ko-KR" altLang="en-US" sz="900" b="1" dirty="0">
              <a:latin typeface="+mj-ea"/>
              <a:ea typeface="+mj-ea"/>
            </a:endParaRPr>
          </a:p>
        </p:txBody>
      </p:sp>
      <p:pic>
        <p:nvPicPr>
          <p:cNvPr id="19" name="Picture 2" descr="멀 「나문로드 클루리본스로01 혜택경보 AboutAP# &#10;AMOREPACIFIC MALL &#10;로그인 &#10;회원가일 &#10;헤라 5/5 를라보 출시! 달콤한 페이스트리처럼~ &#10;주문태송 장바구니 고객센Ed &#10;365일 저자극 데일리 보습 &#10;일리 세리마이드 이토 크팀 &#10;150m 추가 중점! &#10;스킨게어 &#10;메이크업 &#10;이1 &#10;바디&amp;헤어 &#10;네일&amp;향수 &#10;소품&amp;도구 &#10;뷰티푸드 &#10;음므 &#10;스마트서치 &#10;LIRIKOS &#10;브래C &#10;1 &#10;Enjoy AP &#10;Event &#10;설화수 윤조에센스 20주년 &#10;리미티드 에디션, 윤조마스크 출시 &#10;지단 20년간 사랑받아온 윤조에전스가 특별한 선물을 드립니다 &#10;2개 사도 &#10;1개가격 &#10;FREE &#10;출식체크 &#10;출책하|편 &#10;들루리본이! &#10;행운의 룰렛 &#10;매일매일 &#10;3 번의 진스! &#10;AP plus 엠버십 &#10;예뻐지는 님 &#10;스페셜 가旦e &#10;구매 사은품 &#10;AMOREPACIFIC BRAND &#10;느!최EQ수 &#10;Beauty cafe &#10;리리코스 &#10;드가:』 뷰E|포인트 &#10;블루리본포인트 &#10;쿠폰북 &#10;* 위시리스트 &#10;최근 본 상품 &#10;다몽드 브라이트님 커버 파우더 &amp; 워터리 쿠션 &#10;마몽드 NEW 쿠션 사전예약 &#10;예약구마 특별혜택! 30% OFF &amp; 연꽃 &#10;클렌징 키트 추가 증정 &#10;2017-04 24 ~ 2017-05-02 &#10;카가, &#10;리리코스 &#10;마틴 트리플 트리트먼트 &#10;S十十9eæ 47.500원 &#10;리리코스 &#10;다린 UV 일터 쿠션 &#10;SPFSO+ PA+++ &#10;42.750원 &#10;귀한 &#10;바다 얨플 &#10;니RIKOS &#10;마린 콜라겐 쿠션 모이스 &#10;처 SPF50+/PA+++ &#10;42.750원 &#10;리리코스 &#10;마란 하이드로 행들 &#10;끈卄99큳 102.000 원 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72" y="2192524"/>
            <a:ext cx="1417978" cy="756000"/>
          </a:xfrm>
          <a:prstGeom prst="rect">
            <a:avLst/>
          </a:prstGeom>
          <a:noFill/>
          <a:ln w="12700">
            <a:solidFill>
              <a:srgbClr val="1F6B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멀 「나문로드 클루리본스로01 혜택경보 AboutAP# &#10;AMOREPACIFIC MALL &#10;헤라 5/5 를라보 출시! 달콤한 페이스트리처럼~ &#10;로그인 회원가일 주문태송 장바구니 고객센Ed &#10;365일 저자극 데일리 보습 &#10;일리 세리마이드 이토 크팀 &#10;150m 추가 중점! &#10;스킨게어 &#10;HOME 상품 &#10;메이크업 &#10;바디&amp;헤어 &#10;네일&amp;향수 &#10;최고 &#10;인기 &#10;5 &#10;설화수 &#10;자을 2종 세트 &#10;소품&amp;도구 &#10;뷰티푸드 &#10;음므 &#10;스마트서치 &#10;브래C &#10;Enjoy AP &#10;Event &#10;19k &#10;Beauty cafe &#10;다시 경색하기 &#10;4 전차 카테고리 &#10;스킨케어(678) &#10;클렌징(141) &#10;모이스처리이징(307) &#10;스페셭 케어(110) &#10;선거에89) &#10;세트(49) &#10;메이크업(300) &#10;네일 &amp; 향쉬60) &#10;바디 &amp; 헤어(306) &#10;소품 &amp;도구(114) &#10;뷰티푸드 &amp; 차(22) &#10;음므(108) &#10;베이비(14) &#10;스페설(133) &#10;B2HC &#10;口 가온도담 &#10;口 라네즈 &#10;口 리리코스 &#10;口 리리코스 마린에너지 &#10;口 다몽드 &#10;(스킨케어) 맞춤형 제안! &#10;최고 &#10;인기 &#10;드가:』 뷰E|포인트 &#10;블루리본포인트 &#10;쿠폰북 &#10;* 위시리스트 &#10;최근 본 상품 &#10;아이 오페 &#10;[NEⅥ,!라이브 리프트 세 &#10;55,000원 &#10;(221) &#10;아리따움 &#10;프레시 파워 에센스 다스 &#10;크 &#10;1,000원 &#10;설화수 &#10;윤조에센스 &#10;420毛go원 114,000원 &#10;1545) &#10;420毛go원 114,000원 &#10;1710) &#10;스킨켸어 &#10;마몽드 &#10;플라워 에센스 마스크 &#10;1,500원 &#10;베이직 모이스처 2종 세트 &#10;(건성) &#10;듣되毛go원 53,100원 &#10;(1.243) &#10;단다순 • &#10;신 상품순 &#10;공접순 &#10;가격높은순 &#10;일리 &#10;가격 낯은순 &#10;match.sharethrough.com/ 음답클 기다리는 중. &#10;프리에라 &#10;찌드 스프라우트 에너 &#10;지 마스크 &#10;10,000원 &#10;연꽃 수분 마스크 &#10;47000원 490원 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456" y="2192524"/>
            <a:ext cx="1417978" cy="756000"/>
          </a:xfrm>
          <a:prstGeom prst="rect">
            <a:avLst/>
          </a:prstGeom>
          <a:noFill/>
          <a:ln w="12700">
            <a:solidFill>
              <a:srgbClr val="1F6B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멀 「나문로드 클루리본스로01 혜택경보 AboutAP# &#10;AMOREPACIFIC MALL &#10;감사선물| 지금 구口H하면 글이득젤 &#10;로그인 회원가일 주문태송 장바구니 고객센Ed &#10;365일 저자극 데일리 보습 &#10;일리 세리이이드 이토 크팀 &#10;150m 추가 중점! &#10;스킨게어 &#10;HOME 상품 &#10;메이크업 &#10;바디&amp;헤어 &#10;스킨켸어 &#10;최고 &#10;인기 &#10;네일&amp;항수 &#10;설화수 &#10;금중비누 &#10;42,000원 &#10;1224) &#10;클렌징 &#10;프리에라 &#10;소품&amp;도구 &#10;뷰티푸드 &#10;음므 &#10;스마트서치 &#10;브래C &#10;프리에라 &#10;Enjoy AP &#10;Event &#10;Beauty cafe &#10;다시 경색하기 &#10;4 전차 카테고리 &#10;스킨케어(678) &#10;들한Ⅰ징(141) &#10;- 메이크업 리무B-l(34) &#10;- 파이스웎시(四) &#10;- &amp;스크럽(15) &#10;모이스처리이징(307) &#10;스페셭 케어(110) &#10;선거에89) &#10;세트(49) &#10;메이크업(300) &#10;네일 &amp; 향쉬60) &#10;바디 &amp; 헤어(306) &#10;소품 &amp;도구(114) &#10;뷰티푸드 &amp; 차(22) &#10;음므(108) &#10;베이비(14) &#10;스때설(133) &#10;B2HC &#10;口 가온도담 &#10;口 라네즈 &#10;口 리리코스 &#10;口 리리코스 마린에너지 &#10;(클렌징) 맞춤형 제안! &#10;상품 &#10;3 &#10;리리코스 마린에너지 &#10;파이셜 이레이져 클렌징 &#10;오 이포 &#10;20毛go원 14,000원 &#10;1868) &#10;듸) 뷰E|포인트 &#10;블루리본포인트 &#10;쿠폰북 &#10;* 위시리스트 &#10;최근 본 상품 &#10;라네즈 &#10;포어 딥 클리어림 &#10;15,000원 &#10;(574) &#10;아리따움 &#10;뽀오얀 미스 발효 릴&amp;아이 &#10;7,000원 &#10;리치 포임 클렌져 &#10;20,000원 &#10;(1.258) &#10;단다순 • &#10;신 상품순 &#10;공접순 &#10;가격높은순 &#10;마몽드 &#10;가격 낯은순 &#10;피Ⅰ이셭 마이드 필림 &#10;-30毛go원 28,500원 &#10;해피바스 &#10;솔베리 클렌징폼 기획 1+ &#10;44-000원 9,900원 &#10;연꽃 마이크로 클렌징 폼 &#10;13,000원 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325" y="2192524"/>
            <a:ext cx="1418742" cy="756000"/>
          </a:xfrm>
          <a:prstGeom prst="rect">
            <a:avLst/>
          </a:prstGeom>
          <a:noFill/>
          <a:ln w="12700">
            <a:solidFill>
              <a:srgbClr val="1F6B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멀 다운로드 클루리본스로01 혜택접보 AboutAP# &#10;AMOREPACIFIC MALL &#10;감사선물| 지금 구口H하면 글이득젤 &#10;로그인 회원가일 주문S||송 장바구니 고객센Ed &#10;365일 저자극 데일리 보습 &#10;일리 세리마이드 이토 크립 &#10;150m 추가 중점! &#10;스킨게어 &#10;HOME 1 상품 &#10;메이크업 &#10;바디&amp;헤어 &#10;스킨켸어 &#10;네일&amp;항수 &#10;설화수 &#10;순할클렌징으일 &#10;40,000원 &#10;1795) &#10;소품&amp;도구 &#10;뷰티푸드 &#10;50% &#10;음므 &#10;스마트서치 &#10;브래C &#10;Enjoy AP &#10;Event &#10;Beauty cafe &#10;(메이크업 리무비) 맞춤형 제안! &#10;다시 경색하기 &#10;4 전차 카테고리 &#10;스킨케어(678) &#10;들한Ⅰ징(141) &#10;- 이l이크업 리무해34) &#10;- 파이스웎시(四) &#10;- &amp;스크럽(15) &#10;모이스처리이징(307) &#10;스페셭 케어(110) &#10;선거에89) &#10;세트(49) &#10;메이크업(300) &#10;네일 &amp; 향쉬60) &#10;바디 &amp; 헤어(306) &#10;소품 &amp;도구(114) &#10;뷰티푸드 &amp; 차(22) &#10;음므(108) &#10;베이비(14) &#10;스때설(133) &#10;B2HC &#10;口 라네즈 &#10;口 리리코스 &#10;口 리리코스 마린에너지 &#10;口 다몽드 &#10;듸) 뷰E|포인트 &#10;블루리본포인트 &#10;쿠폰북 &#10;* 위시리스트 &#10;최근 본 상품 &#10;베리따 &#10;딥 클렌징 워터 &#10;-20-oggæ 10,000원 &#10;(1.477) &#10;일리 &#10;트탈에이징케어 클렌징 오 &#10;4음-평go원 8,800원 &#10;아모레퍼시픽 &#10;트리트먼트 클렌징 오일 &#10;55,000원 &#10;(23) &#10;일리 &#10;트탈에이징케어 클렌징 오 &#10;4음-평go원 8,800원 &#10;(1.132) &#10;클렌징 &#10;에이크업 리우의 &#10;단다순 • &#10;50% &#10;신 상품순 &#10;공접순 &#10;가격높은순 &#10;1+1 &#10;OFFER &#10;가격 낯은순 &#10;아리따움 &#10;뽀오얀 미스 발효 릴&amp;아이 &#10;리무버 &#10;7,000원 &#10;베리따 &#10;딥 클렌징 워터 &#10;20毛go원 10,000원 &#10;마몽드 &#10;하피&amp;스마트 클렌징티슈 &#10;10,000원 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958" y="2277811"/>
            <a:ext cx="1417309" cy="756000"/>
          </a:xfrm>
          <a:prstGeom prst="rect">
            <a:avLst/>
          </a:prstGeom>
          <a:noFill/>
          <a:ln w="12700">
            <a:solidFill>
              <a:srgbClr val="1F6B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멀 「나문로드 클루리본스로01 혜택경보 AboutAP# &#10;AMOREPACIFIC MALL &#10;헤라 5/5 를라보 출시! 달콤한 페이스트리처럼~ &#10;로그인 회원가일 주문태송 장바구니 고객센Ed &#10;365일 저자극 데일리 보습 &#10;일리 세리이이드 이토 크팀 &#10;150m 추가 중점! &#10;스킨게어 &#10;메이크업 &#10;바디&amp;헤어 &#10;네일&amp;항수 &#10;4 &#10;소품&amp;도구 &#10;및1위 &#10;• 류리여 &#10;설화수 &#10;가선 2종 &#10;뷰티푸드 &#10;음므 &#10;스마트서치 &#10;브래C &#10;Enjoy AP &#10;계후 신용카드 하락 &#10;40,000원 &#10;무료 &#10;Event &#10;Beauty cafe &#10;HOME 촐화수 순할를렌집오일 &#10;Sulwhasoo &#10;순행클렌징오일 &#10;Gentle Cleansing Oil EX &#10;판매가 &#10;40,000원 &#10;듸) 뷰E|포인트 &#10;블루리본포인트 &#10;쿠폰북 &#10;* 위시리스트 &#10;최근 본 상품 &#10;용량 및 중량 200ml &#10;뷰티포인트 예상 적립 : 1.200P (3%) &#10;4 &#10;신청수량 &#10;총 상품금액 40, &#10;바로구매 &#10;000 원 대h송비 &#10;장바구니 담기 &#10;Sulwhasoo &#10;무이자 점보 &#10;위시리스트 &#10;위 스때설기프트 상세안내 (뷰티포인트 촐졔시 제외) &#10;설화수 &#10;여윤픽 3이11Ⅰ &#10;설화수 &#10;옥용픽 5이11Ⅰ &#10;설화수 &#10;순혛클흰징폼 50mⅠ 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72" y="4780341"/>
            <a:ext cx="1418742" cy="756000"/>
          </a:xfrm>
          <a:prstGeom prst="rect">
            <a:avLst/>
          </a:prstGeom>
          <a:noFill/>
          <a:ln w="12700">
            <a:solidFill>
              <a:srgbClr val="1F6B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8"/>
          <p:cNvGrpSpPr/>
          <p:nvPr/>
        </p:nvGrpSpPr>
        <p:grpSpPr>
          <a:xfrm>
            <a:off x="227224" y="1196752"/>
            <a:ext cx="6994028" cy="324036"/>
            <a:chOff x="476251" y="1889124"/>
            <a:chExt cx="5304841" cy="324036"/>
          </a:xfrm>
        </p:grpSpPr>
        <p:cxnSp>
          <p:nvCxnSpPr>
            <p:cNvPr id="25" name="Straight Connector 29"/>
            <p:cNvCxnSpPr/>
            <p:nvPr>
              <p:custDataLst>
                <p:tags r:id="rId3"/>
              </p:custDataLst>
            </p:nvPr>
          </p:nvCxnSpPr>
          <p:spPr bwMode="auto">
            <a:xfrm>
              <a:off x="476251" y="2213160"/>
              <a:ext cx="5304841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TextBox 25"/>
            <p:cNvSpPr txBox="1"/>
            <p:nvPr>
              <p:custDataLst>
                <p:tags r:id="rId4"/>
              </p:custDataLst>
            </p:nvPr>
          </p:nvSpPr>
          <p:spPr>
            <a:xfrm>
              <a:off x="821451" y="1889124"/>
              <a:ext cx="4614441" cy="30777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177800" indent="-177800" algn="ctr">
                <a:spcBef>
                  <a:spcPts val="400"/>
                </a:spcBef>
              </a:pPr>
              <a:r>
                <a:rPr lang="en-US" altLang="ko-KR" sz="1400" b="1" dirty="0" smtClean="0">
                  <a:latin typeface="+mj-ea"/>
                  <a:ea typeface="+mj-ea"/>
                </a:rPr>
                <a:t>URL</a:t>
              </a:r>
              <a:r>
                <a:rPr lang="ko-KR" altLang="en-US" sz="1400" b="1" dirty="0" smtClean="0">
                  <a:latin typeface="+mj-ea"/>
                  <a:ea typeface="+mj-ea"/>
                </a:rPr>
                <a:t>구조 현황</a:t>
              </a:r>
              <a:endParaRPr lang="en-US" sz="1400" b="1" dirty="0" smtClean="0">
                <a:latin typeface="+mj-ea"/>
                <a:ea typeface="+mj-ea"/>
              </a:endParaRPr>
            </a:p>
          </p:txBody>
        </p:sp>
      </p:grpSp>
      <p:pic>
        <p:nvPicPr>
          <p:cNvPr id="27" name="Picture 12" descr="멀 다운로드 클루리본스로01 혜택접보 AboutAP# &#10;AMOREPACIFIC MALL &#10;로그인 &#10;회원가일 &#10;헤라 5/5 를라보 출시! 달콤한 페이스트리처럼~ &#10;주문S||송 장바구니 고객센Ed &#10;365일 저자극 데일리 보습 &#10;일리 세리마이드 이토 크립 &#10;150m 추가 중점! &#10;스킨게어 &#10;메이크업 &#10;바디&amp;헤어 &#10;종료된 이벤트 &#10;네일&amp;항수 &#10;소품&amp;도구 &#10;뷰티푸드 &#10;음므 &#10;스마트서치 &#10;브래C &#10;Enjoy AP &#10;Event &#10;Beauty cafe &#10;HOMEl 이벤트 &#10;진행중 이벤트 &#10;한을 어린쑥 선런징 &#10;기간 : 2017-04-26 ~ 2017-05-03 &#10;한율 5월 어군[쑥 시제품 &#10;온라인단독둴런튫 1 &#10;4.26 • 5.03 선런칩기넣 &#10;최대 50%off@1+ 1 구매혜택 &#10;수선하 수분 앰쫄토너 &#10;스페셜한 구매 EVENT &#10;일출토니 구매세 &#10;수선화 수보4좋 렛|험불들정 &#10;마몽드 NEW 쿠션 2종 &#10;사전예약 이벤트 &#10;425 • 5.2 사전예약구매시 &#10;30% OFF &amp; 키트 추가 &#10;1 &#10;전구매고객 읽S록북 &#10;미장센 퍼펙트 위크 &#10;미장원 전통옥 최대 &#10;1 추가증정 &#10;듸) 뷰E|포인트 &#10;블루리본포인트 &#10;쿠폰북 &#10;* 위시리스트 &#10;최근 본 상품 &#10;한율 NEW 어린쑥 라인 &#10;Apmall에서 먼저 만나보세요 &#10;온라인 단독 선런칭 &#10;최대 50% OFF &#10;행사기간: 2017.4.26-5.3 &#10;121 &#10;2 &#10;3 &#10;4 &#10;행운의 &#10;르레 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826" y="4782368"/>
            <a:ext cx="1417309" cy="756000"/>
          </a:xfrm>
          <a:prstGeom prst="rect">
            <a:avLst/>
          </a:prstGeom>
          <a:noFill/>
          <a:ln w="12700">
            <a:solidFill>
              <a:srgbClr val="1F6B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다운로드 클루리본스로Ct 하락점보 AboutAPS &#10;AMORE PACIFIC MALL &#10;*,님. 반갑습싀다 낙k|임등뤀 마이그}우지 로그0우 주문dif수 장바구LⅠ 고객센# &#10;365일 저자극 네일리 보습 &#10;일리 세리마이드 이토 크팀 &#10;스킨게어 &#10;HOME 허라 &#10;검색할 기위드를 입력하세요. &#10;메이크업 &#10;소품&amp;도구 &#10;UV 미스트 쿠•亡 &#10;최라• (의로 검색한 결과압LⅠ 무\ &#10;뷰티푸드 &#10;음므 &#10;스마트서치 &#10;브랜드 &#10;150rn|! &#10;Event &#10;Enjoy AP &#10;에라 &#10;Beauty cafe &#10;리필 구매시 기프트카드/스페셭기프트 증정 자외 &#10;커버 &#10;헤라 NEW 불택쿠션 출시 尸~ &#10;가장 먼저 만나보세요! &#10;모든 메이크업의 완벽한 시작 &#10;최고 &#10;인기 &#10;*㉯ &#10;에라 &#10;니V 미스트 원년 거벼 SPF &#10;50+/P격+++ &#10;47,000원 &#10;3311) &#10;위 스페 &#10;최고 &#10;인기 &#10;녜01크업 &#10;헤라 S/S 콜라보 런침 &#10;구매시, 파우치 증정 &#10;HERA Like it Collection &#10;201104.27 - 05.31 &#10;에라 &#10;선 메이트 데일리 5PF35 &#10;32,000원 &#10;(111일 &#10;에라 &#10;루즈 흩틱 (크림 력스쳐) &#10;[전지현 핫공|크릴] &#10;35,000원 &#10;1528) &#10;[NEW] 화이트 프로그릳 &#10;딥 클렌징 &#10;32,000원 &#10;1485) &#10;1715P &#10;0 &#10;TOP 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409" y="4782368"/>
            <a:ext cx="1418742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92"/>
          <p:cNvSpPr/>
          <p:nvPr/>
        </p:nvSpPr>
        <p:spPr bwMode="gray">
          <a:xfrm>
            <a:off x="7389834" y="1629422"/>
            <a:ext cx="2340000" cy="210141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noProof="0" dirty="0" smtClea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직사각형 97"/>
          <p:cNvSpPr/>
          <p:nvPr/>
        </p:nvSpPr>
        <p:spPr>
          <a:xfrm>
            <a:off x="7386232" y="1748985"/>
            <a:ext cx="2285204" cy="1677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indent="-87313" eaLnBrk="0" hangingPunct="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ko-KR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URL</a:t>
            </a:r>
            <a:r>
              <a:rPr lang="ko-KR" altLang="en-US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의 디렉토리와 서비스명의 </a:t>
            </a:r>
            <a:r>
              <a:rPr lang="en-US" altLang="ko-KR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depth</a:t>
            </a:r>
            <a:r>
              <a:rPr lang="ko-KR" altLang="en-US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가 깊어 </a:t>
            </a:r>
            <a:r>
              <a:rPr lang="en-US" altLang="ko-KR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URL</a:t>
            </a:r>
            <a:r>
              <a:rPr lang="ko-KR" altLang="en-US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이 길어짐</a:t>
            </a:r>
            <a:endParaRPr lang="en-US" altLang="ko-KR" sz="1100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87313" indent="-87313" eaLnBrk="0" hangingPunct="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카테고리 </a:t>
            </a:r>
            <a:r>
              <a:rPr lang="en-US" altLang="ko-KR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depth</a:t>
            </a:r>
            <a:r>
              <a:rPr lang="ko-KR" altLang="en-US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별로 </a:t>
            </a:r>
            <a:r>
              <a:rPr lang="en-US" altLang="ko-KR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parameter</a:t>
            </a:r>
            <a:r>
              <a:rPr lang="ko-KR" altLang="en-US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를 추가하여 사용</a:t>
            </a:r>
            <a:endParaRPr lang="en-US" altLang="ko-KR" sz="1100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87313" indent="-87313" eaLnBrk="0" hangingPunct="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비동기방식으로 내부 </a:t>
            </a:r>
            <a:r>
              <a:rPr lang="en-US" altLang="ko-KR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API</a:t>
            </a:r>
            <a:r>
              <a:rPr lang="ko-KR" altLang="en-US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를 별도 호출</a:t>
            </a:r>
            <a:endParaRPr lang="en-US" altLang="ko-KR" sz="1100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87313" indent="-87313" eaLnBrk="0" hangingPunct="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검색 후 결과가 </a:t>
            </a:r>
            <a:r>
              <a:rPr lang="en-US" altLang="ko-KR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SPA</a:t>
            </a:r>
            <a:r>
              <a:rPr lang="ko-KR" altLang="en-US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방식으로 구현되어 </a:t>
            </a:r>
            <a:r>
              <a:rPr lang="ko-KR" altLang="en-US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있음</a:t>
            </a:r>
            <a:endParaRPr lang="en-US" altLang="ko-KR" sz="1100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1" name="직사각형 101"/>
          <p:cNvSpPr/>
          <p:nvPr/>
        </p:nvSpPr>
        <p:spPr bwMode="gray">
          <a:xfrm>
            <a:off x="7386162" y="4317721"/>
            <a:ext cx="2343671" cy="2094096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noProof="0" dirty="0" smtClea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직사각형 102"/>
          <p:cNvSpPr/>
          <p:nvPr/>
        </p:nvSpPr>
        <p:spPr>
          <a:xfrm>
            <a:off x="7386233" y="4428081"/>
            <a:ext cx="2285204" cy="1523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indent="-87313" eaLnBrk="0" hangingPunct="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 sz="11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비동기방식으로 내부 </a:t>
            </a:r>
            <a:r>
              <a:rPr lang="en-US" altLang="ko-KR" sz="11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API</a:t>
            </a:r>
            <a:r>
              <a:rPr lang="ko-KR" altLang="en-US" sz="11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를 재호출 하는 경우 고객의 행동이 중복으로 측적될 가능성이 존재</a:t>
            </a:r>
            <a:r>
              <a:rPr lang="en-US" altLang="ko-KR" sz="11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/>
            </a:r>
            <a:br>
              <a:rPr lang="en-US" altLang="ko-KR" sz="11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</a:br>
            <a:r>
              <a:rPr lang="en-US" altLang="ko-KR" sz="11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(Filtering</a:t>
            </a:r>
            <a:r>
              <a:rPr lang="ko-KR" altLang="en-US" sz="11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과 같은 처리 필요</a:t>
            </a:r>
            <a:r>
              <a:rPr lang="en-US" altLang="ko-KR" sz="11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)</a:t>
            </a:r>
          </a:p>
          <a:p>
            <a:pPr marL="87313" indent="-87313" eaLnBrk="0" hangingPunct="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 sz="11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검색 후 제품 클릭 시 </a:t>
            </a:r>
            <a:r>
              <a:rPr lang="en-US" altLang="ko-KR" sz="11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referrer</a:t>
            </a:r>
            <a:r>
              <a:rPr lang="ko-KR" altLang="en-US" sz="11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는 </a:t>
            </a:r>
            <a:r>
              <a:rPr lang="en-US" altLang="ko-KR" sz="11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background</a:t>
            </a:r>
            <a:r>
              <a:rPr lang="ko-KR" altLang="en-US" sz="11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에 있는 페이지가 되어 행동 분석의 오류 발생 가능성이 존재함</a:t>
            </a:r>
            <a:endParaRPr lang="en-US" altLang="ko-KR" sz="1100" b="1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3" name="TextBox 32"/>
          <p:cNvSpPr txBox="1"/>
          <p:nvPr>
            <p:custDataLst>
              <p:tags r:id="rId1"/>
            </p:custDataLst>
          </p:nvPr>
        </p:nvSpPr>
        <p:spPr>
          <a:xfrm>
            <a:off x="7389834" y="1196752"/>
            <a:ext cx="2340000" cy="307777"/>
          </a:xfrm>
          <a:prstGeom prst="rect">
            <a:avLst/>
          </a:prstGeom>
          <a:solidFill>
            <a:srgbClr val="002060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36000" tIns="36000" rIns="36000" bIns="36000" rtlCol="0" anchor="ctr" anchorCtr="0"/>
          <a:lstStyle>
            <a:defPPr>
              <a:defRPr lang="en-US"/>
            </a:defPPr>
            <a:lvl1pPr algn="ctr">
              <a:defRPr sz="1400" b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시사점</a:t>
            </a:r>
            <a:endParaRPr lang="en-US" dirty="0"/>
          </a:p>
        </p:txBody>
      </p:sp>
      <p:sp>
        <p:nvSpPr>
          <p:cNvPr id="34" name="TextBox 33"/>
          <p:cNvSpPr txBox="1"/>
          <p:nvPr>
            <p:custDataLst>
              <p:tags r:id="rId2"/>
            </p:custDataLst>
          </p:nvPr>
        </p:nvSpPr>
        <p:spPr>
          <a:xfrm>
            <a:off x="7389834" y="3913825"/>
            <a:ext cx="2340000" cy="307777"/>
          </a:xfrm>
          <a:prstGeom prst="rect">
            <a:avLst/>
          </a:prstGeom>
          <a:solidFill>
            <a:srgbClr val="002060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36000" tIns="36000" rIns="36000" bIns="36000" rtlCol="0" anchor="ctr" anchorCtr="0"/>
          <a:lstStyle>
            <a:defPPr>
              <a:defRPr lang="en-US"/>
            </a:defPPr>
            <a:lvl1pPr algn="ctr">
              <a:defRPr sz="1400" b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이슈사항</a:t>
            </a:r>
            <a:endParaRPr lang="en-US" altLang="ko-KR" dirty="0"/>
          </a:p>
        </p:txBody>
      </p:sp>
      <p:sp>
        <p:nvSpPr>
          <p:cNvPr id="35" name="Action Button: Return 34">
            <a:hlinkClick r:id="rId13" action="ppaction://hlinksldjump" highlightClick="1"/>
          </p:cNvPr>
          <p:cNvSpPr/>
          <p:nvPr/>
        </p:nvSpPr>
        <p:spPr>
          <a:xfrm>
            <a:off x="9287995" y="185460"/>
            <a:ext cx="417533" cy="399224"/>
          </a:xfrm>
          <a:prstGeom prst="actionButtonReturn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26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참고</a:t>
            </a:r>
            <a:r>
              <a:rPr lang="en-US" altLang="ko-KR" dirty="0"/>
              <a:t>] URL</a:t>
            </a:r>
            <a:r>
              <a:rPr lang="ko-KR" altLang="en-US" dirty="0" smtClean="0"/>
              <a:t> </a:t>
            </a:r>
            <a:r>
              <a:rPr lang="ko-KR" altLang="en-US" dirty="0"/>
              <a:t>분석 </a:t>
            </a:r>
            <a:r>
              <a:rPr lang="en-US" altLang="ko-KR" dirty="0"/>
              <a:t>&gt; Aritaum </a:t>
            </a:r>
            <a:r>
              <a:rPr lang="en-US" altLang="ko-KR" dirty="0" smtClean="0"/>
              <a:t>Mall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자사 </a:t>
            </a:r>
            <a:r>
              <a:rPr lang="en-US" altLang="ko-KR" dirty="0"/>
              <a:t>Aritaum </a:t>
            </a:r>
            <a:r>
              <a:rPr lang="en-US" altLang="ko-KR" dirty="0" smtClean="0"/>
              <a:t>Mall </a:t>
            </a:r>
            <a:r>
              <a:rPr lang="ko-KR" altLang="en-US" dirty="0">
                <a:solidFill>
                  <a:schemeClr val="tx1"/>
                </a:solidFill>
              </a:rPr>
              <a:t>분석을 통해 </a:t>
            </a:r>
            <a:r>
              <a:rPr lang="en-US" altLang="ko-KR" dirty="0">
                <a:solidFill>
                  <a:schemeClr val="tx1"/>
                </a:solidFill>
              </a:rPr>
              <a:t>URL</a:t>
            </a:r>
            <a:r>
              <a:rPr lang="ko-KR" altLang="en-US" dirty="0">
                <a:solidFill>
                  <a:schemeClr val="tx1"/>
                </a:solidFill>
              </a:rPr>
              <a:t> 구조 기반의 적용 시사점 및 이슈를 </a:t>
            </a:r>
            <a:r>
              <a:rPr lang="ko-KR" altLang="en-US" dirty="0" smtClean="0">
                <a:solidFill>
                  <a:schemeClr val="tx1"/>
                </a:solidFill>
              </a:rPr>
              <a:t>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91"/>
          <p:cNvSpPr/>
          <p:nvPr/>
        </p:nvSpPr>
        <p:spPr bwMode="gray">
          <a:xfrm>
            <a:off x="227224" y="1626449"/>
            <a:ext cx="6994028" cy="4785367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noProof="0" dirty="0" smtClean="0"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5" name="직사각형 3"/>
          <p:cNvSpPr/>
          <p:nvPr/>
        </p:nvSpPr>
        <p:spPr>
          <a:xfrm>
            <a:off x="2065826" y="5539376"/>
            <a:ext cx="1617396" cy="765200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http://www.aritaum.com/</a:t>
            </a:r>
            <a:r>
              <a:rPr lang="en-US" altLang="ko-KR" sz="900" b="1" dirty="0">
                <a:latin typeface="+mj-ea"/>
                <a:ea typeface="+mj-ea"/>
              </a:rPr>
              <a:t>shop/pr/shop_pr_product_list.do</a:t>
            </a:r>
            <a:r>
              <a:rPr lang="en-US" altLang="ko-KR" sz="900" dirty="0">
                <a:latin typeface="+mj-ea"/>
                <a:ea typeface="+mj-ea"/>
              </a:rPr>
              <a:t>?i_sFlagPriceSlider=Y&amp;i_sPriceSt=50000&amp;i_sPriceEn=70000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6" name="직사각형 4"/>
          <p:cNvSpPr/>
          <p:nvPr/>
        </p:nvSpPr>
        <p:spPr>
          <a:xfrm>
            <a:off x="336663" y="5539376"/>
            <a:ext cx="1617396" cy="765200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http://www.aritaum.com/</a:t>
            </a:r>
            <a:r>
              <a:rPr lang="en-US" altLang="ko-KR" sz="900" b="1" dirty="0">
                <a:latin typeface="+mj-ea"/>
                <a:ea typeface="+mj-ea"/>
              </a:rPr>
              <a:t>shop/pr/shop_pr_product_view.do</a:t>
            </a:r>
            <a:r>
              <a:rPr lang="en-US" altLang="ko-KR" sz="900" dirty="0">
                <a:latin typeface="+mj-ea"/>
                <a:ea typeface="+mj-ea"/>
              </a:rPr>
              <a:t>?i_sTmType=PC_HIS_BAK&amp;</a:t>
            </a:r>
            <a:r>
              <a:rPr lang="en-US" altLang="ko-KR" sz="900" b="1" dirty="0">
                <a:latin typeface="+mj-ea"/>
                <a:ea typeface="+mj-ea"/>
              </a:rPr>
              <a:t>i_sProductcd</a:t>
            </a:r>
            <a:r>
              <a:rPr lang="en-US" altLang="ko-KR" sz="900" dirty="0">
                <a:latin typeface="+mj-ea"/>
                <a:ea typeface="+mj-ea"/>
              </a:rPr>
              <a:t>=P0000000000000008502</a:t>
            </a:r>
            <a:endParaRPr lang="ko-KR" altLang="en-US" sz="900" b="1" dirty="0"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805598" y="3040389"/>
            <a:ext cx="1617396" cy="62670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http://www.aritaum.com/</a:t>
            </a:r>
            <a:r>
              <a:rPr lang="en-US" altLang="ko-KR" sz="900" b="1" dirty="0">
                <a:latin typeface="+mj-ea"/>
                <a:ea typeface="+mj-ea"/>
              </a:rPr>
              <a:t>shop/pr/shop_pr_product_list.do</a:t>
            </a:r>
            <a:r>
              <a:rPr lang="en-US" altLang="ko-KR" sz="900" dirty="0">
                <a:latin typeface="+mj-ea"/>
                <a:ea typeface="+mj-ea"/>
              </a:rPr>
              <a:t>?</a:t>
            </a:r>
            <a:r>
              <a:rPr lang="en-US" altLang="ko-KR" sz="900" b="1" dirty="0">
                <a:latin typeface="+mj-ea"/>
                <a:ea typeface="+mj-ea"/>
              </a:rPr>
              <a:t>i_sCategorycd1</a:t>
            </a:r>
            <a:r>
              <a:rPr lang="en-US" altLang="ko-KR" sz="900" dirty="0">
                <a:latin typeface="+mj-ea"/>
                <a:ea typeface="+mj-ea"/>
              </a:rPr>
              <a:t>=CTG001&amp;</a:t>
            </a:r>
            <a:r>
              <a:rPr lang="en-US" altLang="ko-KR" sz="900" b="1" dirty="0">
                <a:latin typeface="+mj-ea"/>
                <a:ea typeface="+mj-ea"/>
              </a:rPr>
              <a:t>i_sCategorycd2</a:t>
            </a:r>
            <a:r>
              <a:rPr lang="en-US" altLang="ko-KR" sz="900" dirty="0">
                <a:latin typeface="+mj-ea"/>
                <a:ea typeface="+mj-ea"/>
              </a:rPr>
              <a:t>=CTG012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76435" y="3034628"/>
            <a:ext cx="1617396" cy="48820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http://www.aritaum.com/</a:t>
            </a:r>
            <a:r>
              <a:rPr lang="en-US" altLang="ko-KR" sz="900" b="1" dirty="0">
                <a:latin typeface="+mj-ea"/>
                <a:ea typeface="+mj-ea"/>
              </a:rPr>
              <a:t>shop/pr/shop_pr_product_list.do</a:t>
            </a:r>
            <a:r>
              <a:rPr lang="en-US" altLang="ko-KR" sz="900" dirty="0">
                <a:latin typeface="+mj-ea"/>
                <a:ea typeface="+mj-ea"/>
              </a:rPr>
              <a:t>?</a:t>
            </a:r>
            <a:r>
              <a:rPr lang="en-US" altLang="ko-KR" sz="900" b="1" dirty="0">
                <a:latin typeface="+mj-ea"/>
                <a:ea typeface="+mj-ea"/>
              </a:rPr>
              <a:t>i_sCategorycd1</a:t>
            </a:r>
            <a:r>
              <a:rPr lang="en-US" altLang="ko-KR" sz="900" dirty="0">
                <a:latin typeface="+mj-ea"/>
                <a:ea typeface="+mj-ea"/>
              </a:rPr>
              <a:t>=CTG001</a:t>
            </a:r>
            <a:endParaRPr lang="ko-KR" altLang="en-US" sz="900" b="1" dirty="0"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47272" y="2799394"/>
            <a:ext cx="1617396" cy="1457698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http://www.aritaum.com/main.do?</a:t>
            </a:r>
            <a:r>
              <a:rPr lang="en-US" altLang="ko-KR" sz="900" b="1" dirty="0">
                <a:latin typeface="+mj-ea"/>
                <a:ea typeface="+mj-ea"/>
              </a:rPr>
              <a:t>source=</a:t>
            </a:r>
            <a:r>
              <a:rPr lang="en-US" altLang="ko-KR" sz="900" dirty="0">
                <a:latin typeface="+mj-ea"/>
                <a:ea typeface="+mj-ea"/>
              </a:rPr>
              <a:t>https://search.naver.com/search.naver%3Fsm=tab_hty.top%26where=nexearch%26oquery=%EC%9D%B4%EB%8B%88%EC%8A%A4%ED%94%84%EB%A6%AC%26ie=utf8%26query=%EC%95%84%EB%A6%AC%EB%94%B0%EC%9B%80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10" name="직사각형 54"/>
          <p:cNvSpPr/>
          <p:nvPr/>
        </p:nvSpPr>
        <p:spPr>
          <a:xfrm>
            <a:off x="347272" y="1705132"/>
            <a:ext cx="1692000" cy="469557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r>
              <a:rPr lang="en-US" altLang="ko-KR" sz="1000" b="1" dirty="0" err="1" smtClean="0">
                <a:latin typeface="+mj-ea"/>
                <a:ea typeface="+mj-ea"/>
              </a:rPr>
              <a:t>Aritaum</a:t>
            </a:r>
            <a:r>
              <a:rPr lang="en-US" altLang="ko-KR" sz="1000" b="1" dirty="0" smtClean="0">
                <a:latin typeface="+mj-ea"/>
                <a:ea typeface="+mj-ea"/>
              </a:rPr>
              <a:t> Mall </a:t>
            </a:r>
            <a:r>
              <a:rPr lang="ko-KR" altLang="en-US" sz="1000" b="1" dirty="0">
                <a:latin typeface="+mj-ea"/>
                <a:ea typeface="+mj-ea"/>
              </a:rPr>
              <a:t>메인</a:t>
            </a:r>
          </a:p>
        </p:txBody>
      </p:sp>
      <p:sp>
        <p:nvSpPr>
          <p:cNvPr id="11" name="직사각형 57"/>
          <p:cNvSpPr/>
          <p:nvPr/>
        </p:nvSpPr>
        <p:spPr>
          <a:xfrm>
            <a:off x="2065035" y="1705132"/>
            <a:ext cx="1692000" cy="469557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pPr>
              <a:spcAft>
                <a:spcPts val="300"/>
              </a:spcAft>
            </a:pPr>
            <a:r>
              <a:rPr lang="ko-KR" altLang="en-US" sz="1000" b="1" dirty="0" smtClean="0">
                <a:latin typeface="+mj-ea"/>
                <a:ea typeface="+mj-ea"/>
              </a:rPr>
              <a:t>스킨케어</a:t>
            </a:r>
            <a:r>
              <a:rPr lang="en-US" altLang="ko-KR" sz="1000" b="1" dirty="0" smtClean="0">
                <a:latin typeface="+mj-ea"/>
                <a:ea typeface="+mj-ea"/>
              </a:rPr>
              <a:t> </a:t>
            </a:r>
            <a:r>
              <a:rPr lang="ko-KR" altLang="en-US" sz="1000" b="1" dirty="0" smtClean="0">
                <a:latin typeface="+mj-ea"/>
                <a:ea typeface="+mj-ea"/>
              </a:rPr>
              <a:t>카테고리</a:t>
            </a:r>
            <a:endParaRPr lang="en-US" altLang="ko-KR" sz="1000" b="1" dirty="0" smtClean="0">
              <a:latin typeface="+mj-ea"/>
              <a:ea typeface="+mj-ea"/>
            </a:endParaRPr>
          </a:p>
          <a:p>
            <a:r>
              <a:rPr lang="en-US" altLang="ko-KR" sz="900" dirty="0" smtClean="0">
                <a:latin typeface="+mj-ea"/>
                <a:ea typeface="+mj-ea"/>
              </a:rPr>
              <a:t>- </a:t>
            </a:r>
            <a:r>
              <a:rPr lang="ko-KR" altLang="en-US" sz="900" b="1" dirty="0" smtClean="0">
                <a:latin typeface="+mj-ea"/>
                <a:ea typeface="+mj-ea"/>
              </a:rPr>
              <a:t>디렉토리</a:t>
            </a:r>
            <a:r>
              <a:rPr lang="ko-KR" altLang="en-US" sz="900" dirty="0" smtClean="0">
                <a:latin typeface="+mj-ea"/>
                <a:ea typeface="+mj-ea"/>
              </a:rPr>
              <a:t>와 </a:t>
            </a:r>
            <a:r>
              <a:rPr lang="ko-KR" altLang="en-US" sz="900" b="1" dirty="0" smtClean="0">
                <a:latin typeface="+mj-ea"/>
                <a:ea typeface="+mj-ea"/>
              </a:rPr>
              <a:t>서비스명</a:t>
            </a:r>
            <a:r>
              <a:rPr lang="ko-KR" altLang="en-US" sz="900" dirty="0" smtClean="0">
                <a:latin typeface="+mj-ea"/>
                <a:ea typeface="+mj-ea"/>
              </a:rPr>
              <a:t>으로 구분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12" name="직사각형 61"/>
          <p:cNvSpPr/>
          <p:nvPr/>
        </p:nvSpPr>
        <p:spPr>
          <a:xfrm>
            <a:off x="3782798" y="1705132"/>
            <a:ext cx="1692000" cy="469557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pPr>
              <a:spcAft>
                <a:spcPts val="300"/>
              </a:spcAft>
            </a:pPr>
            <a:r>
              <a:rPr lang="ko-KR" altLang="en-US" sz="1000" b="1" dirty="0" smtClean="0">
                <a:latin typeface="+mj-ea"/>
                <a:ea typeface="+mj-ea"/>
              </a:rPr>
              <a:t>스킨케어</a:t>
            </a:r>
            <a:r>
              <a:rPr lang="en-US" altLang="ko-KR" sz="1000" b="1" dirty="0" smtClean="0">
                <a:latin typeface="+mj-ea"/>
                <a:ea typeface="+mj-ea"/>
              </a:rPr>
              <a:t>&gt;</a:t>
            </a:r>
            <a:r>
              <a:rPr lang="ko-KR" altLang="en-US" sz="1000" b="1" dirty="0" smtClean="0">
                <a:latin typeface="+mj-ea"/>
                <a:ea typeface="+mj-ea"/>
              </a:rPr>
              <a:t>모이스처라이징</a:t>
            </a:r>
            <a:r>
              <a:rPr lang="en-US" altLang="ko-KR" sz="1000" b="1" dirty="0" smtClean="0">
                <a:latin typeface="+mj-ea"/>
                <a:ea typeface="+mj-ea"/>
              </a:rPr>
              <a:t> </a:t>
            </a:r>
            <a:r>
              <a:rPr lang="ko-KR" altLang="en-US" sz="1000" b="1" dirty="0" smtClean="0">
                <a:latin typeface="+mj-ea"/>
                <a:ea typeface="+mj-ea"/>
              </a:rPr>
              <a:t>카테고리</a:t>
            </a:r>
            <a:endParaRPr lang="en-US" altLang="ko-KR" sz="1000" b="1" dirty="0" smtClean="0">
              <a:latin typeface="+mj-ea"/>
              <a:ea typeface="+mj-ea"/>
            </a:endParaRPr>
          </a:p>
          <a:p>
            <a:r>
              <a:rPr lang="en-US" altLang="ko-KR" sz="900" dirty="0" smtClean="0">
                <a:latin typeface="+mj-ea"/>
                <a:ea typeface="+mj-ea"/>
              </a:rPr>
              <a:t>- </a:t>
            </a:r>
            <a:r>
              <a:rPr lang="ko-KR" altLang="en-US" sz="900" dirty="0" smtClean="0">
                <a:latin typeface="+mj-ea"/>
                <a:ea typeface="+mj-ea"/>
              </a:rPr>
              <a:t>추가 </a:t>
            </a:r>
            <a:r>
              <a:rPr lang="en-US" altLang="ko-KR" sz="900" b="1" dirty="0" smtClean="0">
                <a:latin typeface="+mj-ea"/>
                <a:ea typeface="+mj-ea"/>
              </a:rPr>
              <a:t>Parameter</a:t>
            </a:r>
            <a:r>
              <a:rPr lang="ko-KR" altLang="en-US" sz="900" dirty="0" smtClean="0">
                <a:latin typeface="+mj-ea"/>
                <a:ea typeface="+mj-ea"/>
              </a:rPr>
              <a:t>로 구분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13" name="직사각형 62"/>
          <p:cNvSpPr/>
          <p:nvPr/>
        </p:nvSpPr>
        <p:spPr>
          <a:xfrm>
            <a:off x="5500561" y="1705132"/>
            <a:ext cx="1692000" cy="469557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pPr>
              <a:spcAft>
                <a:spcPts val="300"/>
              </a:spcAft>
            </a:pPr>
            <a:r>
              <a:rPr lang="ko-KR" altLang="en-US" sz="1000" b="1" dirty="0" smtClean="0">
                <a:latin typeface="+mj-ea"/>
                <a:ea typeface="+mj-ea"/>
              </a:rPr>
              <a:t>스킨케어</a:t>
            </a:r>
            <a:r>
              <a:rPr lang="en-US" altLang="ko-KR" sz="1000" b="1" dirty="0" smtClean="0">
                <a:latin typeface="+mj-ea"/>
                <a:ea typeface="+mj-ea"/>
              </a:rPr>
              <a:t>&gt;</a:t>
            </a:r>
            <a:r>
              <a:rPr lang="ko-KR" altLang="en-US" sz="1000" b="1" dirty="0" smtClean="0">
                <a:latin typeface="+mj-ea"/>
                <a:ea typeface="+mj-ea"/>
              </a:rPr>
              <a:t>모이스처라이징</a:t>
            </a:r>
            <a:r>
              <a:rPr lang="en-US" altLang="ko-KR" sz="1000" b="1" dirty="0" smtClean="0">
                <a:latin typeface="+mj-ea"/>
                <a:ea typeface="+mj-ea"/>
              </a:rPr>
              <a:t>&gt;</a:t>
            </a:r>
            <a:r>
              <a:rPr lang="ko-KR" altLang="en-US" sz="1000" b="1" dirty="0" smtClean="0">
                <a:latin typeface="+mj-ea"/>
                <a:ea typeface="+mj-ea"/>
              </a:rPr>
              <a:t>크림 카테고리</a:t>
            </a:r>
            <a:endParaRPr lang="en-US" altLang="ko-KR" sz="1000" b="1" dirty="0" smtClean="0">
              <a:latin typeface="+mj-ea"/>
              <a:ea typeface="+mj-ea"/>
            </a:endParaRPr>
          </a:p>
          <a:p>
            <a:r>
              <a:rPr lang="en-US" altLang="ko-KR" sz="900" dirty="0" smtClean="0">
                <a:latin typeface="+mj-ea"/>
                <a:ea typeface="+mj-ea"/>
              </a:rPr>
              <a:t>- </a:t>
            </a:r>
            <a:r>
              <a:rPr lang="ko-KR" altLang="en-US" sz="900" dirty="0" smtClean="0">
                <a:latin typeface="+mj-ea"/>
                <a:ea typeface="+mj-ea"/>
              </a:rPr>
              <a:t>추가 </a:t>
            </a:r>
            <a:r>
              <a:rPr lang="en-US" altLang="ko-KR" sz="900" b="1" dirty="0" smtClean="0">
                <a:latin typeface="+mj-ea"/>
                <a:ea typeface="+mj-ea"/>
              </a:rPr>
              <a:t>Parameter</a:t>
            </a:r>
            <a:r>
              <a:rPr lang="ko-KR" altLang="en-US" sz="900" dirty="0" smtClean="0">
                <a:latin typeface="+mj-ea"/>
                <a:ea typeface="+mj-ea"/>
              </a:rPr>
              <a:t>로 구분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14" name="직사각형 5"/>
          <p:cNvSpPr/>
          <p:nvPr/>
        </p:nvSpPr>
        <p:spPr>
          <a:xfrm>
            <a:off x="5534761" y="3032627"/>
            <a:ext cx="1617396" cy="765200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 smtClean="0">
                <a:latin typeface="+mj-ea"/>
                <a:ea typeface="+mj-ea"/>
              </a:rPr>
              <a:t>http</a:t>
            </a:r>
            <a:r>
              <a:rPr lang="en-US" altLang="ko-KR" sz="900" dirty="0">
                <a:latin typeface="+mj-ea"/>
                <a:ea typeface="+mj-ea"/>
              </a:rPr>
              <a:t>://www.aritaum.com/</a:t>
            </a:r>
            <a:r>
              <a:rPr lang="en-US" altLang="ko-KR" sz="900" b="1" dirty="0">
                <a:latin typeface="+mj-ea"/>
                <a:ea typeface="+mj-ea"/>
              </a:rPr>
              <a:t>shop/pr/shop_pr_product_list.do</a:t>
            </a:r>
            <a:r>
              <a:rPr lang="en-US" altLang="ko-KR" sz="900" dirty="0">
                <a:latin typeface="+mj-ea"/>
                <a:ea typeface="+mj-ea"/>
              </a:rPr>
              <a:t>?</a:t>
            </a:r>
            <a:r>
              <a:rPr lang="en-US" altLang="ko-KR" sz="900" b="1" dirty="0">
                <a:latin typeface="+mj-ea"/>
                <a:ea typeface="+mj-ea"/>
              </a:rPr>
              <a:t>i_sCategorycd1</a:t>
            </a:r>
            <a:r>
              <a:rPr lang="en-US" altLang="ko-KR" sz="900" dirty="0">
                <a:latin typeface="+mj-ea"/>
                <a:ea typeface="+mj-ea"/>
              </a:rPr>
              <a:t>=CTG001&amp;</a:t>
            </a:r>
            <a:r>
              <a:rPr lang="en-US" altLang="ko-KR" sz="900" b="1" dirty="0">
                <a:latin typeface="+mj-ea"/>
                <a:ea typeface="+mj-ea"/>
              </a:rPr>
              <a:t>i_sCategorycd2</a:t>
            </a:r>
            <a:r>
              <a:rPr lang="en-US" altLang="ko-KR" sz="900" dirty="0">
                <a:latin typeface="+mj-ea"/>
                <a:ea typeface="+mj-ea"/>
              </a:rPr>
              <a:t>=CTG012&amp;&amp;</a:t>
            </a:r>
            <a:r>
              <a:rPr lang="en-US" altLang="ko-KR" sz="900" b="1" dirty="0">
                <a:latin typeface="+mj-ea"/>
                <a:ea typeface="+mj-ea"/>
              </a:rPr>
              <a:t>i_sCategorycd3</a:t>
            </a:r>
            <a:r>
              <a:rPr lang="en-US" altLang="ko-KR" sz="900" dirty="0">
                <a:latin typeface="+mj-ea"/>
                <a:ea typeface="+mj-ea"/>
              </a:rPr>
              <a:t>=CTG016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15" name="직사각형 73"/>
          <p:cNvSpPr/>
          <p:nvPr/>
        </p:nvSpPr>
        <p:spPr>
          <a:xfrm>
            <a:off x="336663" y="4216344"/>
            <a:ext cx="1692000" cy="551936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pPr>
              <a:spcAft>
                <a:spcPts val="300"/>
              </a:spcAft>
            </a:pPr>
            <a:r>
              <a:rPr lang="ko-KR" altLang="en-US" sz="1000" b="1" dirty="0" smtClean="0">
                <a:latin typeface="+mj-ea"/>
                <a:ea typeface="+mj-ea"/>
              </a:rPr>
              <a:t>제품 상세</a:t>
            </a:r>
            <a:endParaRPr lang="en-US" altLang="ko-KR" sz="1000" b="1" dirty="0" smtClean="0">
              <a:latin typeface="+mj-ea"/>
              <a:ea typeface="+mj-ea"/>
            </a:endParaRPr>
          </a:p>
          <a:p>
            <a:pPr marL="108000" indent="-108000"/>
            <a:r>
              <a:rPr lang="en-US" altLang="ko-KR" sz="900" dirty="0" smtClean="0">
                <a:latin typeface="+mj-ea"/>
                <a:ea typeface="+mj-ea"/>
              </a:rPr>
              <a:t>- 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디렉토리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서비스명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Parameter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로 제품 코드 구분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16" name="직사각형 80"/>
          <p:cNvSpPr/>
          <p:nvPr/>
        </p:nvSpPr>
        <p:spPr>
          <a:xfrm>
            <a:off x="2062207" y="4216344"/>
            <a:ext cx="1692000" cy="551936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pPr>
              <a:spcAft>
                <a:spcPts val="300"/>
              </a:spcAft>
            </a:pPr>
            <a:r>
              <a:rPr lang="ko-KR" altLang="en-US" sz="1000" b="1" dirty="0" smtClean="0">
                <a:latin typeface="+mj-ea"/>
                <a:ea typeface="+mj-ea"/>
              </a:rPr>
              <a:t>금액별 바로가기</a:t>
            </a:r>
            <a:endParaRPr lang="en-US" altLang="ko-KR" sz="1000" b="1" dirty="0" smtClean="0">
              <a:latin typeface="+mj-ea"/>
              <a:ea typeface="+mj-ea"/>
            </a:endParaRPr>
          </a:p>
          <a:p>
            <a:pPr marL="108000" indent="-108000"/>
            <a:r>
              <a:rPr lang="en-US" altLang="ko-KR" sz="900" dirty="0" smtClean="0">
                <a:latin typeface="+mj-ea"/>
                <a:ea typeface="+mj-ea"/>
              </a:rPr>
              <a:t>- </a:t>
            </a:r>
            <a:r>
              <a:rPr lang="ko-KR" altLang="en-US" sz="900" b="1" dirty="0" smtClean="0">
                <a:latin typeface="+mj-ea"/>
                <a:ea typeface="+mj-ea"/>
              </a:rPr>
              <a:t>디렉토리</a:t>
            </a:r>
            <a:r>
              <a:rPr lang="ko-KR" altLang="en-US" sz="900" dirty="0" smtClean="0">
                <a:latin typeface="+mj-ea"/>
                <a:ea typeface="+mj-ea"/>
              </a:rPr>
              <a:t>와 </a:t>
            </a:r>
            <a:r>
              <a:rPr lang="ko-KR" altLang="en-US" sz="900" b="1" dirty="0" smtClean="0">
                <a:latin typeface="+mj-ea"/>
                <a:ea typeface="+mj-ea"/>
              </a:rPr>
              <a:t>서비스명</a:t>
            </a:r>
            <a:r>
              <a:rPr lang="en-US" altLang="ko-KR" sz="900" b="1" dirty="0" smtClean="0">
                <a:latin typeface="+mj-ea"/>
                <a:ea typeface="+mj-ea"/>
              </a:rPr>
              <a:t>, </a:t>
            </a:r>
            <a:r>
              <a:rPr lang="ko-KR" altLang="en-US" sz="900" dirty="0" smtClean="0">
                <a:latin typeface="+mj-ea"/>
                <a:ea typeface="+mj-ea"/>
              </a:rPr>
              <a:t>금액범위 </a:t>
            </a:r>
            <a:r>
              <a:rPr lang="en-US" altLang="ko-KR" sz="900" b="1" dirty="0" smtClean="0">
                <a:latin typeface="+mj-ea"/>
                <a:ea typeface="+mj-ea"/>
              </a:rPr>
              <a:t>Parameter</a:t>
            </a:r>
            <a:r>
              <a:rPr lang="ko-KR" altLang="en-US" sz="900" dirty="0" smtClean="0">
                <a:latin typeface="+mj-ea"/>
                <a:ea typeface="+mj-ea"/>
              </a:rPr>
              <a:t>로 구분</a:t>
            </a:r>
            <a:endParaRPr lang="en-US" altLang="ko-KR" sz="900" dirty="0" smtClean="0">
              <a:latin typeface="+mj-ea"/>
              <a:ea typeface="+mj-ea"/>
            </a:endParaRPr>
          </a:p>
        </p:txBody>
      </p:sp>
      <p:sp>
        <p:nvSpPr>
          <p:cNvPr id="17" name="직사각형 80"/>
          <p:cNvSpPr/>
          <p:nvPr/>
        </p:nvSpPr>
        <p:spPr>
          <a:xfrm>
            <a:off x="3777190" y="4216344"/>
            <a:ext cx="1692000" cy="551936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pPr>
              <a:spcAft>
                <a:spcPts val="300"/>
              </a:spcAft>
            </a:pPr>
            <a:r>
              <a:rPr lang="ko-KR" altLang="en-US" sz="1000" b="1" dirty="0" smtClean="0">
                <a:latin typeface="+mj-ea"/>
                <a:ea typeface="+mj-ea"/>
              </a:rPr>
              <a:t>뷰티 테이크아웃</a:t>
            </a:r>
            <a:endParaRPr lang="en-US" altLang="ko-KR" sz="1000" b="1" dirty="0" smtClean="0">
              <a:latin typeface="+mj-ea"/>
              <a:ea typeface="+mj-ea"/>
            </a:endParaRPr>
          </a:p>
          <a:p>
            <a:pPr marL="108000" indent="-108000"/>
            <a:r>
              <a:rPr lang="en-US" altLang="ko-KR" sz="900" dirty="0" smtClean="0">
                <a:latin typeface="+mj-ea"/>
                <a:ea typeface="+mj-ea"/>
              </a:rPr>
              <a:t>- </a:t>
            </a:r>
            <a:r>
              <a:rPr lang="ko-KR" altLang="en-US" sz="900" b="1" dirty="0" smtClean="0">
                <a:latin typeface="+mj-ea"/>
                <a:ea typeface="+mj-ea"/>
              </a:rPr>
              <a:t>디렉토리</a:t>
            </a:r>
            <a:r>
              <a:rPr lang="ko-KR" altLang="en-US" sz="900" dirty="0" smtClean="0">
                <a:latin typeface="+mj-ea"/>
                <a:ea typeface="+mj-ea"/>
              </a:rPr>
              <a:t>와 </a:t>
            </a:r>
            <a:r>
              <a:rPr lang="ko-KR" altLang="en-US" sz="900" b="1" dirty="0" smtClean="0">
                <a:latin typeface="+mj-ea"/>
                <a:ea typeface="+mj-ea"/>
              </a:rPr>
              <a:t>서비스명</a:t>
            </a:r>
            <a:r>
              <a:rPr lang="ko-KR" altLang="en-US" sz="900" dirty="0" smtClean="0">
                <a:latin typeface="+mj-ea"/>
                <a:ea typeface="+mj-ea"/>
              </a:rPr>
              <a:t>으로 구분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18" name="직사각형 3"/>
          <p:cNvSpPr/>
          <p:nvPr/>
        </p:nvSpPr>
        <p:spPr>
          <a:xfrm>
            <a:off x="3777190" y="5539376"/>
            <a:ext cx="1617396" cy="48820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http://www.aritaum.com/</a:t>
            </a:r>
            <a:r>
              <a:rPr lang="en-US" altLang="ko-KR" sz="900" b="1" dirty="0">
                <a:latin typeface="+mj-ea"/>
                <a:ea typeface="+mj-ea"/>
              </a:rPr>
              <a:t>event/2017/web_event_2017_beauty_takeout.do</a:t>
            </a:r>
            <a:endParaRPr lang="ko-KR" altLang="en-US" sz="900" b="1" dirty="0">
              <a:latin typeface="+mj-ea"/>
              <a:ea typeface="+mj-ea"/>
            </a:endParaRPr>
          </a:p>
        </p:txBody>
      </p:sp>
      <p:grpSp>
        <p:nvGrpSpPr>
          <p:cNvPr id="19" name="Group 8"/>
          <p:cNvGrpSpPr/>
          <p:nvPr/>
        </p:nvGrpSpPr>
        <p:grpSpPr>
          <a:xfrm>
            <a:off x="227224" y="1196752"/>
            <a:ext cx="6994028" cy="324036"/>
            <a:chOff x="476251" y="1889124"/>
            <a:chExt cx="5304841" cy="324036"/>
          </a:xfrm>
        </p:grpSpPr>
        <p:cxnSp>
          <p:nvCxnSpPr>
            <p:cNvPr id="20" name="Straight Connector 29"/>
            <p:cNvCxnSpPr/>
            <p:nvPr>
              <p:custDataLst>
                <p:tags r:id="rId3"/>
              </p:custDataLst>
            </p:nvPr>
          </p:nvCxnSpPr>
          <p:spPr bwMode="auto">
            <a:xfrm>
              <a:off x="476251" y="2213160"/>
              <a:ext cx="5304841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1" name="TextBox 20"/>
            <p:cNvSpPr txBox="1"/>
            <p:nvPr>
              <p:custDataLst>
                <p:tags r:id="rId4"/>
              </p:custDataLst>
            </p:nvPr>
          </p:nvSpPr>
          <p:spPr>
            <a:xfrm>
              <a:off x="821451" y="1889124"/>
              <a:ext cx="4614441" cy="30777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177800" indent="-177800" algn="ctr">
                <a:spcBef>
                  <a:spcPts val="400"/>
                </a:spcBef>
              </a:pPr>
              <a:r>
                <a:rPr lang="en-US" altLang="ko-KR" sz="1400" b="1" dirty="0" smtClean="0">
                  <a:latin typeface="+mj-ea"/>
                  <a:ea typeface="+mj-ea"/>
                </a:rPr>
                <a:t>URL</a:t>
              </a:r>
              <a:r>
                <a:rPr lang="ko-KR" altLang="en-US" sz="1400" b="1" dirty="0" smtClean="0">
                  <a:latin typeface="+mj-ea"/>
                  <a:ea typeface="+mj-ea"/>
                </a:rPr>
                <a:t>구조 현황</a:t>
              </a:r>
              <a:endParaRPr lang="en-US" sz="1400" b="1" dirty="0" smtClean="0">
                <a:latin typeface="+mj-ea"/>
                <a:ea typeface="+mj-ea"/>
              </a:endParaRPr>
            </a:p>
          </p:txBody>
        </p:sp>
      </p:grpSp>
      <p:pic>
        <p:nvPicPr>
          <p:cNvPr id="22" name="Picture 2" descr="English 中文(慚俸) &#10;멤버십 VIP 라운지 아리따움 혜력 &#10;류리 리이크아읏 &#10;ARITAUM &#10;음므 &#10;로그인 &#10;4 &#10;POR E &#10;MASTER &#10;SEBUM &#10;CONTROL &#10;PRIMER &#10;회원가입 &#10;매장찾기 &#10;스킨케어 &#10;메이크업 &#10;바디&amp;헤어 &#10;네일 &#10;뷰티푸드&amp;향수 &#10;소품&amp;도구 &#10;바로가기 &#10;브랜드 &#10;WEEKLY HOT &#10;Sp「ing Vacation 기획전 &#10;최대 500/0 OFF&amp; 1+1 &#10;활짝 피어날 당신의 봄 방학을 위해! &#10;2017.04.24_04.30 &#10;IOPE &#10;E IGE 矗~|•1 &#10;OD &#10;WEEKLY HOT &#10;EO &#10;PORE &#10;MASTER &#10;SEBUM &#10;CONTROL &#10;&quot;POWDER &#10;TOP &#10;족족한 피부를 위한 &#10;아리따움 수분크림 기획전 &#10;2017-04-01 -04-30 &#10;토너로 함께 하자! &#10;토너 동시구매 혜택 프로모션 &#10;2017-04-01 -04-30 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72" y="2024844"/>
            <a:ext cx="1416545" cy="756000"/>
          </a:xfrm>
          <a:prstGeom prst="rect">
            <a:avLst/>
          </a:prstGeom>
          <a:noFill/>
          <a:ln w="12700">
            <a:solidFill>
              <a:srgbClr val="1F6B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English &#10;멤버십 &#10;스킨케어 &#10;中文(慚俸) &#10;VIP 라운지 아리따움 혜력 &#10;류리 리이크아읏 &#10;ARITAUM &#10;로그인 &#10;회원가입 &#10;매장찾기 &#10;메이크업 &#10;바디&amp;헤어 &#10;네일 &#10;뷰티푸드&amp;향수 &#10;음므 &#10;소품&amp;도구 &#10;바로가기 &#10;브랜드 &#10;HOME 〉 스간계이 &#10;필터 &#10;전제 상품보기 &#10;스킨케어(296) &#10;클렌징(70) &#10;모이스저라이징(13B) &#10;스페셜 케어 (68) &#10;쎤켸어(24) &#10;서Ⅰ틔13) &#10;메이크업 (253) &#10;바디 &amp; 헤어(145) &#10;네일(44) &#10;뷰티푸드 &amp; 향쉬124) &#10;음므(58) &#10;소품 &amp; 도구(107) &#10;He-HC &#10;아리따움 &#10;아이으긔l &#10;라41즈 &#10;다용도 &#10;꽃의 힘을 너에게, &#10;마몽드 플로랄 하이드로 앰플 토너 &#10;EO &#10;가격 낯은순 &#10;스킨케어 &#10;OFFER &#10;TOP &#10;hyaluronic acid &#10;히아루혼산 &#10;흑측수분 &#10;아리따움 &#10;ⅴ 더보기 &#10;아리따움 &#10;프레시 파워 에센스 파우치 팩 &#10;₩1,000 &#10;판매순 신상품순 정점순 &#10;가격높은순 &#10;프레시 파워 에센스 마스크 &#10;₩1,000 &#10;bio cellulose &#10;mask &#10;아리따움 &#10;살롱 에스테 바이오 셀룰로오스 마스 &#10;크 &#10;₩3.000 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579" y="2263532"/>
            <a:ext cx="1416545" cy="756000"/>
          </a:xfrm>
          <a:prstGeom prst="rect">
            <a:avLst/>
          </a:prstGeom>
          <a:noFill/>
          <a:ln w="12700">
            <a:solidFill>
              <a:srgbClr val="1F6B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English &#10;멤버십 &#10;스킨케어 &#10;中文(慚俸) &#10;VIP 라운지 &#10;메이크업 &#10;아리따움 혜력 &#10;바디&amp;헤어 &#10;류리 테이크아읏 &#10;ARITAUM &#10;로그인 &#10;회원가입 &#10;매장찾기 &#10;네일 &#10;뷰티푸드&amp;향수 &#10;음므 &#10;소품&amp;도구 &#10;바로가기 &#10;HOME 〉 스간계이 &#10;필터 &#10;전제 상품보기 &#10;스킨케어(296) &#10;클렌징 (70) &#10;모이스저라이징(13B) &#10;스킨 &amp; 토너(34) &#10;로션 &amp; 이l별전 (27) &#10;이선스 &amp; 서점(30) &#10;크릠(38) &#10;아이 &amp; 넥(13) &#10;미스트 (6) &#10;스페셜 케어 (68) &#10;쎤켸어(24) &#10;서Ⅰ틔13) &#10;메이크업 (253) &#10;바디 &amp; 헤어(145) &#10;네일(44) &#10;뷰티푸드 &amp; 향쉬124) &#10;음므(58) &#10;소품 &amp; 도구(107) &#10;He-HC &#10;아리따움 &#10;lc.recopick.com/ 음답클 기다리는 중. &#10;브랜드 &#10;FACE &#10;아리따움 &#10;동안 미스트 &#10;₩12,000 &#10;NEIG &#10;EO &#10;가격 낯은순 &#10;스킨케어 ) 모이스처라이징 &#10;마뫃드 &#10;로즈워터 토너 &#10;₩25,000 &#10;BABY &#10;FACE &#10;판매순 신상품순 정점순 &#10;가격높은순 &#10;아리따움 &#10;올데이 메이크업 픽서 &#10;₩10,000 &#10;20% &#10;SALE &#10;TOP 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798" y="2264659"/>
            <a:ext cx="1418742" cy="756000"/>
          </a:xfrm>
          <a:prstGeom prst="rect">
            <a:avLst/>
          </a:prstGeom>
          <a:noFill/>
          <a:ln w="12700">
            <a:solidFill>
              <a:srgbClr val="1F6B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English &#10;멤버십 &#10;스킨케어 &#10;中文(慚俸) &#10;VIP 라운지 &#10;메이크업 &#10;아리따움 혜력 &#10;바디&amp;헤어 &#10;류리 테이크아읏 &#10;ARITAUM &#10;로그인 &#10;회원가입 &#10;매장찾기 &#10;네일 &#10;뷰티푸드&amp;향수 &#10;음므 &#10;소품&amp;도구 &#10;HOME 〉 스간계이 &#10;필터 &#10;전제 상품보기 &#10;스킨케어(296) &#10;클렌징 (70) &#10;모이스저라이징(13B) &#10;스킨 &amp; 토너(34) &#10;로션 &amp; 이l별전 (27) &#10;이선스 &amp; 서점(30) &#10;크림(3하 &#10;아이 &amp; 넥(13) &#10;미스트 (6) &#10;스페셜 케어 (68) &#10;쎤켸어(24) &#10;서Ⅰ틔13) &#10;메이크업 (253) &#10;바디 &amp; 헤어(145) &#10;네일(44) &#10;뷰티푸드 &amp; 향쉬124) &#10;음므(58) &#10;소품 &amp; 도구(107) &#10;He-HC &#10;아리따움 &#10;아이으긔Ⅰ &#10;바로가기 &#10;20% &#10;SALE &#10;브랜드 &#10;IOPE &#10;CREAM &#10;아이으파 &#10;바이오 하이드로 크림 &#10;뉴42毛go 20 0/0 Ott &#10;₩33,600 &#10;EO &#10;가격 낯은순 &#10;스킨케어 ) 모이스처라이징 1 크림 &#10;BABY &#10;FACE &#10;아리따움 &#10;동안 올인원 크림 &#10;₩10,000 &#10;20% &#10;SALE &#10;LANEIGE &#10;판매순 신상품순 정점순 &#10;가격높은순 &#10;YOU AR &#10;MORE T HAN &#10;?EAUTIFUL &#10;아리따움 &#10;₩25,900 &#10;IOPE &#10;5|가ER &#10;TOP 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681" y="2264659"/>
            <a:ext cx="1417309" cy="756000"/>
          </a:xfrm>
          <a:prstGeom prst="rect">
            <a:avLst/>
          </a:prstGeom>
          <a:noFill/>
          <a:ln w="12700">
            <a:solidFill>
              <a:srgbClr val="1F6B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English &#10;멤버십 &#10;스킨케어 &#10;제조사 : (주)코디 &#10;체조국 : 대한민국 &#10;中文(慚俸) &#10;VIP 라운지 아리따움 혜력 &#10;류리 리이크아읏 &#10;ARITAUM &#10;로그인 &#10;회원가입 &#10;매장찾기 &#10;EO &#10;메이크업 &#10;바디&amp;헤어 &#10;네일 &#10;뷰티푸드&amp;향수 &#10;음므 &#10;소품&amp;도구 &#10;바로가기 &#10;브랜드 &#10;HOME 〉 다동도 〉 파우녀 백트 블루임 5PF25 PA++ &#10;파우더 팩트 블루밍 SPF25 PA++ &#10;Powderpact Blooming SPF2S PA++ &#10;한을 더 강력하진 화사함으로 12시간 얼굴을 환하게 밝혀 주 &#10;는 파우더 덕트 &#10;정상가 &#10;예상적릴 &#10;차후 신용카드 혀Ⅰ력 &gt; 무이자 성보 &gt; &#10;Mamonde &#10;23,000 원 &#10;뷰티포인트 @)OP 아리포인트 OP &#10;TOP &#10;자조일 : 2016년 05월 26일 이후 &#10;용량 &#10;피부타입 &#10;• 129 &#10;모든피부 &#10;들아요 &#10;자구매 의사 &#10;전성분 정보 &#10;0 개의 파워리뷰 &#10;0 가의 뽕륵 &#10;(44개의 구매후기) &#10;파워리뷰 작성 &#10;작성 &#10;투명한 17호 &#10;투명한 17호(을)를 선택하셨습니다- &#10;메이크업 효과 - 내류럴.롱래스팅 메이크업 연출 - 퓨어/내추럴 &#10;투명한 17호 &#10;e주문가능 &#10;23,000원 &#10;X 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72" y="4775828"/>
            <a:ext cx="1419413" cy="756000"/>
          </a:xfrm>
          <a:prstGeom prst="rect">
            <a:avLst/>
          </a:prstGeom>
          <a:noFill/>
          <a:ln w="12700">
            <a:solidFill>
              <a:srgbClr val="1F6B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English &#10;멤버십 &#10;스킨케어 &#10;HOME &#10;필터 &#10;中文(慚俸) &#10;VIP 라운지 &#10;메이크업 &#10;아리따움 혜력 &#10;바디&amp;헤어 &#10;류리 리이크아읏 &#10;ARITAUM &#10;로그인 &#10;회원가입 &#10;매장찾기 &#10;네일 &#10;뷰티푸드&amp;향수 &#10;아리따움 &#10;음므 &#10;소품&amp;도구 &#10;바로가기 &#10;20% &#10;SALE &#10;B2HC &#10;한을 &#10;율려원액 &#10;뉴§두-평go 20 0/0 Ott &#10;₩52,000 &#10;4 &#10;4 &#10;판매순 신상품순 정점순 &#10;가격높은순 &#10;EO &#10;가격 낯은순 &#10;전제 상품보기 &#10;스킨케어(296) &#10;메이크업 (253) &#10;바디 &amp; 헤어(145) &#10;네일(44) &#10;뷰티푸드 &amp; 향쉬124) &#10;음므(58) &#10;소품 &amp; 도구(107) &#10;He-HC &#10;아리따움 &#10;아이으긔l &#10;라41즈 &#10;바이랄뷰El &#10;다용량 &#10;스니셜Ail트 &#10;한정판다 &#10;량방 에끌라 드 아르피츄 EDP &#10;₩61,000 &#10;10% &#10;아리따움 &#10;랑방 메리미 EDP &#10;₩65,000 &#10;1 &#10;TOP 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625" y="4774157"/>
            <a:ext cx="1417978" cy="756000"/>
          </a:xfrm>
          <a:prstGeom prst="rect">
            <a:avLst/>
          </a:prstGeom>
          <a:noFill/>
          <a:ln w="12700">
            <a:solidFill>
              <a:srgbClr val="1F6B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English 中文(慚俸) &#10;멤버십 VIP 라운지 아리따움 혜력 &#10;류리 테이크아읏 &#10;ARITAUM &#10;로그인 &#10;회원가입 &#10;매장찾기 &#10;EO &#10;스킨케어 &#10;메이크업 &#10;바디&amp;헤어 &#10;네일 &#10;뷰티푸드&amp;향수 &#10;음므 &#10;소품&amp;도구 &#10;바로가기 &#10;브랜드 &#10;HOME 〉 뷰El테이크아웃 &#10;뷰티 테이크아웃 &#10;0 뷰티테이크아읏 이용 안내 &#10;뷰티 딜리벼리 &#10;뷰티 테이크아웃 &#10;(Beauty Takeout) &#10;온라인에서 주문하고 매장에서 테이크아웃! &#10;스마트한 아리따움 쇼핑의 포인트! &#10;0 누구보다 빠르게 상품 찜! &#10;0 택배 기다리기 싫을 때! &#10;0 이벤E기간놓치기 싫을피Ⅱ &#10;TOP &#10;이용시 유의사항 ^ &#10;상품 수령 가능시간 : 오전 1 1시 ~오후9시 &#10;상품 수령 방법 &#10;- 테이크아웃 결자 후 오프라인 매장의 자고 확인 후 교환권 MMS가 발송됩니다- &#10;- 발송된 교환권을 지참하여 매장 방문시 상품 교환이 가능합니다- &#10;주문 취소/교환/반품 &#10;7 H 01 굿41 * 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858" y="4767690"/>
            <a:ext cx="1417309" cy="756000"/>
          </a:xfrm>
          <a:prstGeom prst="rect">
            <a:avLst/>
          </a:prstGeom>
          <a:noFill/>
          <a:ln w="12700">
            <a:solidFill>
              <a:srgbClr val="1F6B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92"/>
          <p:cNvSpPr/>
          <p:nvPr/>
        </p:nvSpPr>
        <p:spPr bwMode="gray">
          <a:xfrm>
            <a:off x="7389834" y="1629422"/>
            <a:ext cx="2340000" cy="210141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noProof="0" dirty="0" smtClea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직사각형 97"/>
          <p:cNvSpPr/>
          <p:nvPr/>
        </p:nvSpPr>
        <p:spPr>
          <a:xfrm>
            <a:off x="7386232" y="1748985"/>
            <a:ext cx="228520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indent="-87313" eaLnBrk="0" hangingPunct="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ko-KR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URL</a:t>
            </a:r>
            <a:r>
              <a:rPr lang="ko-KR" altLang="en-US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의 디렉토리와 서비스명의 </a:t>
            </a:r>
            <a:r>
              <a:rPr lang="en-US" altLang="ko-KR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depth</a:t>
            </a:r>
            <a:r>
              <a:rPr lang="ko-KR" altLang="en-US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가 깊어 </a:t>
            </a:r>
            <a:r>
              <a:rPr lang="en-US" altLang="ko-KR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URL</a:t>
            </a:r>
            <a:r>
              <a:rPr lang="ko-KR" altLang="en-US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이 길어짐</a:t>
            </a:r>
            <a:endParaRPr lang="en-US" altLang="ko-KR" sz="1100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87313" indent="-87313" eaLnBrk="0" hangingPunct="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카테고리 </a:t>
            </a:r>
            <a:r>
              <a:rPr lang="en-US" altLang="ko-KR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depth</a:t>
            </a:r>
            <a:r>
              <a:rPr lang="ko-KR" altLang="en-US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별로 </a:t>
            </a:r>
            <a:r>
              <a:rPr lang="en-US" altLang="ko-KR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parameter</a:t>
            </a:r>
            <a:r>
              <a:rPr lang="ko-KR" altLang="en-US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를 추가하여 사용</a:t>
            </a:r>
            <a:endParaRPr lang="en-US" altLang="ko-KR" sz="1100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87313" indent="-87313" eaLnBrk="0" hangingPunct="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디렉토리의 의미 </a:t>
            </a:r>
            <a:r>
              <a:rPr lang="ko-KR" altLang="en-US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불 분명</a:t>
            </a:r>
            <a:endParaRPr lang="en-US" altLang="ko-KR" sz="1100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87313" indent="-87313" eaLnBrk="0" hangingPunct="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endParaRPr lang="ko-KR" altLang="en-US" sz="1100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1" name="직사각형 101"/>
          <p:cNvSpPr/>
          <p:nvPr/>
        </p:nvSpPr>
        <p:spPr bwMode="gray">
          <a:xfrm>
            <a:off x="7386162" y="4317721"/>
            <a:ext cx="2343671" cy="2094096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noProof="0" dirty="0" smtClea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직사각형 102"/>
          <p:cNvSpPr/>
          <p:nvPr/>
        </p:nvSpPr>
        <p:spPr>
          <a:xfrm>
            <a:off x="7386233" y="4428081"/>
            <a:ext cx="2285204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indent="-87313" eaLnBrk="0" hangingPunct="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 sz="11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유입경로별 </a:t>
            </a:r>
            <a:r>
              <a:rPr lang="en-US" altLang="ko-KR" sz="11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parameter</a:t>
            </a:r>
            <a:r>
              <a:rPr lang="ko-KR" altLang="en-US" sz="11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의 종류가 다양함</a:t>
            </a:r>
            <a:endParaRPr lang="en-US" altLang="ko-KR" sz="1100" b="1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87313" indent="-87313" eaLnBrk="0" hangingPunct="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 sz="11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뷰티 테이크아웃의 경우 이벤트 분석 시 포함될 가능성이 있음</a:t>
            </a:r>
            <a:endParaRPr lang="en-US" altLang="ko-KR" sz="1100" b="1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3" name="TextBox 32"/>
          <p:cNvSpPr txBox="1"/>
          <p:nvPr>
            <p:custDataLst>
              <p:tags r:id="rId1"/>
            </p:custDataLst>
          </p:nvPr>
        </p:nvSpPr>
        <p:spPr>
          <a:xfrm>
            <a:off x="7389834" y="1196752"/>
            <a:ext cx="2340000" cy="307777"/>
          </a:xfrm>
          <a:prstGeom prst="rect">
            <a:avLst/>
          </a:prstGeom>
          <a:solidFill>
            <a:srgbClr val="002060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36000" tIns="36000" rIns="36000" bIns="36000" rtlCol="0" anchor="ctr" anchorCtr="0"/>
          <a:lstStyle>
            <a:defPPr>
              <a:defRPr lang="en-US"/>
            </a:defPPr>
            <a:lvl1pPr algn="ctr">
              <a:defRPr sz="1400" b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시사점</a:t>
            </a:r>
            <a:endParaRPr lang="en-US" dirty="0"/>
          </a:p>
        </p:txBody>
      </p:sp>
      <p:sp>
        <p:nvSpPr>
          <p:cNvPr id="34" name="TextBox 33"/>
          <p:cNvSpPr txBox="1"/>
          <p:nvPr>
            <p:custDataLst>
              <p:tags r:id="rId2"/>
            </p:custDataLst>
          </p:nvPr>
        </p:nvSpPr>
        <p:spPr>
          <a:xfrm>
            <a:off x="7389834" y="3913825"/>
            <a:ext cx="2340000" cy="307777"/>
          </a:xfrm>
          <a:prstGeom prst="rect">
            <a:avLst/>
          </a:prstGeom>
          <a:solidFill>
            <a:srgbClr val="002060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36000" tIns="36000" rIns="36000" bIns="36000" rtlCol="0" anchor="ctr" anchorCtr="0"/>
          <a:lstStyle>
            <a:defPPr>
              <a:defRPr lang="en-US"/>
            </a:defPPr>
            <a:lvl1pPr algn="ctr">
              <a:defRPr sz="1400" b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이슈사항</a:t>
            </a:r>
            <a:endParaRPr lang="en-US" altLang="ko-KR" dirty="0"/>
          </a:p>
        </p:txBody>
      </p:sp>
      <p:sp>
        <p:nvSpPr>
          <p:cNvPr id="35" name="Action Button: Return 34">
            <a:hlinkClick r:id="rId13" action="ppaction://hlinksldjump" highlightClick="1"/>
          </p:cNvPr>
          <p:cNvSpPr/>
          <p:nvPr/>
        </p:nvSpPr>
        <p:spPr>
          <a:xfrm>
            <a:off x="9287995" y="185460"/>
            <a:ext cx="417533" cy="399224"/>
          </a:xfrm>
          <a:prstGeom prst="actionButtonReturn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97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참고</a:t>
            </a:r>
            <a:r>
              <a:rPr lang="en-US" altLang="ko-KR" dirty="0"/>
              <a:t>] URL</a:t>
            </a:r>
            <a:r>
              <a:rPr lang="ko-KR" altLang="en-US" dirty="0" smtClean="0"/>
              <a:t> </a:t>
            </a:r>
            <a:r>
              <a:rPr lang="ko-KR" altLang="en-US" dirty="0"/>
              <a:t>분석 </a:t>
            </a:r>
            <a:r>
              <a:rPr lang="en-US" altLang="ko-KR" dirty="0"/>
              <a:t>&gt; Innisfree </a:t>
            </a:r>
            <a:r>
              <a:rPr lang="en-US" altLang="ko-KR" dirty="0" smtClean="0"/>
              <a:t>Mall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자사 </a:t>
            </a:r>
            <a:r>
              <a:rPr lang="en-US" altLang="ko-KR" dirty="0"/>
              <a:t>Innisfree Mall </a:t>
            </a:r>
            <a:r>
              <a:rPr lang="ko-KR" altLang="en-US" dirty="0" smtClean="0">
                <a:solidFill>
                  <a:schemeClr val="tx1"/>
                </a:solidFill>
              </a:rPr>
              <a:t>분석을 </a:t>
            </a:r>
            <a:r>
              <a:rPr lang="ko-KR" altLang="en-US" dirty="0">
                <a:solidFill>
                  <a:schemeClr val="tx1"/>
                </a:solidFill>
              </a:rPr>
              <a:t>통해 </a:t>
            </a:r>
            <a:r>
              <a:rPr lang="en-US" altLang="ko-KR" dirty="0">
                <a:solidFill>
                  <a:schemeClr val="tx1"/>
                </a:solidFill>
              </a:rPr>
              <a:t>URL</a:t>
            </a:r>
            <a:r>
              <a:rPr lang="ko-KR" altLang="en-US" dirty="0">
                <a:solidFill>
                  <a:schemeClr val="tx1"/>
                </a:solidFill>
              </a:rPr>
              <a:t> 구조 기반의 적용 시사점 및 이슈를 </a:t>
            </a:r>
            <a:r>
              <a:rPr lang="ko-KR" altLang="en-US" dirty="0" smtClean="0">
                <a:solidFill>
                  <a:schemeClr val="tx1"/>
                </a:solidFill>
              </a:rPr>
              <a:t>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92"/>
          <p:cNvSpPr/>
          <p:nvPr/>
        </p:nvSpPr>
        <p:spPr bwMode="gray">
          <a:xfrm>
            <a:off x="7389834" y="1629422"/>
            <a:ext cx="2340000" cy="210141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noProof="0" dirty="0" smtClea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직사각형 97"/>
          <p:cNvSpPr/>
          <p:nvPr/>
        </p:nvSpPr>
        <p:spPr>
          <a:xfrm>
            <a:off x="7386232" y="1748985"/>
            <a:ext cx="22852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indent="-87313" eaLnBrk="0" hangingPunct="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지역</a:t>
            </a:r>
            <a:r>
              <a:rPr lang="en-US" altLang="ko-KR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</a:t>
            </a:r>
            <a:r>
              <a:rPr lang="ko-KR" altLang="en-US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국가</a:t>
            </a:r>
            <a:r>
              <a:rPr lang="en-US" altLang="ko-KR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), </a:t>
            </a:r>
            <a:r>
              <a:rPr lang="ko-KR" altLang="en-US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언어를 </a:t>
            </a:r>
            <a:r>
              <a:rPr lang="en-US" altLang="ko-KR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URL</a:t>
            </a:r>
            <a:r>
              <a:rPr lang="ko-KR" altLang="en-US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에 반영</a:t>
            </a:r>
            <a:endParaRPr lang="en-US" altLang="ko-KR" sz="1100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87313" indent="-87313" eaLnBrk="0" hangingPunct="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카테고리 </a:t>
            </a:r>
            <a:r>
              <a:rPr lang="en-US" altLang="ko-KR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depth</a:t>
            </a:r>
            <a:r>
              <a:rPr lang="ko-KR" altLang="en-US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별로 </a:t>
            </a:r>
            <a:r>
              <a:rPr lang="en-US" altLang="ko-KR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parameter</a:t>
            </a:r>
            <a:r>
              <a:rPr lang="ko-KR" altLang="en-US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를 추가하여 사용</a:t>
            </a:r>
            <a:endParaRPr lang="en-US" altLang="ko-KR" sz="1100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87313" indent="-87313" eaLnBrk="0" hangingPunct="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endParaRPr lang="ko-KR" altLang="en-US" sz="1100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" name="직사각형 101"/>
          <p:cNvSpPr/>
          <p:nvPr/>
        </p:nvSpPr>
        <p:spPr bwMode="gray">
          <a:xfrm>
            <a:off x="7386162" y="4317721"/>
            <a:ext cx="2343671" cy="2094096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noProof="0" dirty="0" smtClea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직사각형 102"/>
          <p:cNvSpPr/>
          <p:nvPr/>
        </p:nvSpPr>
        <p:spPr>
          <a:xfrm>
            <a:off x="7386233" y="4428081"/>
            <a:ext cx="22852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indent="-87313" eaLnBrk="0" hangingPunct="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 sz="11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유입경로별 </a:t>
            </a:r>
            <a:r>
              <a:rPr lang="en-US" altLang="ko-KR" sz="11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parameter</a:t>
            </a:r>
            <a:r>
              <a:rPr lang="ko-KR" altLang="en-US" sz="11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의 종류가 다양함</a:t>
            </a:r>
            <a:endParaRPr lang="en-US" altLang="ko-KR" sz="1100" b="1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87313" indent="-87313" eaLnBrk="0" hangingPunct="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 sz="11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특정 이벤트 페이지의 경우 단순 페이지 링크로 연결이 되어 </a:t>
            </a:r>
            <a:r>
              <a:rPr lang="ko-KR" altLang="en-US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웹로그 누락됨</a:t>
            </a:r>
            <a:endParaRPr lang="en-US" altLang="ko-KR" sz="1100" b="1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" name="TextBox 7"/>
          <p:cNvSpPr txBox="1"/>
          <p:nvPr>
            <p:custDataLst>
              <p:tags r:id="rId1"/>
            </p:custDataLst>
          </p:nvPr>
        </p:nvSpPr>
        <p:spPr>
          <a:xfrm>
            <a:off x="7389834" y="1196752"/>
            <a:ext cx="2340000" cy="307777"/>
          </a:xfrm>
          <a:prstGeom prst="rect">
            <a:avLst/>
          </a:prstGeom>
          <a:solidFill>
            <a:srgbClr val="002060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36000" tIns="36000" rIns="36000" bIns="36000" rtlCol="0" anchor="ctr" anchorCtr="0"/>
          <a:lstStyle>
            <a:defPPr>
              <a:defRPr lang="en-US"/>
            </a:defPPr>
            <a:lvl1pPr algn="ctr">
              <a:defRPr sz="1400" b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시사점</a:t>
            </a:r>
            <a:endParaRPr lang="en-US" dirty="0"/>
          </a:p>
        </p:txBody>
      </p:sp>
      <p:sp>
        <p:nvSpPr>
          <p:cNvPr id="9" name="TextBox 8"/>
          <p:cNvSpPr txBox="1"/>
          <p:nvPr>
            <p:custDataLst>
              <p:tags r:id="rId2"/>
            </p:custDataLst>
          </p:nvPr>
        </p:nvSpPr>
        <p:spPr>
          <a:xfrm>
            <a:off x="7389834" y="3913825"/>
            <a:ext cx="2340000" cy="307777"/>
          </a:xfrm>
          <a:prstGeom prst="rect">
            <a:avLst/>
          </a:prstGeom>
          <a:solidFill>
            <a:srgbClr val="002060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36000" tIns="36000" rIns="36000" bIns="36000" rtlCol="0" anchor="ctr" anchorCtr="0"/>
          <a:lstStyle>
            <a:defPPr>
              <a:defRPr lang="en-US"/>
            </a:defPPr>
            <a:lvl1pPr algn="ctr">
              <a:defRPr sz="1400" b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이슈사항</a:t>
            </a:r>
            <a:endParaRPr lang="en-US" altLang="ko-KR" dirty="0"/>
          </a:p>
        </p:txBody>
      </p:sp>
      <p:sp>
        <p:nvSpPr>
          <p:cNvPr id="10" name="직사각형 91"/>
          <p:cNvSpPr/>
          <p:nvPr/>
        </p:nvSpPr>
        <p:spPr bwMode="gray">
          <a:xfrm>
            <a:off x="227224" y="1626449"/>
            <a:ext cx="6994028" cy="4785367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noProof="0" dirty="0" smtClean="0"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11" name="직사각형 3"/>
          <p:cNvSpPr/>
          <p:nvPr/>
        </p:nvSpPr>
        <p:spPr>
          <a:xfrm>
            <a:off x="2065826" y="5539376"/>
            <a:ext cx="1617396" cy="62670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http://</a:t>
            </a:r>
            <a:r>
              <a:rPr lang="en-US" altLang="ko-KR" sz="900" dirty="0" smtClean="0">
                <a:latin typeface="+mj-ea"/>
                <a:ea typeface="+mj-ea"/>
              </a:rPr>
              <a:t>www.innisfree.com/</a:t>
            </a:r>
            <a:r>
              <a:rPr lang="en-US" altLang="ko-KR" sz="900" b="1" dirty="0" smtClean="0">
                <a:latin typeface="+mj-ea"/>
                <a:ea typeface="+mj-ea"/>
              </a:rPr>
              <a:t>kr/ko/EventView.do</a:t>
            </a:r>
            <a:r>
              <a:rPr lang="en-US" altLang="ko-KR" sz="900" dirty="0" smtClean="0">
                <a:latin typeface="+mj-ea"/>
                <a:ea typeface="+mj-ea"/>
              </a:rPr>
              <a:t>?</a:t>
            </a:r>
            <a:r>
              <a:rPr lang="en-US" altLang="ko-KR" sz="900" b="1" dirty="0" smtClean="0">
                <a:latin typeface="+mj-ea"/>
                <a:ea typeface="+mj-ea"/>
              </a:rPr>
              <a:t>eventSeq=</a:t>
            </a:r>
            <a:r>
              <a:rPr lang="en-US" altLang="ko-KR" sz="900" dirty="0" smtClean="0">
                <a:latin typeface="+mj-ea"/>
                <a:ea typeface="+mj-ea"/>
              </a:rPr>
              <a:t>320&amp;procStat=2&amp;channelTyp</a:t>
            </a:r>
            <a:r>
              <a:rPr lang="en-US" altLang="ko-KR" sz="900" dirty="0">
                <a:latin typeface="+mj-ea"/>
                <a:ea typeface="+mj-ea"/>
              </a:rPr>
              <a:t>=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12" name="직사각형 4"/>
          <p:cNvSpPr/>
          <p:nvPr/>
        </p:nvSpPr>
        <p:spPr>
          <a:xfrm>
            <a:off x="336663" y="5539376"/>
            <a:ext cx="1617396" cy="48820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http://</a:t>
            </a:r>
            <a:r>
              <a:rPr lang="en-US" altLang="ko-KR" sz="900" dirty="0" smtClean="0">
                <a:latin typeface="+mj-ea"/>
                <a:ea typeface="+mj-ea"/>
              </a:rPr>
              <a:t>www.innisfree.com/</a:t>
            </a:r>
            <a:r>
              <a:rPr lang="en-US" altLang="ko-KR" sz="900" b="1" dirty="0" smtClean="0">
                <a:latin typeface="+mj-ea"/>
                <a:ea typeface="+mj-ea"/>
              </a:rPr>
              <a:t>kr/ko/event/mugijacha/event.jsp</a:t>
            </a:r>
            <a:endParaRPr lang="ko-KR" altLang="en-US" sz="900" b="1" dirty="0">
              <a:latin typeface="+mj-ea"/>
              <a:ea typeface="+mj-ea"/>
            </a:endParaRPr>
          </a:p>
        </p:txBody>
      </p:sp>
      <p:sp>
        <p:nvSpPr>
          <p:cNvPr id="13" name="직사각형 6"/>
          <p:cNvSpPr/>
          <p:nvPr/>
        </p:nvSpPr>
        <p:spPr>
          <a:xfrm>
            <a:off x="3805598" y="3040389"/>
            <a:ext cx="1617396" cy="34970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 smtClean="0">
                <a:latin typeface="+mj-ea"/>
                <a:ea typeface="+mj-ea"/>
              </a:rPr>
              <a:t>http</a:t>
            </a:r>
            <a:r>
              <a:rPr lang="en-US" altLang="ko-KR" sz="900" dirty="0">
                <a:latin typeface="+mj-ea"/>
                <a:ea typeface="+mj-ea"/>
              </a:rPr>
              <a:t>://</a:t>
            </a:r>
            <a:r>
              <a:rPr lang="en-US" altLang="ko-KR" sz="900" dirty="0" smtClean="0">
                <a:latin typeface="+mj-ea"/>
                <a:ea typeface="+mj-ea"/>
              </a:rPr>
              <a:t>www.innisfree.com/</a:t>
            </a:r>
            <a:r>
              <a:rPr lang="en-US" altLang="ko-KR" sz="900" b="1" dirty="0" smtClean="0">
                <a:latin typeface="+mj-ea"/>
                <a:ea typeface="+mj-ea"/>
              </a:rPr>
              <a:t>kr/ko/Product.do</a:t>
            </a:r>
            <a:endParaRPr lang="ko-KR" altLang="en-US" sz="900" b="1" dirty="0">
              <a:latin typeface="+mj-ea"/>
              <a:ea typeface="+mj-ea"/>
            </a:endParaRPr>
          </a:p>
        </p:txBody>
      </p:sp>
      <p:sp>
        <p:nvSpPr>
          <p:cNvPr id="14" name="직사각형 7"/>
          <p:cNvSpPr/>
          <p:nvPr/>
        </p:nvSpPr>
        <p:spPr>
          <a:xfrm>
            <a:off x="2076435" y="3034628"/>
            <a:ext cx="1617396" cy="34970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http://www.innisfree.com/</a:t>
            </a:r>
            <a:r>
              <a:rPr lang="en-US" altLang="ko-KR" sz="900" b="1" dirty="0">
                <a:latin typeface="+mj-ea"/>
                <a:ea typeface="+mj-ea"/>
              </a:rPr>
              <a:t>kr/ko/MainShopping.do</a:t>
            </a:r>
            <a:endParaRPr lang="ko-KR" altLang="en-US" sz="900" b="1" dirty="0">
              <a:latin typeface="+mj-ea"/>
              <a:ea typeface="+mj-ea"/>
            </a:endParaRPr>
          </a:p>
        </p:txBody>
      </p:sp>
      <p:sp>
        <p:nvSpPr>
          <p:cNvPr id="15" name="직사각형 8"/>
          <p:cNvSpPr/>
          <p:nvPr/>
        </p:nvSpPr>
        <p:spPr>
          <a:xfrm>
            <a:off x="347272" y="2799394"/>
            <a:ext cx="1617396" cy="118069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http://www.innisfree.com/</a:t>
            </a:r>
            <a:r>
              <a:rPr lang="en-US" altLang="ko-KR" sz="900" b="1" dirty="0">
                <a:latin typeface="+mj-ea"/>
                <a:ea typeface="+mj-ea"/>
              </a:rPr>
              <a:t>kr/ko/Main.do</a:t>
            </a:r>
            <a:r>
              <a:rPr lang="en-US" altLang="ko-KR" sz="900" dirty="0">
                <a:latin typeface="+mj-ea"/>
                <a:ea typeface="+mj-ea"/>
              </a:rPr>
              <a:t>?</a:t>
            </a:r>
            <a:r>
              <a:rPr lang="en-US" altLang="ko-KR" sz="900" b="1" dirty="0">
                <a:latin typeface="+mj-ea"/>
                <a:ea typeface="+mj-ea"/>
              </a:rPr>
              <a:t>source</a:t>
            </a:r>
            <a:r>
              <a:rPr lang="en-US" altLang="ko-KR" sz="900" dirty="0">
                <a:latin typeface="+mj-ea"/>
                <a:ea typeface="+mj-ea"/>
              </a:rPr>
              <a:t>=https://search.naver.com/search.naver%3Fwhere=nexearch%26sm=top_hty%26fbm=1%26ie=utf8%26query=%EC%9D%B4%EB%8B%88%EC%8A%A4%ED%94%84%EB%A6%AC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16" name="직사각형 54"/>
          <p:cNvSpPr/>
          <p:nvPr/>
        </p:nvSpPr>
        <p:spPr>
          <a:xfrm>
            <a:off x="347272" y="1705132"/>
            <a:ext cx="1692000" cy="469557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r>
              <a:rPr lang="en-US" altLang="ko-KR" sz="1000" b="1" dirty="0" smtClean="0">
                <a:latin typeface="+mj-ea"/>
                <a:ea typeface="+mj-ea"/>
              </a:rPr>
              <a:t>Innisfree </a:t>
            </a:r>
            <a:r>
              <a:rPr lang="en-US" altLang="ko-KR" sz="1000" b="1" dirty="0" smtClean="0">
                <a:latin typeface="+mj-ea"/>
                <a:ea typeface="+mj-ea"/>
              </a:rPr>
              <a:t>Mall </a:t>
            </a:r>
            <a:r>
              <a:rPr lang="ko-KR" altLang="en-US" sz="1000" b="1" dirty="0">
                <a:latin typeface="+mj-ea"/>
                <a:ea typeface="+mj-ea"/>
              </a:rPr>
              <a:t>메인</a:t>
            </a:r>
          </a:p>
        </p:txBody>
      </p:sp>
      <p:sp>
        <p:nvSpPr>
          <p:cNvPr id="17" name="직사각형 57"/>
          <p:cNvSpPr/>
          <p:nvPr/>
        </p:nvSpPr>
        <p:spPr>
          <a:xfrm>
            <a:off x="2065035" y="1705132"/>
            <a:ext cx="1692000" cy="469557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pPr>
              <a:spcAft>
                <a:spcPts val="300"/>
              </a:spcAft>
            </a:pPr>
            <a:r>
              <a:rPr lang="ko-KR" altLang="en-US" sz="1000" b="1" dirty="0" smtClean="0">
                <a:latin typeface="+mj-ea"/>
                <a:ea typeface="+mj-ea"/>
              </a:rPr>
              <a:t>쇼핑</a:t>
            </a:r>
            <a:r>
              <a:rPr lang="en-US" altLang="ko-KR" sz="1000" b="1" dirty="0" smtClean="0">
                <a:latin typeface="+mj-ea"/>
                <a:ea typeface="+mj-ea"/>
              </a:rPr>
              <a:t> </a:t>
            </a:r>
            <a:r>
              <a:rPr lang="ko-KR" altLang="en-US" sz="1000" b="1" dirty="0" smtClean="0">
                <a:latin typeface="+mj-ea"/>
                <a:ea typeface="+mj-ea"/>
              </a:rPr>
              <a:t>카테고리</a:t>
            </a:r>
            <a:endParaRPr lang="en-US" altLang="ko-KR" sz="1000" b="1" dirty="0" smtClean="0">
              <a:latin typeface="+mj-ea"/>
              <a:ea typeface="+mj-ea"/>
            </a:endParaRPr>
          </a:p>
          <a:p>
            <a:r>
              <a:rPr lang="en-US" altLang="ko-KR" sz="900" dirty="0" smtClean="0">
                <a:latin typeface="+mj-ea"/>
                <a:ea typeface="+mj-ea"/>
              </a:rPr>
              <a:t>- </a:t>
            </a:r>
            <a:r>
              <a:rPr lang="ko-KR" altLang="en-US" sz="900" b="1" dirty="0" smtClean="0">
                <a:latin typeface="+mj-ea"/>
                <a:ea typeface="+mj-ea"/>
              </a:rPr>
              <a:t>지역</a:t>
            </a:r>
            <a:r>
              <a:rPr lang="en-US" altLang="ko-KR" sz="900" b="1" dirty="0" smtClean="0">
                <a:latin typeface="+mj-ea"/>
                <a:ea typeface="+mj-ea"/>
              </a:rPr>
              <a:t>, </a:t>
            </a:r>
            <a:r>
              <a:rPr lang="ko-KR" altLang="en-US" sz="900" b="1" dirty="0" smtClean="0">
                <a:latin typeface="+mj-ea"/>
                <a:ea typeface="+mj-ea"/>
              </a:rPr>
              <a:t>언어</a:t>
            </a:r>
            <a:r>
              <a:rPr lang="ko-KR" altLang="en-US" sz="900" dirty="0" smtClean="0">
                <a:latin typeface="+mj-ea"/>
                <a:ea typeface="+mj-ea"/>
              </a:rPr>
              <a:t>와 </a:t>
            </a:r>
            <a:r>
              <a:rPr lang="ko-KR" altLang="en-US" sz="900" b="1" dirty="0" smtClean="0">
                <a:latin typeface="+mj-ea"/>
                <a:ea typeface="+mj-ea"/>
              </a:rPr>
              <a:t>서비스명</a:t>
            </a:r>
            <a:r>
              <a:rPr lang="ko-KR" altLang="en-US" sz="900" dirty="0" smtClean="0">
                <a:latin typeface="+mj-ea"/>
                <a:ea typeface="+mj-ea"/>
              </a:rPr>
              <a:t>으로 구분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18" name="직사각형 61"/>
          <p:cNvSpPr/>
          <p:nvPr/>
        </p:nvSpPr>
        <p:spPr>
          <a:xfrm>
            <a:off x="3782798" y="1705132"/>
            <a:ext cx="1692000" cy="469557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pPr>
              <a:spcAft>
                <a:spcPts val="300"/>
              </a:spcAft>
            </a:pPr>
            <a:r>
              <a:rPr lang="ko-KR" altLang="en-US" sz="1000" b="1" dirty="0" smtClean="0">
                <a:latin typeface="+mj-ea"/>
                <a:ea typeface="+mj-ea"/>
              </a:rPr>
              <a:t>쇼핑</a:t>
            </a:r>
            <a:r>
              <a:rPr lang="en-US" altLang="ko-KR" sz="1000" b="1" dirty="0" smtClean="0">
                <a:latin typeface="+mj-ea"/>
                <a:ea typeface="+mj-ea"/>
              </a:rPr>
              <a:t>&gt;</a:t>
            </a:r>
            <a:r>
              <a:rPr lang="ko-KR" altLang="en-US" sz="1000" b="1" dirty="0" smtClean="0">
                <a:latin typeface="+mj-ea"/>
                <a:ea typeface="+mj-ea"/>
              </a:rPr>
              <a:t>유형별제품</a:t>
            </a:r>
            <a:r>
              <a:rPr lang="en-US" altLang="ko-KR" sz="1000" b="1" dirty="0" smtClean="0">
                <a:latin typeface="+mj-ea"/>
                <a:ea typeface="+mj-ea"/>
              </a:rPr>
              <a:t> </a:t>
            </a:r>
            <a:r>
              <a:rPr lang="ko-KR" altLang="en-US" sz="1000" b="1" dirty="0" smtClean="0">
                <a:latin typeface="+mj-ea"/>
                <a:ea typeface="+mj-ea"/>
              </a:rPr>
              <a:t>카테고리</a:t>
            </a:r>
            <a:endParaRPr lang="en-US" altLang="ko-KR" sz="1000" b="1" dirty="0" smtClean="0">
              <a:latin typeface="+mj-ea"/>
              <a:ea typeface="+mj-ea"/>
            </a:endParaRPr>
          </a:p>
          <a:p>
            <a:r>
              <a:rPr lang="en-US" altLang="ko-KR" sz="900" dirty="0" smtClean="0">
                <a:latin typeface="+mj-ea"/>
                <a:ea typeface="+mj-ea"/>
              </a:rPr>
              <a:t>- </a:t>
            </a:r>
            <a:r>
              <a:rPr lang="ko-KR" altLang="en-US" sz="900" b="1" dirty="0" smtClean="0">
                <a:latin typeface="+mj-ea"/>
                <a:ea typeface="+mj-ea"/>
              </a:rPr>
              <a:t>지역</a:t>
            </a:r>
            <a:r>
              <a:rPr lang="en-US" altLang="ko-KR" sz="900" b="1" dirty="0" smtClean="0">
                <a:latin typeface="+mj-ea"/>
                <a:ea typeface="+mj-ea"/>
              </a:rPr>
              <a:t>, </a:t>
            </a:r>
            <a:r>
              <a:rPr lang="ko-KR" altLang="en-US" sz="900" b="1" dirty="0" smtClean="0">
                <a:latin typeface="+mj-ea"/>
                <a:ea typeface="+mj-ea"/>
              </a:rPr>
              <a:t>언어</a:t>
            </a:r>
            <a:r>
              <a:rPr lang="ko-KR" altLang="en-US" sz="900" dirty="0" smtClean="0">
                <a:latin typeface="+mj-ea"/>
                <a:ea typeface="+mj-ea"/>
              </a:rPr>
              <a:t>와 </a:t>
            </a:r>
            <a:r>
              <a:rPr lang="ko-KR" altLang="en-US" sz="900" b="1" dirty="0" smtClean="0">
                <a:latin typeface="+mj-ea"/>
                <a:ea typeface="+mj-ea"/>
              </a:rPr>
              <a:t>서비스명</a:t>
            </a:r>
            <a:r>
              <a:rPr lang="ko-KR" altLang="en-US" sz="900" dirty="0" smtClean="0">
                <a:latin typeface="+mj-ea"/>
                <a:ea typeface="+mj-ea"/>
              </a:rPr>
              <a:t>으로 구분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19" name="직사각형 62"/>
          <p:cNvSpPr/>
          <p:nvPr/>
        </p:nvSpPr>
        <p:spPr>
          <a:xfrm>
            <a:off x="5500561" y="1705132"/>
            <a:ext cx="1692000" cy="469557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pPr>
              <a:spcAft>
                <a:spcPts val="300"/>
              </a:spcAft>
            </a:pPr>
            <a:r>
              <a:rPr lang="ko-KR" altLang="en-US" sz="1000" b="1" dirty="0" smtClean="0">
                <a:latin typeface="+mj-ea"/>
                <a:ea typeface="+mj-ea"/>
              </a:rPr>
              <a:t>쇼핑</a:t>
            </a:r>
            <a:r>
              <a:rPr lang="en-US" altLang="ko-KR" sz="1000" b="1" dirty="0" smtClean="0">
                <a:latin typeface="+mj-ea"/>
                <a:ea typeface="+mj-ea"/>
              </a:rPr>
              <a:t>&gt;</a:t>
            </a:r>
            <a:r>
              <a:rPr lang="ko-KR" altLang="en-US" sz="1000" b="1" dirty="0" smtClean="0">
                <a:latin typeface="+mj-ea"/>
                <a:ea typeface="+mj-ea"/>
              </a:rPr>
              <a:t>온라인전용</a:t>
            </a:r>
            <a:r>
              <a:rPr lang="en-US" altLang="ko-KR" sz="1000" b="1" dirty="0" smtClean="0">
                <a:latin typeface="+mj-ea"/>
                <a:ea typeface="+mj-ea"/>
              </a:rPr>
              <a:t>&gt;</a:t>
            </a:r>
            <a:r>
              <a:rPr lang="ko-KR" altLang="en-US" sz="1000" b="1" dirty="0" smtClean="0">
                <a:latin typeface="+mj-ea"/>
                <a:ea typeface="+mj-ea"/>
              </a:rPr>
              <a:t>선케어 카테고리</a:t>
            </a:r>
            <a:endParaRPr lang="en-US" altLang="ko-KR" sz="1000" b="1" dirty="0" smtClean="0">
              <a:latin typeface="+mj-ea"/>
              <a:ea typeface="+mj-ea"/>
            </a:endParaRPr>
          </a:p>
          <a:p>
            <a:r>
              <a:rPr lang="en-US" altLang="ko-KR" sz="900" dirty="0" smtClean="0">
                <a:latin typeface="+mj-ea"/>
                <a:ea typeface="+mj-ea"/>
              </a:rPr>
              <a:t>- </a:t>
            </a:r>
            <a:r>
              <a:rPr lang="ko-KR" altLang="en-US" sz="900" dirty="0" smtClean="0">
                <a:latin typeface="+mj-ea"/>
                <a:ea typeface="+mj-ea"/>
              </a:rPr>
              <a:t>추가 </a:t>
            </a:r>
            <a:r>
              <a:rPr lang="en-US" altLang="ko-KR" sz="900" b="1" dirty="0" smtClean="0">
                <a:latin typeface="+mj-ea"/>
                <a:ea typeface="+mj-ea"/>
              </a:rPr>
              <a:t>Parameter</a:t>
            </a:r>
            <a:r>
              <a:rPr lang="ko-KR" altLang="en-US" sz="900" dirty="0" smtClean="0">
                <a:latin typeface="+mj-ea"/>
                <a:ea typeface="+mj-ea"/>
              </a:rPr>
              <a:t>로 구분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20" name="직사각형 5"/>
          <p:cNvSpPr/>
          <p:nvPr/>
        </p:nvSpPr>
        <p:spPr>
          <a:xfrm>
            <a:off x="5534761" y="3032627"/>
            <a:ext cx="1617396" cy="48820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http://www.innisfree.com/</a:t>
            </a:r>
            <a:r>
              <a:rPr lang="en-US" altLang="ko-KR" sz="900" b="1" dirty="0">
                <a:latin typeface="+mj-ea"/>
                <a:ea typeface="+mj-ea"/>
              </a:rPr>
              <a:t>kr/ko/Product.do</a:t>
            </a:r>
            <a:r>
              <a:rPr lang="en-US" altLang="ko-KR" sz="900" dirty="0">
                <a:latin typeface="+mj-ea"/>
                <a:ea typeface="+mj-ea"/>
              </a:rPr>
              <a:t>?tp=1&amp;</a:t>
            </a:r>
            <a:r>
              <a:rPr lang="en-US" altLang="ko-KR" sz="900" b="1" dirty="0">
                <a:latin typeface="+mj-ea"/>
                <a:ea typeface="+mj-ea"/>
              </a:rPr>
              <a:t>catCd01</a:t>
            </a:r>
            <a:r>
              <a:rPr lang="en-US" altLang="ko-KR" sz="900" dirty="0">
                <a:latin typeface="+mj-ea"/>
                <a:ea typeface="+mj-ea"/>
              </a:rPr>
              <a:t>=OO&amp;</a:t>
            </a:r>
            <a:r>
              <a:rPr lang="en-US" altLang="ko-KR" sz="900" b="1" dirty="0">
                <a:latin typeface="+mj-ea"/>
                <a:ea typeface="+mj-ea"/>
              </a:rPr>
              <a:t>catCd02</a:t>
            </a:r>
            <a:r>
              <a:rPr lang="en-US" altLang="ko-KR" sz="900" dirty="0">
                <a:latin typeface="+mj-ea"/>
                <a:ea typeface="+mj-ea"/>
              </a:rPr>
              <a:t>=OOSS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21" name="직사각형 73"/>
          <p:cNvSpPr/>
          <p:nvPr/>
        </p:nvSpPr>
        <p:spPr>
          <a:xfrm>
            <a:off x="336663" y="4216344"/>
            <a:ext cx="1692000" cy="551936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pPr>
              <a:spcAft>
                <a:spcPts val="300"/>
              </a:spcAft>
            </a:pPr>
            <a:r>
              <a:rPr lang="ko-KR" altLang="en-US" sz="1000" b="1" dirty="0" smtClean="0">
                <a:latin typeface="+mj-ea"/>
                <a:ea typeface="+mj-ea"/>
              </a:rPr>
              <a:t>이벤트 상세</a:t>
            </a:r>
            <a:r>
              <a:rPr lang="en-US" altLang="ko-KR" sz="1000" b="1" dirty="0" smtClean="0">
                <a:latin typeface="+mj-ea"/>
                <a:ea typeface="+mj-ea"/>
              </a:rPr>
              <a:t>(1)</a:t>
            </a:r>
          </a:p>
          <a:p>
            <a:pPr marL="108000" indent="-108000"/>
            <a:r>
              <a:rPr lang="en-US" altLang="ko-KR" sz="900" dirty="0" smtClean="0">
                <a:latin typeface="+mj-ea"/>
                <a:ea typeface="+mj-ea"/>
              </a:rPr>
              <a:t>- 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경로</a:t>
            </a:r>
            <a:r>
              <a:rPr lang="en-US" altLang="ko-KR" sz="9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페이지명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으로 구분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22" name="직사각형 80"/>
          <p:cNvSpPr/>
          <p:nvPr/>
        </p:nvSpPr>
        <p:spPr>
          <a:xfrm>
            <a:off x="2062207" y="4216344"/>
            <a:ext cx="1692000" cy="551936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pPr>
              <a:spcAft>
                <a:spcPts val="300"/>
              </a:spcAft>
            </a:pPr>
            <a:r>
              <a:rPr lang="ko-KR" altLang="en-US" sz="1000" b="1" dirty="0" smtClean="0">
                <a:latin typeface="+mj-ea"/>
                <a:ea typeface="+mj-ea"/>
              </a:rPr>
              <a:t>이벤트 상세</a:t>
            </a:r>
            <a:r>
              <a:rPr lang="en-US" altLang="ko-KR" sz="1000" b="1" dirty="0" smtClean="0">
                <a:latin typeface="+mj-ea"/>
                <a:ea typeface="+mj-ea"/>
              </a:rPr>
              <a:t>(2)</a:t>
            </a:r>
          </a:p>
          <a:p>
            <a:pPr>
              <a:spcAft>
                <a:spcPts val="300"/>
              </a:spcAft>
            </a:pPr>
            <a:r>
              <a:rPr lang="en-US" altLang="ko-KR" sz="900" dirty="0" smtClean="0">
                <a:latin typeface="+mj-ea"/>
                <a:ea typeface="+mj-ea"/>
              </a:rPr>
              <a:t>- </a:t>
            </a:r>
            <a:r>
              <a:rPr lang="ko-KR" altLang="en-US" sz="900" b="1" dirty="0" smtClean="0">
                <a:latin typeface="+mj-ea"/>
                <a:ea typeface="+mj-ea"/>
              </a:rPr>
              <a:t>디렉토리</a:t>
            </a:r>
            <a:r>
              <a:rPr lang="ko-KR" altLang="en-US" sz="900" dirty="0" smtClean="0">
                <a:latin typeface="+mj-ea"/>
                <a:ea typeface="+mj-ea"/>
              </a:rPr>
              <a:t>와 </a:t>
            </a:r>
            <a:r>
              <a:rPr lang="ko-KR" altLang="en-US" sz="900" b="1" dirty="0" smtClean="0">
                <a:latin typeface="+mj-ea"/>
                <a:ea typeface="+mj-ea"/>
              </a:rPr>
              <a:t>서비스명</a:t>
            </a:r>
            <a:r>
              <a:rPr lang="en-US" altLang="ko-KR" sz="900" b="1" dirty="0" smtClean="0">
                <a:latin typeface="+mj-ea"/>
                <a:ea typeface="+mj-ea"/>
              </a:rPr>
              <a:t>, </a:t>
            </a:r>
            <a:r>
              <a:rPr lang="ko-KR" altLang="en-US" sz="900" dirty="0" smtClean="0">
                <a:latin typeface="+mj-ea"/>
                <a:ea typeface="+mj-ea"/>
              </a:rPr>
              <a:t>이벤트 번호 </a:t>
            </a:r>
            <a:r>
              <a:rPr lang="en-US" altLang="ko-KR" sz="900" b="1" dirty="0" smtClean="0">
                <a:latin typeface="+mj-ea"/>
                <a:ea typeface="+mj-ea"/>
              </a:rPr>
              <a:t>Parameter</a:t>
            </a:r>
            <a:r>
              <a:rPr lang="ko-KR" altLang="en-US" sz="900" dirty="0" smtClean="0">
                <a:latin typeface="+mj-ea"/>
                <a:ea typeface="+mj-ea"/>
              </a:rPr>
              <a:t>로 구분</a:t>
            </a:r>
            <a:endParaRPr lang="en-US" altLang="ko-KR" sz="900" dirty="0" smtClean="0">
              <a:latin typeface="+mj-ea"/>
              <a:ea typeface="+mj-ea"/>
            </a:endParaRPr>
          </a:p>
        </p:txBody>
      </p:sp>
      <p:sp>
        <p:nvSpPr>
          <p:cNvPr id="23" name="직사각형 80"/>
          <p:cNvSpPr/>
          <p:nvPr/>
        </p:nvSpPr>
        <p:spPr>
          <a:xfrm>
            <a:off x="3777190" y="4216344"/>
            <a:ext cx="1692000" cy="551936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pPr>
              <a:spcAft>
                <a:spcPts val="300"/>
              </a:spcAft>
            </a:pPr>
            <a:r>
              <a:rPr lang="ko-KR" altLang="en-US" sz="1000" b="1" dirty="0" smtClean="0">
                <a:latin typeface="+mj-ea"/>
                <a:ea typeface="+mj-ea"/>
              </a:rPr>
              <a:t>검색</a:t>
            </a:r>
            <a:endParaRPr lang="en-US" altLang="ko-KR" sz="1000" b="1" dirty="0" smtClean="0">
              <a:latin typeface="+mj-ea"/>
              <a:ea typeface="+mj-ea"/>
            </a:endParaRPr>
          </a:p>
          <a:p>
            <a:pPr marL="108000" indent="-108000"/>
            <a:r>
              <a:rPr lang="en-US" altLang="ko-KR" sz="900" dirty="0" smtClean="0">
                <a:latin typeface="+mj-ea"/>
                <a:ea typeface="+mj-ea"/>
              </a:rPr>
              <a:t>- </a:t>
            </a:r>
            <a:r>
              <a:rPr lang="ko-KR" altLang="en-US" sz="900" b="1" dirty="0" smtClean="0">
                <a:latin typeface="+mj-ea"/>
                <a:ea typeface="+mj-ea"/>
              </a:rPr>
              <a:t>지역</a:t>
            </a:r>
            <a:r>
              <a:rPr lang="en-US" altLang="ko-KR" sz="900" b="1" dirty="0" smtClean="0">
                <a:latin typeface="+mj-ea"/>
                <a:ea typeface="+mj-ea"/>
              </a:rPr>
              <a:t>, </a:t>
            </a:r>
            <a:r>
              <a:rPr lang="ko-KR" altLang="en-US" sz="900" b="1" dirty="0" smtClean="0">
                <a:latin typeface="+mj-ea"/>
                <a:ea typeface="+mj-ea"/>
              </a:rPr>
              <a:t>언어</a:t>
            </a:r>
            <a:r>
              <a:rPr lang="ko-KR" altLang="en-US" sz="900" dirty="0" smtClean="0">
                <a:latin typeface="+mj-ea"/>
                <a:ea typeface="+mj-ea"/>
              </a:rPr>
              <a:t>와 </a:t>
            </a:r>
            <a:r>
              <a:rPr lang="ko-KR" altLang="en-US" sz="900" b="1" dirty="0" smtClean="0">
                <a:latin typeface="+mj-ea"/>
                <a:ea typeface="+mj-ea"/>
              </a:rPr>
              <a:t>서비스명</a:t>
            </a:r>
            <a:r>
              <a:rPr lang="ko-KR" altLang="en-US" sz="900" dirty="0" smtClean="0">
                <a:latin typeface="+mj-ea"/>
                <a:ea typeface="+mj-ea"/>
              </a:rPr>
              <a:t>으로 구분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24" name="직사각형 3"/>
          <p:cNvSpPr/>
          <p:nvPr/>
        </p:nvSpPr>
        <p:spPr>
          <a:xfrm>
            <a:off x="3777190" y="5539376"/>
            <a:ext cx="1617396" cy="34970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http://</a:t>
            </a:r>
            <a:r>
              <a:rPr lang="en-US" altLang="ko-KR" sz="900" dirty="0" smtClean="0">
                <a:latin typeface="+mj-ea"/>
                <a:ea typeface="+mj-ea"/>
              </a:rPr>
              <a:t>www.innisfree.com/</a:t>
            </a:r>
            <a:r>
              <a:rPr lang="en-US" altLang="ko-KR" sz="900" b="1" dirty="0" smtClean="0">
                <a:latin typeface="+mj-ea"/>
                <a:ea typeface="+mj-ea"/>
              </a:rPr>
              <a:t>kr/ko/Search.do</a:t>
            </a:r>
            <a:endParaRPr lang="ko-KR" altLang="en-US" sz="900" b="1" dirty="0">
              <a:latin typeface="+mj-ea"/>
              <a:ea typeface="+mj-ea"/>
            </a:endParaRPr>
          </a:p>
        </p:txBody>
      </p:sp>
      <p:grpSp>
        <p:nvGrpSpPr>
          <p:cNvPr id="25" name="Group 8"/>
          <p:cNvGrpSpPr/>
          <p:nvPr/>
        </p:nvGrpSpPr>
        <p:grpSpPr>
          <a:xfrm>
            <a:off x="227224" y="1196752"/>
            <a:ext cx="6994028" cy="324036"/>
            <a:chOff x="476251" y="1889124"/>
            <a:chExt cx="5304841" cy="324036"/>
          </a:xfrm>
        </p:grpSpPr>
        <p:cxnSp>
          <p:nvCxnSpPr>
            <p:cNvPr id="26" name="Straight Connector 29"/>
            <p:cNvCxnSpPr/>
            <p:nvPr>
              <p:custDataLst>
                <p:tags r:id="rId3"/>
              </p:custDataLst>
            </p:nvPr>
          </p:nvCxnSpPr>
          <p:spPr bwMode="auto">
            <a:xfrm>
              <a:off x="476251" y="2213160"/>
              <a:ext cx="5304841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TextBox 26"/>
            <p:cNvSpPr txBox="1"/>
            <p:nvPr>
              <p:custDataLst>
                <p:tags r:id="rId4"/>
              </p:custDataLst>
            </p:nvPr>
          </p:nvSpPr>
          <p:spPr>
            <a:xfrm>
              <a:off x="821451" y="1889124"/>
              <a:ext cx="4614441" cy="30777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177800" indent="-177800" algn="ctr">
                <a:spcBef>
                  <a:spcPts val="400"/>
                </a:spcBef>
              </a:pPr>
              <a:r>
                <a:rPr lang="en-US" altLang="ko-KR" sz="1400" b="1" dirty="0" smtClean="0">
                  <a:latin typeface="+mj-ea"/>
                  <a:ea typeface="+mj-ea"/>
                </a:rPr>
                <a:t>URL</a:t>
              </a:r>
              <a:r>
                <a:rPr lang="ko-KR" altLang="en-US" sz="1400" b="1" dirty="0" smtClean="0">
                  <a:latin typeface="+mj-ea"/>
                  <a:ea typeface="+mj-ea"/>
                </a:rPr>
                <a:t>구조 현황</a:t>
              </a:r>
              <a:endParaRPr lang="en-US" sz="1400" b="1" dirty="0" smtClean="0">
                <a:latin typeface="+mj-ea"/>
                <a:ea typeface="+mj-ea"/>
              </a:endParaRPr>
            </a:p>
          </p:txBody>
        </p:sp>
      </p:grpSp>
      <p:pic>
        <p:nvPicPr>
          <p:cNvPr id="28" name="Picture 2" descr="innisfree &#10;EVENT &#10;01 g &#10;EVENT &#10;*-401 &#10;SHOPPING &#10;EVENT &#10;MAGAZINE INNI &#10;ABOUT US &#10;EVENT &#10;714* &#10;TRUECARE &#10;NON-NANO &#10;SUNSCREEN &#10;SPF48 pA+++ &#10;innistree &#10;Login &#10;Mypage Membership &#10;Copyright 2016 Innisfree All Rights Reserved 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9" y="2038708"/>
            <a:ext cx="1417978" cy="756000"/>
          </a:xfrm>
          <a:prstGeom prst="rect">
            <a:avLst/>
          </a:prstGeom>
          <a:noFill/>
          <a:ln w="12700">
            <a:solidFill>
              <a:srgbClr val="1F6B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nnisfree &#10;SHOPPING &#10;EVENT &#10;MAGAZINE INNI &#10;ABOUT US &#10;Login &#10;Mypage 1 Membership &#10;가十 &#10;진액 캡슐 팩 5+5 &#10;4월21일~ 한정수량 소진 시! &#10;(중복 프로모션 적용 물가) &#10;자세히보기 &#10;크렌징 1+1 &#10;1 &#10;트루케어 는나노 논코에도 &#10;무기자자 선크림 &#10;15,000원 &#10;Capsule re-ape pack &#10;0名9, &#10;진액 접슐 팩 5+5 &#10;2 &#10;블루 걸력션 선런집 이벤트 &#10;화덕 클렌저 &amp;로션 1+1 &#10;잇츠 리얼 스퀴즈 마스크 - &#10;950원 &#10;BEST SELLER &#10;3 &#10;더 그린티 씨드 세럼 &#10;22,000원 &#10;다이쿠션 리필 구입시. 미네- &#10;4 &#10;NEW &#10;비자 시카 방 &#10;22,000원 &#10;이 니스프리X장 클리암 피크 &#10;5 &#10;졔주한란 인리지드크림 &#10;25,000원 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617" y="2264659"/>
            <a:ext cx="1420178" cy="756000"/>
          </a:xfrm>
          <a:prstGeom prst="rect">
            <a:avLst/>
          </a:prstGeom>
          <a:noFill/>
          <a:ln w="12700">
            <a:solidFill>
              <a:srgbClr val="1F6B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innisfree &#10;HOME &gt; SHOP &gt; &#10;é14(30) &#10;AB(35) &#10;olÅBl(2) &#10;OlAE(9) &#10;SHOPPING &#10;EVENT &#10;1517/ &#10;MAGAZINE INNI &#10;ABOUT US &#10;Login &#10;Mypage Membership &#10;SKINCARE &#10;REST &#10;ill', &#10;innjsfree &#10;orchid enriched cream &#10;innis/ree &#10;tea balancing aeam &#10;ONLY &#10;ONLINE &#10;Cd ZleIEl &#10;22,000B &#10;30,000B 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759" y="2268908"/>
            <a:ext cx="1418742" cy="756000"/>
          </a:xfrm>
          <a:prstGeom prst="rect">
            <a:avLst/>
          </a:prstGeom>
          <a:noFill/>
          <a:ln w="12700">
            <a:solidFill>
              <a:srgbClr val="1F6B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innisfree &#10;HOME &gt; SHOP &gt; &#10;&amp;*1(21) &#10;714(1) &#10;SHOPPING &#10;EVENT &#10;MAGAZINE INNI &#10;ABOUT US &#10;ONLY &#10;ONLINE &#10;Login &#10;Mypage Membership &#10;25,000B &#10;20,000B 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798" y="2276627"/>
            <a:ext cx="1418423" cy="756000"/>
          </a:xfrm>
          <a:prstGeom prst="rect">
            <a:avLst/>
          </a:prstGeom>
          <a:noFill/>
          <a:ln w="12700">
            <a:solidFill>
              <a:srgbClr val="1F6B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0" descr="innisfree &#10;SHOPPING &#10;EVENT &#10;MAGAZINE INNI &#10;ABOUT US &#10;좋다고 해서 샀는데.. 저한텐 안 맞더라고요. &#10;다른 건 다 좋은데 화장이 너무 밀려서 &#10;Login &#10;Mypage 1 Membership &#10;가十 &#10;(김00.30대) &#10;눈도 시리고 피부도 뒤집어지고. &#10;(박00. 20대) &#10;이럴 줄 알았으면 안 샀죠. &#10;(이00. 20대) &#10;이제까지의 선크람 괜찮아나요2 &#10;당신의 선택이 틀린 게 아닙니다. &#10;이AHI)가지의 선크림 &#10;트루케어 선크림 이벤트 &#10;이니스프리 트루계어 &#10;트루계어 선크림 소개 &#10;트루후기 EVENT 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51" y="4767690"/>
            <a:ext cx="1417978" cy="756000"/>
          </a:xfrm>
          <a:prstGeom prst="rect">
            <a:avLst/>
          </a:prstGeom>
          <a:noFill/>
          <a:ln w="12700">
            <a:solidFill>
              <a:srgbClr val="1F6B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2" descr="innisfree &#10;SHOPPING &#10;EVENT &#10;MAGAZINE INNI &#10;ABOUT US &#10;Login &#10;Mypage 1 Membership &#10;가十 &#10;진행중인 이벤트 &#10;쇼핑혜택 &#10;06PM &#10;8&amp;니E &#10;결처테라피 &#10;이달의 소녀 &#10;플레이그린 이벤트 &#10;뷰티테스터 &#10;그린포인트 스토어 &#10;당첨자 발표 &#10;온라인 전용 &#10;[블루 국깈] 런칭기넘이벤트 &#10;매년 한정판으로 만나는 첫번째 블루 컬렉션 &#10;5월 신제품을 이니스프리 온라인 쇼핑몰에서 더 빠르게! &#10;특별한 혜택으로 미리 만나보세요~ &#10;1丁- &#10;이벤트 기간 &#10;4월 17일(월) &#10;~ 4월 30일(일) 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946" y="4768280"/>
            <a:ext cx="1417978" cy="756000"/>
          </a:xfrm>
          <a:prstGeom prst="rect">
            <a:avLst/>
          </a:prstGeom>
          <a:noFill/>
          <a:ln w="12700">
            <a:solidFill>
              <a:srgbClr val="1F6B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4" descr="innisfree &#10;SHOPPING &#10;HOME &gt; &#10;FOREST &#10;EVENT &#10;MAGAZINE INNI &#10;ABOUT US &#10;FOREST &#10;7.91 &#10;1.266a@l &#10;BLUEBERRY &#10;Login &#10;BLUEBERRY &#10;gggzLANClNG &#10;Mypage Membership &#10;407121 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207" y="4764584"/>
            <a:ext cx="1417978" cy="756000"/>
          </a:xfrm>
          <a:prstGeom prst="rect">
            <a:avLst/>
          </a:prstGeom>
          <a:noFill/>
          <a:ln w="12700">
            <a:solidFill>
              <a:srgbClr val="1F6B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80"/>
          <p:cNvSpPr/>
          <p:nvPr/>
        </p:nvSpPr>
        <p:spPr>
          <a:xfrm>
            <a:off x="5492173" y="4216344"/>
            <a:ext cx="1692000" cy="551936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pPr>
              <a:spcAft>
                <a:spcPts val="300"/>
              </a:spcAft>
            </a:pPr>
            <a:r>
              <a:rPr lang="ko-KR" altLang="en-US" sz="1000" b="1" dirty="0" smtClean="0">
                <a:latin typeface="+mj-ea"/>
                <a:ea typeface="+mj-ea"/>
              </a:rPr>
              <a:t>제품 상세</a:t>
            </a:r>
            <a:endParaRPr lang="en-US" altLang="ko-KR" sz="1000" b="1" dirty="0" smtClean="0">
              <a:latin typeface="+mj-ea"/>
              <a:ea typeface="+mj-ea"/>
            </a:endParaRPr>
          </a:p>
          <a:p>
            <a:pPr marL="108000" indent="-108000"/>
            <a:r>
              <a:rPr lang="en-US" altLang="ko-KR" sz="900" dirty="0" smtClean="0">
                <a:latin typeface="+mj-ea"/>
                <a:ea typeface="+mj-ea"/>
              </a:rPr>
              <a:t>- </a:t>
            </a:r>
            <a:r>
              <a:rPr lang="ko-KR" altLang="en-US" sz="900" b="1" dirty="0" smtClean="0">
                <a:latin typeface="+mj-ea"/>
                <a:ea typeface="+mj-ea"/>
              </a:rPr>
              <a:t>지역</a:t>
            </a:r>
            <a:r>
              <a:rPr lang="en-US" altLang="ko-KR" sz="900" b="1" dirty="0" smtClean="0">
                <a:latin typeface="+mj-ea"/>
                <a:ea typeface="+mj-ea"/>
              </a:rPr>
              <a:t>, </a:t>
            </a:r>
            <a:r>
              <a:rPr lang="ko-KR" altLang="en-US" sz="900" b="1" dirty="0" smtClean="0">
                <a:latin typeface="+mj-ea"/>
                <a:ea typeface="+mj-ea"/>
              </a:rPr>
              <a:t>언어</a:t>
            </a:r>
            <a:r>
              <a:rPr lang="ko-KR" altLang="en-US" sz="900" dirty="0" smtClean="0">
                <a:latin typeface="+mj-ea"/>
                <a:ea typeface="+mj-ea"/>
              </a:rPr>
              <a:t>와 </a:t>
            </a:r>
            <a:r>
              <a:rPr lang="ko-KR" altLang="en-US" sz="900" b="1" dirty="0" smtClean="0">
                <a:latin typeface="+mj-ea"/>
                <a:ea typeface="+mj-ea"/>
              </a:rPr>
              <a:t>서비스명</a:t>
            </a:r>
            <a:r>
              <a:rPr lang="en-US" altLang="ko-KR" sz="900" b="1" dirty="0" smtClean="0">
                <a:latin typeface="+mj-ea"/>
                <a:ea typeface="+mj-ea"/>
              </a:rPr>
              <a:t>, </a:t>
            </a:r>
            <a:r>
              <a:rPr lang="ko-KR" altLang="en-US" sz="900" b="1" dirty="0" smtClean="0">
                <a:latin typeface="+mj-ea"/>
                <a:ea typeface="+mj-ea"/>
              </a:rPr>
              <a:t>상품번호</a:t>
            </a:r>
            <a:r>
              <a:rPr lang="ko-KR" altLang="en-US" sz="900" dirty="0" smtClean="0">
                <a:latin typeface="+mj-ea"/>
                <a:ea typeface="+mj-ea"/>
              </a:rPr>
              <a:t> </a:t>
            </a:r>
            <a:r>
              <a:rPr lang="en-US" altLang="ko-KR" sz="900" dirty="0" smtClean="0">
                <a:latin typeface="+mj-ea"/>
                <a:ea typeface="+mj-ea"/>
              </a:rPr>
              <a:t>Parameter</a:t>
            </a:r>
            <a:r>
              <a:rPr lang="ko-KR" altLang="en-US" sz="900" dirty="0" smtClean="0">
                <a:latin typeface="+mj-ea"/>
                <a:ea typeface="+mj-ea"/>
              </a:rPr>
              <a:t>로 구분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36" name="직사각형 3"/>
          <p:cNvSpPr/>
          <p:nvPr/>
        </p:nvSpPr>
        <p:spPr>
          <a:xfrm>
            <a:off x="5492173" y="5539376"/>
            <a:ext cx="1617396" cy="48820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http://www.innisfree.com/</a:t>
            </a:r>
            <a:r>
              <a:rPr lang="en-US" altLang="ko-KR" sz="900" b="1" dirty="0">
                <a:latin typeface="+mj-ea"/>
                <a:ea typeface="+mj-ea"/>
              </a:rPr>
              <a:t>kr/ko/ProductView.do</a:t>
            </a:r>
            <a:r>
              <a:rPr lang="en-US" altLang="ko-KR" sz="900" dirty="0">
                <a:latin typeface="+mj-ea"/>
                <a:ea typeface="+mj-ea"/>
              </a:rPr>
              <a:t>?</a:t>
            </a:r>
            <a:r>
              <a:rPr lang="en-US" altLang="ko-KR" sz="900" b="1" dirty="0">
                <a:latin typeface="+mj-ea"/>
                <a:ea typeface="+mj-ea"/>
              </a:rPr>
              <a:t>prdSeq</a:t>
            </a:r>
            <a:r>
              <a:rPr lang="en-US" altLang="ko-KR" sz="900" dirty="0">
                <a:latin typeface="+mj-ea"/>
                <a:ea typeface="+mj-ea"/>
              </a:rPr>
              <a:t>=14436</a:t>
            </a:r>
            <a:endParaRPr lang="ko-KR" altLang="en-US" sz="900" b="1" dirty="0">
              <a:latin typeface="+mj-ea"/>
              <a:ea typeface="+mj-ea"/>
            </a:endParaRPr>
          </a:p>
        </p:txBody>
      </p:sp>
      <p:pic>
        <p:nvPicPr>
          <p:cNvPr id="37" name="Picture 16" descr="innisfree &#10;SHOPPING &#10;EVENT &#10;MAGAZINE INNI &#10;ABOUT US &#10;Login &#10;FOREST &#10;VoH7F 1 &#10;TALK &#10;*0tR 078 &#10;Mypage Membership &#10;v-e80m1 &#10;h sk &#10;570? O &#10;ABCÄIB 30/0+1 % 760 P. 30/0+20/0 950 PO &#10;4.8 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561" y="4768280"/>
            <a:ext cx="1417978" cy="756000"/>
          </a:xfrm>
          <a:prstGeom prst="rect">
            <a:avLst/>
          </a:prstGeom>
          <a:noFill/>
          <a:ln w="12700">
            <a:solidFill>
              <a:srgbClr val="1F6B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Action Button: Return 37">
            <a:hlinkClick r:id="rId14" action="ppaction://hlinksldjump" highlightClick="1"/>
          </p:cNvPr>
          <p:cNvSpPr/>
          <p:nvPr/>
        </p:nvSpPr>
        <p:spPr>
          <a:xfrm>
            <a:off x="9287995" y="185460"/>
            <a:ext cx="417533" cy="399224"/>
          </a:xfrm>
          <a:prstGeom prst="actionButtonReturn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89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참고</a:t>
            </a:r>
            <a:r>
              <a:rPr lang="en-US" altLang="ko-KR" dirty="0" smtClean="0"/>
              <a:t>] </a:t>
            </a:r>
            <a:r>
              <a:rPr lang="en-US" altLang="ko-KR" dirty="0"/>
              <a:t>Weblog(URL) </a:t>
            </a:r>
            <a:r>
              <a:rPr lang="ko-KR" altLang="en-US" dirty="0"/>
              <a:t>기반 고객행동</a:t>
            </a:r>
            <a:r>
              <a:rPr lang="en-US" altLang="ko-KR" dirty="0"/>
              <a:t> </a:t>
            </a:r>
            <a:r>
              <a:rPr lang="ko-KR" altLang="en-US" dirty="0"/>
              <a:t>분석 </a:t>
            </a:r>
            <a:r>
              <a:rPr lang="en-US" altLang="ko-KR" dirty="0" smtClean="0"/>
              <a:t>: </a:t>
            </a:r>
            <a:r>
              <a:rPr lang="en-US" altLang="ko-KR" dirty="0"/>
              <a:t>Data </a:t>
            </a:r>
            <a:r>
              <a:rPr lang="ko-KR" altLang="en-US" dirty="0"/>
              <a:t>확보</a:t>
            </a:r>
            <a:r>
              <a:rPr lang="en-US" altLang="ko-KR" dirty="0"/>
              <a:t>/</a:t>
            </a:r>
            <a:r>
              <a:rPr lang="ko-KR" altLang="en-US" dirty="0"/>
              <a:t>분석 </a:t>
            </a:r>
            <a:r>
              <a:rPr lang="en-US" altLang="ko-KR" dirty="0" smtClean="0"/>
              <a:t>To-Be Image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URL </a:t>
            </a:r>
            <a:r>
              <a:rPr lang="ko-KR" altLang="en-US" dirty="0">
                <a:solidFill>
                  <a:schemeClr val="tx1"/>
                </a:solidFill>
              </a:rPr>
              <a:t>기반의 </a:t>
            </a:r>
            <a:r>
              <a:rPr lang="en-US" altLang="ko-KR" dirty="0">
                <a:solidFill>
                  <a:schemeClr val="tx1"/>
                </a:solidFill>
              </a:rPr>
              <a:t>Weblog </a:t>
            </a:r>
            <a:r>
              <a:rPr lang="ko-KR" altLang="en-US" dirty="0">
                <a:solidFill>
                  <a:schemeClr val="tx1"/>
                </a:solidFill>
              </a:rPr>
              <a:t>데이터를 선별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가공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재정리함으로써 일련의 고객 행동을 직관적으로 이해 할 수 </a:t>
            </a:r>
            <a:r>
              <a:rPr lang="ko-KR" altLang="en-US" dirty="0" smtClean="0">
                <a:solidFill>
                  <a:schemeClr val="tx1"/>
                </a:solidFill>
              </a:rPr>
              <a:t>있어야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함</a:t>
            </a:r>
            <a:endParaRPr lang="en-US" altLang="ko-KR" dirty="0">
              <a:solidFill>
                <a:schemeClr val="tx1"/>
              </a:solidFill>
            </a:endParaRPr>
          </a:p>
        </p:txBody>
      </p:sp>
      <p:grpSp>
        <p:nvGrpSpPr>
          <p:cNvPr id="4" name="그룹 1"/>
          <p:cNvGrpSpPr/>
          <p:nvPr/>
        </p:nvGrpSpPr>
        <p:grpSpPr>
          <a:xfrm>
            <a:off x="813778" y="1430822"/>
            <a:ext cx="8886194" cy="403151"/>
            <a:chOff x="1221789" y="1888110"/>
            <a:chExt cx="8159704" cy="270033"/>
          </a:xfrm>
          <a:solidFill>
            <a:schemeClr val="accent2"/>
          </a:solidFill>
        </p:grpSpPr>
        <p:sp>
          <p:nvSpPr>
            <p:cNvPr id="5" name="아래쪽 화살표 8"/>
            <p:cNvSpPr/>
            <p:nvPr/>
          </p:nvSpPr>
          <p:spPr bwMode="gray">
            <a:xfrm>
              <a:off x="1221789" y="1888110"/>
              <a:ext cx="1681130" cy="270033"/>
            </a:xfrm>
            <a:prstGeom prst="downArrow">
              <a:avLst>
                <a:gd name="adj1" fmla="val 100000"/>
                <a:gd name="adj2" fmla="val 0"/>
              </a:avLst>
            </a:prstGeom>
            <a:grpFill/>
            <a:ln w="6350">
              <a:solidFill>
                <a:sysClr val="window" lastClr="FFFFFF">
                  <a:lumMod val="65000"/>
                </a:sysClr>
              </a:solidFill>
              <a:miter lim="800000"/>
              <a:headEnd/>
              <a:tailEnd/>
            </a:ln>
            <a:effectLst/>
          </p:spPr>
          <p:txBody>
            <a:bodyPr vert="horz" wrap="none" lIns="72000" tIns="72000" rIns="7200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Who</a:t>
              </a:r>
              <a:endPara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  <p:sp>
          <p:nvSpPr>
            <p:cNvPr id="6" name="아래쪽 화살표 9"/>
            <p:cNvSpPr/>
            <p:nvPr/>
          </p:nvSpPr>
          <p:spPr bwMode="gray">
            <a:xfrm>
              <a:off x="2941587" y="1888110"/>
              <a:ext cx="883835" cy="270033"/>
            </a:xfrm>
            <a:prstGeom prst="downArrow">
              <a:avLst>
                <a:gd name="adj1" fmla="val 100000"/>
                <a:gd name="adj2" fmla="val 0"/>
              </a:avLst>
            </a:prstGeom>
            <a:grpFill/>
            <a:ln w="6350">
              <a:solidFill>
                <a:sysClr val="window" lastClr="FFFFFF">
                  <a:lumMod val="65000"/>
                </a:sysClr>
              </a:solidFill>
              <a:miter lim="800000"/>
              <a:headEnd/>
              <a:tailEnd/>
            </a:ln>
            <a:effectLst/>
          </p:spPr>
          <p:txBody>
            <a:bodyPr vert="horz" wrap="none" lIns="72000" tIns="72000" rIns="7200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When</a:t>
              </a:r>
              <a:endPara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  <p:sp>
          <p:nvSpPr>
            <p:cNvPr id="7" name="아래쪽 화살표 10"/>
            <p:cNvSpPr/>
            <p:nvPr/>
          </p:nvSpPr>
          <p:spPr bwMode="gray">
            <a:xfrm>
              <a:off x="3864089" y="1888110"/>
              <a:ext cx="1031141" cy="270033"/>
            </a:xfrm>
            <a:prstGeom prst="downArrow">
              <a:avLst>
                <a:gd name="adj1" fmla="val 100000"/>
                <a:gd name="adj2" fmla="val 0"/>
              </a:avLst>
            </a:prstGeom>
            <a:grpFill/>
            <a:ln w="6350">
              <a:solidFill>
                <a:sysClr val="window" lastClr="FFFFFF">
                  <a:lumMod val="65000"/>
                </a:sysClr>
              </a:solidFill>
              <a:miter lim="800000"/>
              <a:headEnd/>
              <a:tailEnd/>
            </a:ln>
            <a:effectLst/>
          </p:spPr>
          <p:txBody>
            <a:bodyPr vert="horz" wrap="none" lIns="72000" tIns="72000" rIns="7200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Channel</a:t>
              </a:r>
              <a:endPara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  <p:sp>
          <p:nvSpPr>
            <p:cNvPr id="8" name="아래쪽 화살표 11"/>
            <p:cNvSpPr/>
            <p:nvPr/>
          </p:nvSpPr>
          <p:spPr bwMode="gray">
            <a:xfrm>
              <a:off x="4933897" y="1888110"/>
              <a:ext cx="1605634" cy="270033"/>
            </a:xfrm>
            <a:prstGeom prst="downArrow">
              <a:avLst>
                <a:gd name="adj1" fmla="val 100000"/>
                <a:gd name="adj2" fmla="val 0"/>
              </a:avLst>
            </a:prstGeom>
            <a:grpFill/>
            <a:ln w="6350">
              <a:solidFill>
                <a:sysClr val="window" lastClr="FFFFFF">
                  <a:lumMod val="65000"/>
                </a:sysClr>
              </a:solidFill>
              <a:miter lim="800000"/>
              <a:headEnd/>
              <a:tailEnd/>
            </a:ln>
            <a:effectLst/>
          </p:spPr>
          <p:txBody>
            <a:bodyPr vert="horz" wrap="none" lIns="72000" tIns="72000" rIns="7200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Behavior</a:t>
              </a:r>
              <a:endPara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  <p:sp>
          <p:nvSpPr>
            <p:cNvPr id="9" name="아래쪽 화살표 12"/>
            <p:cNvSpPr/>
            <p:nvPr/>
          </p:nvSpPr>
          <p:spPr bwMode="gray">
            <a:xfrm>
              <a:off x="6578200" y="1888110"/>
              <a:ext cx="2803293" cy="270033"/>
            </a:xfrm>
            <a:prstGeom prst="downArrow">
              <a:avLst>
                <a:gd name="adj1" fmla="val 100000"/>
                <a:gd name="adj2" fmla="val 0"/>
              </a:avLst>
            </a:prstGeom>
            <a:grpFill/>
            <a:ln w="6350">
              <a:solidFill>
                <a:sysClr val="window" lastClr="FFFFFF">
                  <a:lumMod val="65000"/>
                </a:sysClr>
              </a:solidFill>
              <a:miter lim="800000"/>
              <a:headEnd/>
              <a:tailEnd/>
            </a:ln>
            <a:effectLst/>
          </p:spPr>
          <p:txBody>
            <a:bodyPr vert="horz" wrap="none" lIns="72000" tIns="72000" rIns="7200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b="1" kern="0" dirty="0" smtClean="0">
                  <a:latin typeface="+mj-ea"/>
                  <a:ea typeface="+mj-ea"/>
                  <a:cs typeface="Arial" pitchFamily="34" charset="0"/>
                </a:rPr>
                <a:t>Keyword</a:t>
              </a:r>
              <a:r>
                <a:rPr lang="ko-KR" altLang="en-US" sz="1400" b="1" kern="0" dirty="0" smtClean="0">
                  <a:latin typeface="+mj-ea"/>
                  <a:ea typeface="+mj-ea"/>
                  <a:cs typeface="Arial" pitchFamily="34" charset="0"/>
                </a:rPr>
                <a:t> </a:t>
              </a:r>
              <a:r>
                <a:rPr lang="en-US" altLang="ko-KR" sz="1400" b="1" kern="0" dirty="0" smtClean="0">
                  <a:latin typeface="+mj-ea"/>
                  <a:ea typeface="+mj-ea"/>
                  <a:cs typeface="Arial" pitchFamily="34" charset="0"/>
                </a:rPr>
                <a:t>/ </a:t>
              </a:r>
              <a:r>
                <a:rPr kumimoji="0" lang="en-US" altLang="ko-KR" sz="14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Product</a:t>
              </a:r>
              <a:endPara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12540" y="6093522"/>
            <a:ext cx="1842278" cy="252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dirty="0" smtClean="0">
                <a:latin typeface="+mj-ea"/>
                <a:ea typeface="+mj-ea"/>
                <a:cs typeface="Arial" charset="0"/>
              </a:rPr>
              <a:t>인지 가능 고객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6013" y="6093522"/>
            <a:ext cx="1008857" cy="252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spc="50" dirty="0" smtClean="0">
                <a:latin typeface="+mj-ea"/>
                <a:ea typeface="+mj-ea"/>
                <a:cs typeface="Arial" charset="0"/>
              </a:rPr>
              <a:t>시간 연속성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74870" y="6093522"/>
            <a:ext cx="1180281" cy="252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spc="10" dirty="0" smtClean="0">
                <a:latin typeface="+mj-ea"/>
                <a:ea typeface="+mj-ea"/>
                <a:cs typeface="Arial" charset="0"/>
              </a:rPr>
              <a:t>채널 연계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27816" y="6093522"/>
            <a:ext cx="1782487" cy="252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spc="80" dirty="0" smtClean="0">
                <a:latin typeface="+mj-ea"/>
                <a:ea typeface="+mj-ea"/>
                <a:cs typeface="Arial" charset="0"/>
              </a:rPr>
              <a:t>고객 행동 흐름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22414" y="6093522"/>
            <a:ext cx="3061096" cy="252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spc="80" dirty="0" smtClean="0">
                <a:latin typeface="+mj-ea"/>
                <a:ea typeface="+mj-ea"/>
                <a:cs typeface="Arial" charset="0"/>
              </a:rPr>
              <a:t>탐색</a:t>
            </a:r>
            <a:r>
              <a:rPr lang="en-US" altLang="ko-KR" sz="1400" b="1" spc="80" dirty="0" smtClean="0">
                <a:latin typeface="+mj-ea"/>
                <a:ea typeface="+mj-ea"/>
                <a:cs typeface="Arial" charset="0"/>
              </a:rPr>
              <a:t>/</a:t>
            </a:r>
            <a:r>
              <a:rPr lang="ko-KR" altLang="en-US" sz="1400" b="1" spc="80" dirty="0" smtClean="0">
                <a:latin typeface="+mj-ea"/>
                <a:ea typeface="+mj-ea"/>
                <a:cs typeface="Arial" charset="0"/>
              </a:rPr>
              <a:t>주문 상품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105068"/>
              </p:ext>
            </p:extLst>
          </p:nvPr>
        </p:nvGraphicFramePr>
        <p:xfrm>
          <a:off x="805759" y="1881052"/>
          <a:ext cx="8915399" cy="5090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0877"/>
                <a:gridCol w="645200"/>
                <a:gridCol w="345914"/>
                <a:gridCol w="543193"/>
                <a:gridCol w="464823"/>
                <a:gridCol w="389154"/>
                <a:gridCol w="389154"/>
                <a:gridCol w="389154"/>
                <a:gridCol w="891810"/>
                <a:gridCol w="891810"/>
                <a:gridCol w="897215"/>
                <a:gridCol w="2197095"/>
              </a:tblGrid>
              <a:tr h="25453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IP Address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D9F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고객번호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D9F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추정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D9F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일자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D9F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D9F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경로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D9F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접촉</a:t>
                      </a:r>
                      <a:endParaRPr lang="en-US" altLang="ko-KR" sz="1100" b="1" u="none" strike="noStrike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1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채널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D9F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유입</a:t>
                      </a:r>
                      <a:endParaRPr lang="en-US" altLang="ko-KR" sz="1100" b="1" u="none" strike="noStrike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경로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D9F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고객행동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D9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검색키워드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D9F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제품명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D9F1"/>
                    </a:solidFill>
                  </a:tcPr>
                </a:tc>
              </a:tr>
              <a:tr h="2545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주요행동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상세행동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D9F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736869"/>
              </p:ext>
            </p:extLst>
          </p:nvPr>
        </p:nvGraphicFramePr>
        <p:xfrm>
          <a:off x="805759" y="2421114"/>
          <a:ext cx="8915398" cy="6078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0877"/>
                <a:gridCol w="643364"/>
                <a:gridCol w="345495"/>
                <a:gridCol w="542535"/>
                <a:gridCol w="464259"/>
                <a:gridCol w="388682"/>
                <a:gridCol w="388682"/>
                <a:gridCol w="388682"/>
                <a:gridCol w="896129"/>
                <a:gridCol w="896129"/>
                <a:gridCol w="896129"/>
                <a:gridCol w="2194435"/>
              </a:tblGrid>
              <a:tr h="2026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10.222.333.12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0012345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05/15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09:15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APM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간접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방문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</a:t>
                      </a:r>
                      <a:r>
                        <a:rPr lang="en-US" altLang="ko-KR" sz="1000" b="0" u="none" strike="noStrike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Push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26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10.222.333.12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0012345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05/15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09:17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APM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제품 </a:t>
                      </a:r>
                      <a:r>
                        <a:rPr lang="ko-KR" altLang="en-US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탐색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제품 </a:t>
                      </a:r>
                      <a:r>
                        <a:rPr lang="ko-KR" altLang="en-US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헤라 </a:t>
                      </a:r>
                      <a:r>
                        <a:rPr lang="en-US" altLang="ko-KR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[NEW] </a:t>
                      </a:r>
                      <a:r>
                        <a:rPr lang="ko-KR" altLang="en-US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블랙 쿠션 </a:t>
                      </a:r>
                      <a:r>
                        <a:rPr lang="en-US" altLang="ko-KR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SPF34/PA++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26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10.222.333.12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0012345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05/15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09:21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정보 </a:t>
                      </a:r>
                      <a:r>
                        <a:rPr lang="ko-KR" altLang="en-US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SNS</a:t>
                      </a:r>
                      <a:r>
                        <a:rPr lang="ko-KR" altLang="en-US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공유하기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헤라 </a:t>
                      </a:r>
                      <a:r>
                        <a:rPr lang="en-US" altLang="ko-KR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[NEW] </a:t>
                      </a:r>
                      <a:r>
                        <a:rPr lang="ko-KR" altLang="en-US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블랙 쿠션 </a:t>
                      </a:r>
                      <a:r>
                        <a:rPr lang="en-US" altLang="ko-KR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SPF34/PA++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494360"/>
              </p:ext>
            </p:extLst>
          </p:nvPr>
        </p:nvGraphicFramePr>
        <p:xfrm>
          <a:off x="805759" y="3069186"/>
          <a:ext cx="8915398" cy="10131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0877"/>
                <a:gridCol w="643364"/>
                <a:gridCol w="345495"/>
                <a:gridCol w="542535"/>
                <a:gridCol w="464259"/>
                <a:gridCol w="388682"/>
                <a:gridCol w="388682"/>
                <a:gridCol w="388682"/>
                <a:gridCol w="896129"/>
                <a:gridCol w="896129"/>
                <a:gridCol w="896129"/>
                <a:gridCol w="2194435"/>
              </a:tblGrid>
              <a:tr h="2026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10.222.333.12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0012345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05/16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14:30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간접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방문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Mobile </a:t>
                      </a:r>
                      <a:r>
                        <a:rPr lang="en-US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Web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아이오페 쿠션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26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10.222.333.12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0012345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05/16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14:40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APM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제품 </a:t>
                      </a:r>
                      <a:r>
                        <a:rPr lang="ko-KR" altLang="en-US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탐색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제품 </a:t>
                      </a:r>
                      <a:r>
                        <a:rPr lang="ko-KR" altLang="en-US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아이오페 </a:t>
                      </a:r>
                      <a:r>
                        <a:rPr lang="ko-KR" altLang="en-US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에어쿠션</a:t>
                      </a:r>
                      <a:r>
                        <a:rPr lang="en-US" altLang="ko-KR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® </a:t>
                      </a:r>
                      <a:r>
                        <a:rPr lang="ko-KR" altLang="en-US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내추럴 글로우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26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10.222.333.12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0012345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05/16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14:43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APM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주문방식 </a:t>
                      </a:r>
                      <a:r>
                        <a:rPr lang="ko-KR" altLang="en-US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바로구매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26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10.222.333.12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0012345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05/16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14:45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주문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주문서작성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26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10.222.333.12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0012345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05/16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14:48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주문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주문완료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066729"/>
              </p:ext>
            </p:extLst>
          </p:nvPr>
        </p:nvGraphicFramePr>
        <p:xfrm>
          <a:off x="805759" y="4113302"/>
          <a:ext cx="8915398" cy="10131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0877"/>
                <a:gridCol w="643364"/>
                <a:gridCol w="345495"/>
                <a:gridCol w="542535"/>
                <a:gridCol w="464259"/>
                <a:gridCol w="388682"/>
                <a:gridCol w="388682"/>
                <a:gridCol w="388682"/>
                <a:gridCol w="896129"/>
                <a:gridCol w="896129"/>
                <a:gridCol w="896129"/>
                <a:gridCol w="2194435"/>
              </a:tblGrid>
              <a:tr h="2026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10.123.456.33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0012345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05/17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12:30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직접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방문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PC </a:t>
                      </a:r>
                      <a:r>
                        <a:rPr lang="en-US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Web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26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10.123.456.33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0012345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05/17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12:31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ARI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회원인증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로그인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26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10.123.456.33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0012345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05/17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12:32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ARI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카테고리 </a:t>
                      </a:r>
                      <a:r>
                        <a:rPr lang="ko-KR" altLang="en-US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탐색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세일상품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26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10.123.456.33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0012345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05/17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12:35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제품 </a:t>
                      </a:r>
                      <a:r>
                        <a:rPr lang="ko-KR" altLang="en-US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탐색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제품 </a:t>
                      </a:r>
                      <a:r>
                        <a:rPr lang="ko-KR" altLang="en-US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크리미 </a:t>
                      </a:r>
                      <a:r>
                        <a:rPr lang="ko-KR" altLang="en-US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틴트 컬러밤 인텐스</a:t>
                      </a:r>
                      <a:r>
                        <a:rPr lang="en-US" altLang="ko-KR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벨벳</a:t>
                      </a:r>
                      <a:r>
                        <a:rPr lang="en-US" altLang="ko-KR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26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10.123.456.33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0012345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05/17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12:38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주문방식 </a:t>
                      </a:r>
                      <a:r>
                        <a:rPr lang="ko-KR" altLang="en-US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장바구니 </a:t>
                      </a:r>
                      <a:r>
                        <a:rPr lang="ko-KR" altLang="en-US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크리미 </a:t>
                      </a:r>
                      <a:r>
                        <a:rPr lang="ko-KR" altLang="en-US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틴트 컬러밤 인텐스</a:t>
                      </a:r>
                      <a:r>
                        <a:rPr lang="en-US" altLang="ko-KR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벨벳</a:t>
                      </a:r>
                      <a:r>
                        <a:rPr lang="en-US" altLang="ko-KR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580183"/>
              </p:ext>
            </p:extLst>
          </p:nvPr>
        </p:nvGraphicFramePr>
        <p:xfrm>
          <a:off x="805759" y="5157418"/>
          <a:ext cx="8915398" cy="81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0877"/>
                <a:gridCol w="643364"/>
                <a:gridCol w="345495"/>
                <a:gridCol w="542535"/>
                <a:gridCol w="464259"/>
                <a:gridCol w="388682"/>
                <a:gridCol w="388682"/>
                <a:gridCol w="388682"/>
                <a:gridCol w="896129"/>
                <a:gridCol w="896129"/>
                <a:gridCol w="896129"/>
                <a:gridCol w="2194435"/>
              </a:tblGrid>
              <a:tr h="2026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10.123.456.33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0012345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05/17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18:54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직접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방문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PC </a:t>
                      </a:r>
                      <a:r>
                        <a:rPr lang="en-US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Web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26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10.123.456.33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0012345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05/17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18:55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APM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회원인증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로그인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26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10.123.456.33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0012345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05/17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18:55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APM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주문배송조회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주문 </a:t>
                      </a:r>
                      <a:r>
                        <a:rPr lang="ko-KR" altLang="en-US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내역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26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10.123.456.33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0012345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05/17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18:56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주문배송조회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주문 </a:t>
                      </a:r>
                      <a:r>
                        <a:rPr lang="ko-KR" altLang="en-US" sz="1000" b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5" marR="8105" marT="8105" marB="0" anchor="ctr">
                    <a:lnL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0" name="직선 연결선 43"/>
          <p:cNvCxnSpPr/>
          <p:nvPr/>
        </p:nvCxnSpPr>
        <p:spPr>
          <a:xfrm>
            <a:off x="2667251" y="2421114"/>
            <a:ext cx="0" cy="4032222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tailEnd type="none"/>
          </a:ln>
          <a:effectLst/>
        </p:spPr>
      </p:cxnSp>
      <p:cxnSp>
        <p:nvCxnSpPr>
          <p:cNvPr id="21" name="직선 연결선 45"/>
          <p:cNvCxnSpPr/>
          <p:nvPr/>
        </p:nvCxnSpPr>
        <p:spPr>
          <a:xfrm>
            <a:off x="3676108" y="2421114"/>
            <a:ext cx="0" cy="4032222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tailEnd type="none"/>
          </a:ln>
          <a:effectLst/>
        </p:spPr>
      </p:cxnSp>
      <p:cxnSp>
        <p:nvCxnSpPr>
          <p:cNvPr id="22" name="직선 연결선 46"/>
          <p:cNvCxnSpPr/>
          <p:nvPr/>
        </p:nvCxnSpPr>
        <p:spPr>
          <a:xfrm>
            <a:off x="4844278" y="2421114"/>
            <a:ext cx="0" cy="4032222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tailEnd type="none"/>
          </a:ln>
          <a:effectLst/>
        </p:spPr>
      </p:cxnSp>
      <p:cxnSp>
        <p:nvCxnSpPr>
          <p:cNvPr id="23" name="직선 연결선 47"/>
          <p:cNvCxnSpPr/>
          <p:nvPr/>
        </p:nvCxnSpPr>
        <p:spPr>
          <a:xfrm>
            <a:off x="6626765" y="2421114"/>
            <a:ext cx="0" cy="4032222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tailEnd type="none"/>
          </a:ln>
          <a:effectLst/>
        </p:spPr>
      </p:cxnSp>
      <p:grpSp>
        <p:nvGrpSpPr>
          <p:cNvPr id="24" name="Group 23"/>
          <p:cNvGrpSpPr/>
          <p:nvPr/>
        </p:nvGrpSpPr>
        <p:grpSpPr>
          <a:xfrm>
            <a:off x="92532" y="2384884"/>
            <a:ext cx="648000" cy="648000"/>
            <a:chOff x="92532" y="2348880"/>
            <a:chExt cx="648000" cy="648000"/>
          </a:xfrm>
        </p:grpSpPr>
        <p:grpSp>
          <p:nvGrpSpPr>
            <p:cNvPr id="25" name="Group 27"/>
            <p:cNvGrpSpPr>
              <a:grpSpLocks/>
            </p:cNvGrpSpPr>
            <p:nvPr/>
          </p:nvGrpSpPr>
          <p:grpSpPr bwMode="auto">
            <a:xfrm>
              <a:off x="319320" y="2477566"/>
              <a:ext cx="204725" cy="238436"/>
              <a:chOff x="1262063" y="2384425"/>
              <a:chExt cx="898524" cy="1046163"/>
            </a:xfrm>
            <a:solidFill>
              <a:srgbClr val="557799"/>
            </a:solidFill>
          </p:grpSpPr>
          <p:sp>
            <p:nvSpPr>
              <p:cNvPr id="27" name="Rectangle 5"/>
              <p:cNvSpPr>
                <a:spLocks noChangeArrowheads="1"/>
              </p:cNvSpPr>
              <p:nvPr/>
            </p:nvSpPr>
            <p:spPr bwMode="auto">
              <a:xfrm>
                <a:off x="1830388" y="3340100"/>
                <a:ext cx="223837" cy="904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IE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8" name="Rectangle 6"/>
              <p:cNvSpPr>
                <a:spLocks noChangeArrowheads="1"/>
              </p:cNvSpPr>
              <p:nvPr/>
            </p:nvSpPr>
            <p:spPr bwMode="auto">
              <a:xfrm>
                <a:off x="1368425" y="3340100"/>
                <a:ext cx="223837" cy="904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IE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Freeform 7"/>
              <p:cNvSpPr>
                <a:spLocks noEditPoints="1"/>
              </p:cNvSpPr>
              <p:nvPr/>
            </p:nvSpPr>
            <p:spPr bwMode="auto">
              <a:xfrm>
                <a:off x="1262063" y="2384425"/>
                <a:ext cx="898524" cy="935038"/>
              </a:xfrm>
              <a:custGeom>
                <a:avLst/>
                <a:gdLst>
                  <a:gd name="T0" fmla="*/ 2147483647 w 600"/>
                  <a:gd name="T1" fmla="*/ 2147483647 h 625"/>
                  <a:gd name="T2" fmla="*/ 2147483647 w 600"/>
                  <a:gd name="T3" fmla="*/ 2147483647 h 625"/>
                  <a:gd name="T4" fmla="*/ 2147483647 w 600"/>
                  <a:gd name="T5" fmla="*/ 0 h 625"/>
                  <a:gd name="T6" fmla="*/ 2147483647 w 600"/>
                  <a:gd name="T7" fmla="*/ 2147483647 h 625"/>
                  <a:gd name="T8" fmla="*/ 2147483647 w 600"/>
                  <a:gd name="T9" fmla="*/ 2147483647 h 625"/>
                  <a:gd name="T10" fmla="*/ 2147483647 w 600"/>
                  <a:gd name="T11" fmla="*/ 2147483647 h 625"/>
                  <a:gd name="T12" fmla="*/ 2147483647 w 600"/>
                  <a:gd name="T13" fmla="*/ 2147483647 h 625"/>
                  <a:gd name="T14" fmla="*/ 2147483647 w 600"/>
                  <a:gd name="T15" fmla="*/ 2147483647 h 625"/>
                  <a:gd name="T16" fmla="*/ 2147483647 w 600"/>
                  <a:gd name="T17" fmla="*/ 2147483647 h 625"/>
                  <a:gd name="T18" fmla="*/ 2147483647 w 600"/>
                  <a:gd name="T19" fmla="*/ 2147483647 h 625"/>
                  <a:gd name="T20" fmla="*/ 2147483647 w 600"/>
                  <a:gd name="T21" fmla="*/ 2147483647 h 625"/>
                  <a:gd name="T22" fmla="*/ 2147483647 w 600"/>
                  <a:gd name="T23" fmla="*/ 2147483647 h 625"/>
                  <a:gd name="T24" fmla="*/ 2147483647 w 600"/>
                  <a:gd name="T25" fmla="*/ 2147483647 h 625"/>
                  <a:gd name="T26" fmla="*/ 2147483647 w 600"/>
                  <a:gd name="T27" fmla="*/ 2147483647 h 625"/>
                  <a:gd name="T28" fmla="*/ 2147483647 w 600"/>
                  <a:gd name="T29" fmla="*/ 2147483647 h 625"/>
                  <a:gd name="T30" fmla="*/ 2147483647 w 600"/>
                  <a:gd name="T31" fmla="*/ 2147483647 h 625"/>
                  <a:gd name="T32" fmla="*/ 2147483647 w 600"/>
                  <a:gd name="T33" fmla="*/ 2147483647 h 625"/>
                  <a:gd name="T34" fmla="*/ 2147483647 w 600"/>
                  <a:gd name="T35" fmla="*/ 2147483647 h 625"/>
                  <a:gd name="T36" fmla="*/ 2147483647 w 600"/>
                  <a:gd name="T37" fmla="*/ 2147483647 h 625"/>
                  <a:gd name="T38" fmla="*/ 2147483647 w 600"/>
                  <a:gd name="T39" fmla="*/ 2147483647 h 625"/>
                  <a:gd name="T40" fmla="*/ 2147483647 w 600"/>
                  <a:gd name="T41" fmla="*/ 2147483647 h 625"/>
                  <a:gd name="T42" fmla="*/ 2147483647 w 600"/>
                  <a:gd name="T43" fmla="*/ 2147483647 h 625"/>
                  <a:gd name="T44" fmla="*/ 2147483647 w 600"/>
                  <a:gd name="T45" fmla="*/ 2147483647 h 625"/>
                  <a:gd name="T46" fmla="*/ 2147483647 w 600"/>
                  <a:gd name="T47" fmla="*/ 2147483647 h 625"/>
                  <a:gd name="T48" fmla="*/ 2147483647 w 600"/>
                  <a:gd name="T49" fmla="*/ 2147483647 h 625"/>
                  <a:gd name="T50" fmla="*/ 2147483647 w 600"/>
                  <a:gd name="T51" fmla="*/ 2147483647 h 625"/>
                  <a:gd name="T52" fmla="*/ 2147483647 w 600"/>
                  <a:gd name="T53" fmla="*/ 2147483647 h 625"/>
                  <a:gd name="T54" fmla="*/ 2147483647 w 600"/>
                  <a:gd name="T55" fmla="*/ 2147483647 h 625"/>
                  <a:gd name="T56" fmla="*/ 2147483647 w 600"/>
                  <a:gd name="T57" fmla="*/ 2147483647 h 625"/>
                  <a:gd name="T58" fmla="*/ 2147483647 w 600"/>
                  <a:gd name="T59" fmla="*/ 2147483647 h 625"/>
                  <a:gd name="T60" fmla="*/ 2147483647 w 600"/>
                  <a:gd name="T61" fmla="*/ 2147483647 h 625"/>
                  <a:gd name="T62" fmla="*/ 2147483647 w 600"/>
                  <a:gd name="T63" fmla="*/ 2147483647 h 625"/>
                  <a:gd name="T64" fmla="*/ 2147483647 w 600"/>
                  <a:gd name="T65" fmla="*/ 2147483647 h 625"/>
                  <a:gd name="T66" fmla="*/ 2147483647 w 600"/>
                  <a:gd name="T67" fmla="*/ 2147483647 h 625"/>
                  <a:gd name="T68" fmla="*/ 2147483647 w 600"/>
                  <a:gd name="T69" fmla="*/ 2147483647 h 625"/>
                  <a:gd name="T70" fmla="*/ 2147483647 w 600"/>
                  <a:gd name="T71" fmla="*/ 2147483647 h 625"/>
                  <a:gd name="T72" fmla="*/ 2147483647 w 600"/>
                  <a:gd name="T73" fmla="*/ 2147483647 h 625"/>
                  <a:gd name="T74" fmla="*/ 2147483647 w 600"/>
                  <a:gd name="T75" fmla="*/ 2147483647 h 625"/>
                  <a:gd name="T76" fmla="*/ 2147483647 w 600"/>
                  <a:gd name="T77" fmla="*/ 2147483647 h 625"/>
                  <a:gd name="T78" fmla="*/ 2147483647 w 600"/>
                  <a:gd name="T79" fmla="*/ 2147483647 h 625"/>
                  <a:gd name="T80" fmla="*/ 2147483647 w 600"/>
                  <a:gd name="T81" fmla="*/ 2147483647 h 625"/>
                  <a:gd name="T82" fmla="*/ 2147483647 w 600"/>
                  <a:gd name="T83" fmla="*/ 2147483647 h 625"/>
                  <a:gd name="T84" fmla="*/ 2147483647 w 600"/>
                  <a:gd name="T85" fmla="*/ 2147483647 h 625"/>
                  <a:gd name="T86" fmla="*/ 2147483647 w 600"/>
                  <a:gd name="T87" fmla="*/ 2147483647 h 625"/>
                  <a:gd name="T88" fmla="*/ 2147483647 w 600"/>
                  <a:gd name="T89" fmla="*/ 2147483647 h 625"/>
                  <a:gd name="T90" fmla="*/ 2147483647 w 600"/>
                  <a:gd name="T91" fmla="*/ 2147483647 h 625"/>
                  <a:gd name="T92" fmla="*/ 2147483647 w 600"/>
                  <a:gd name="T93" fmla="*/ 2147483647 h 625"/>
                  <a:gd name="T94" fmla="*/ 2147483647 w 600"/>
                  <a:gd name="T95" fmla="*/ 2147483647 h 625"/>
                  <a:gd name="T96" fmla="*/ 2147483647 w 600"/>
                  <a:gd name="T97" fmla="*/ 2147483647 h 625"/>
                  <a:gd name="T98" fmla="*/ 2147483647 w 600"/>
                  <a:gd name="T99" fmla="*/ 2147483647 h 625"/>
                  <a:gd name="T100" fmla="*/ 2147483647 w 600"/>
                  <a:gd name="T101" fmla="*/ 2147483647 h 625"/>
                  <a:gd name="T102" fmla="*/ 2147483647 w 600"/>
                  <a:gd name="T103" fmla="*/ 2147483647 h 625"/>
                  <a:gd name="T104" fmla="*/ 2147483647 w 600"/>
                  <a:gd name="T105" fmla="*/ 2147483647 h 625"/>
                  <a:gd name="T106" fmla="*/ 2147483647 w 600"/>
                  <a:gd name="T107" fmla="*/ 2147483647 h 625"/>
                  <a:gd name="T108" fmla="*/ 2147483647 w 600"/>
                  <a:gd name="T109" fmla="*/ 2147483647 h 625"/>
                  <a:gd name="T110" fmla="*/ 2147483647 w 600"/>
                  <a:gd name="T111" fmla="*/ 2147483647 h 625"/>
                  <a:gd name="T112" fmla="*/ 2147483647 w 600"/>
                  <a:gd name="T113" fmla="*/ 2147483647 h 625"/>
                  <a:gd name="T114" fmla="*/ 2147483647 w 600"/>
                  <a:gd name="T115" fmla="*/ 2147483647 h 625"/>
                  <a:gd name="T116" fmla="*/ 2147483647 w 600"/>
                  <a:gd name="T117" fmla="*/ 2147483647 h 625"/>
                  <a:gd name="T118" fmla="*/ 2147483647 w 600"/>
                  <a:gd name="T119" fmla="*/ 2147483647 h 625"/>
                  <a:gd name="T120" fmla="*/ 2147483647 w 600"/>
                  <a:gd name="T121" fmla="*/ 2147483647 h 625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600" h="625">
                    <a:moveTo>
                      <a:pt x="596" y="453"/>
                    </a:moveTo>
                    <a:cubicBezTo>
                      <a:pt x="587" y="405"/>
                      <a:pt x="574" y="330"/>
                      <a:pt x="574" y="329"/>
                    </a:cubicBezTo>
                    <a:cubicBezTo>
                      <a:pt x="573" y="329"/>
                      <a:pt x="573" y="328"/>
                      <a:pt x="573" y="327"/>
                    </a:cubicBezTo>
                    <a:cubicBezTo>
                      <a:pt x="573" y="327"/>
                      <a:pt x="525" y="244"/>
                      <a:pt x="514" y="226"/>
                    </a:cubicBezTo>
                    <a:cubicBezTo>
                      <a:pt x="514" y="226"/>
                      <a:pt x="514" y="225"/>
                      <a:pt x="514" y="225"/>
                    </a:cubicBezTo>
                    <a:cubicBezTo>
                      <a:pt x="513" y="225"/>
                      <a:pt x="513" y="224"/>
                      <a:pt x="513" y="223"/>
                    </a:cubicBezTo>
                    <a:cubicBezTo>
                      <a:pt x="512" y="223"/>
                      <a:pt x="512" y="222"/>
                      <a:pt x="511" y="222"/>
                    </a:cubicBezTo>
                    <a:cubicBezTo>
                      <a:pt x="511" y="42"/>
                      <a:pt x="511" y="42"/>
                      <a:pt x="511" y="42"/>
                    </a:cubicBezTo>
                    <a:cubicBezTo>
                      <a:pt x="511" y="19"/>
                      <a:pt x="492" y="0"/>
                      <a:pt x="469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108" y="0"/>
                      <a:pt x="89" y="19"/>
                      <a:pt x="89" y="42"/>
                    </a:cubicBezTo>
                    <a:cubicBezTo>
                      <a:pt x="89" y="222"/>
                      <a:pt x="89" y="222"/>
                      <a:pt x="89" y="222"/>
                    </a:cubicBezTo>
                    <a:cubicBezTo>
                      <a:pt x="89" y="222"/>
                      <a:pt x="88" y="223"/>
                      <a:pt x="88" y="223"/>
                    </a:cubicBezTo>
                    <a:cubicBezTo>
                      <a:pt x="88" y="224"/>
                      <a:pt x="87" y="225"/>
                      <a:pt x="87" y="225"/>
                    </a:cubicBezTo>
                    <a:cubicBezTo>
                      <a:pt x="87" y="225"/>
                      <a:pt x="87" y="226"/>
                      <a:pt x="86" y="226"/>
                    </a:cubicBezTo>
                    <a:cubicBezTo>
                      <a:pt x="76" y="244"/>
                      <a:pt x="28" y="327"/>
                      <a:pt x="28" y="327"/>
                    </a:cubicBezTo>
                    <a:cubicBezTo>
                      <a:pt x="28" y="328"/>
                      <a:pt x="27" y="329"/>
                      <a:pt x="27" y="329"/>
                    </a:cubicBezTo>
                    <a:cubicBezTo>
                      <a:pt x="27" y="330"/>
                      <a:pt x="13" y="405"/>
                      <a:pt x="4" y="453"/>
                    </a:cubicBezTo>
                    <a:cubicBezTo>
                      <a:pt x="0" y="472"/>
                      <a:pt x="0" y="482"/>
                      <a:pt x="3" y="491"/>
                    </a:cubicBezTo>
                    <a:cubicBezTo>
                      <a:pt x="5" y="496"/>
                      <a:pt x="7" y="502"/>
                      <a:pt x="10" y="508"/>
                    </a:cubicBezTo>
                    <a:cubicBezTo>
                      <a:pt x="11" y="509"/>
                      <a:pt x="11" y="509"/>
                      <a:pt x="11" y="509"/>
                    </a:cubicBezTo>
                    <a:cubicBezTo>
                      <a:pt x="19" y="526"/>
                      <a:pt x="69" y="602"/>
                      <a:pt x="84" y="625"/>
                    </a:cubicBezTo>
                    <a:cubicBezTo>
                      <a:pt x="103" y="625"/>
                      <a:pt x="103" y="625"/>
                      <a:pt x="103" y="625"/>
                    </a:cubicBezTo>
                    <a:cubicBezTo>
                      <a:pt x="103" y="625"/>
                      <a:pt x="103" y="625"/>
                      <a:pt x="103" y="625"/>
                    </a:cubicBezTo>
                    <a:cubicBezTo>
                      <a:pt x="103" y="624"/>
                      <a:pt x="102" y="624"/>
                      <a:pt x="102" y="623"/>
                    </a:cubicBezTo>
                    <a:cubicBezTo>
                      <a:pt x="101" y="622"/>
                      <a:pt x="35" y="521"/>
                      <a:pt x="25" y="502"/>
                    </a:cubicBezTo>
                    <a:cubicBezTo>
                      <a:pt x="25" y="501"/>
                      <a:pt x="25" y="501"/>
                      <a:pt x="25" y="501"/>
                    </a:cubicBezTo>
                    <a:cubicBezTo>
                      <a:pt x="17" y="486"/>
                      <a:pt x="15" y="481"/>
                      <a:pt x="20" y="456"/>
                    </a:cubicBezTo>
                    <a:cubicBezTo>
                      <a:pt x="29" y="412"/>
                      <a:pt x="41" y="344"/>
                      <a:pt x="43" y="334"/>
                    </a:cubicBezTo>
                    <a:cubicBezTo>
                      <a:pt x="47" y="326"/>
                      <a:pt x="71" y="286"/>
                      <a:pt x="87" y="258"/>
                    </a:cubicBezTo>
                    <a:cubicBezTo>
                      <a:pt x="87" y="257"/>
                      <a:pt x="88" y="256"/>
                      <a:pt x="88" y="255"/>
                    </a:cubicBezTo>
                    <a:cubicBezTo>
                      <a:pt x="88" y="255"/>
                      <a:pt x="89" y="254"/>
                      <a:pt x="89" y="253"/>
                    </a:cubicBezTo>
                    <a:cubicBezTo>
                      <a:pt x="89" y="331"/>
                      <a:pt x="89" y="331"/>
                      <a:pt x="89" y="331"/>
                    </a:cubicBezTo>
                    <a:cubicBezTo>
                      <a:pt x="89" y="332"/>
                      <a:pt x="88" y="333"/>
                      <a:pt x="88" y="333"/>
                    </a:cubicBezTo>
                    <a:cubicBezTo>
                      <a:pt x="88" y="333"/>
                      <a:pt x="88" y="333"/>
                      <a:pt x="88" y="333"/>
                    </a:cubicBezTo>
                    <a:cubicBezTo>
                      <a:pt x="88" y="333"/>
                      <a:pt x="88" y="333"/>
                      <a:pt x="88" y="333"/>
                    </a:cubicBezTo>
                    <a:cubicBezTo>
                      <a:pt x="88" y="333"/>
                      <a:pt x="87" y="333"/>
                      <a:pt x="87" y="333"/>
                    </a:cubicBezTo>
                    <a:cubicBezTo>
                      <a:pt x="86" y="333"/>
                      <a:pt x="86" y="333"/>
                      <a:pt x="85" y="333"/>
                    </a:cubicBezTo>
                    <a:cubicBezTo>
                      <a:pt x="69" y="338"/>
                      <a:pt x="58" y="354"/>
                      <a:pt x="58" y="374"/>
                    </a:cubicBezTo>
                    <a:cubicBezTo>
                      <a:pt x="58" y="399"/>
                      <a:pt x="72" y="427"/>
                      <a:pt x="81" y="447"/>
                    </a:cubicBezTo>
                    <a:cubicBezTo>
                      <a:pt x="83" y="451"/>
                      <a:pt x="85" y="456"/>
                      <a:pt x="87" y="459"/>
                    </a:cubicBezTo>
                    <a:cubicBezTo>
                      <a:pt x="87" y="460"/>
                      <a:pt x="88" y="461"/>
                      <a:pt x="88" y="462"/>
                    </a:cubicBezTo>
                    <a:cubicBezTo>
                      <a:pt x="88" y="463"/>
                      <a:pt x="89" y="464"/>
                      <a:pt x="89" y="464"/>
                    </a:cubicBezTo>
                    <a:cubicBezTo>
                      <a:pt x="89" y="468"/>
                      <a:pt x="89" y="475"/>
                      <a:pt x="88" y="482"/>
                    </a:cubicBezTo>
                    <a:cubicBezTo>
                      <a:pt x="88" y="484"/>
                      <a:pt x="88" y="485"/>
                      <a:pt x="88" y="487"/>
                    </a:cubicBezTo>
                    <a:cubicBezTo>
                      <a:pt x="87" y="489"/>
                      <a:pt x="87" y="491"/>
                      <a:pt x="87" y="493"/>
                    </a:cubicBezTo>
                    <a:cubicBezTo>
                      <a:pt x="85" y="509"/>
                      <a:pt x="84" y="527"/>
                      <a:pt x="88" y="541"/>
                    </a:cubicBezTo>
                    <a:cubicBezTo>
                      <a:pt x="89" y="543"/>
                      <a:pt x="89" y="544"/>
                      <a:pt x="90" y="544"/>
                    </a:cubicBezTo>
                    <a:cubicBezTo>
                      <a:pt x="92" y="547"/>
                      <a:pt x="95" y="548"/>
                      <a:pt x="98" y="547"/>
                    </a:cubicBezTo>
                    <a:cubicBezTo>
                      <a:pt x="99" y="547"/>
                      <a:pt x="100" y="546"/>
                      <a:pt x="101" y="545"/>
                    </a:cubicBezTo>
                    <a:cubicBezTo>
                      <a:pt x="102" y="545"/>
                      <a:pt x="102" y="545"/>
                      <a:pt x="102" y="544"/>
                    </a:cubicBezTo>
                    <a:cubicBezTo>
                      <a:pt x="102" y="544"/>
                      <a:pt x="102" y="544"/>
                      <a:pt x="102" y="544"/>
                    </a:cubicBezTo>
                    <a:cubicBezTo>
                      <a:pt x="103" y="544"/>
                      <a:pt x="103" y="543"/>
                      <a:pt x="103" y="543"/>
                    </a:cubicBezTo>
                    <a:cubicBezTo>
                      <a:pt x="103" y="543"/>
                      <a:pt x="103" y="542"/>
                      <a:pt x="104" y="542"/>
                    </a:cubicBezTo>
                    <a:cubicBezTo>
                      <a:pt x="104" y="540"/>
                      <a:pt x="104" y="539"/>
                      <a:pt x="104" y="537"/>
                    </a:cubicBezTo>
                    <a:cubicBezTo>
                      <a:pt x="100" y="523"/>
                      <a:pt x="102" y="504"/>
                      <a:pt x="104" y="489"/>
                    </a:cubicBezTo>
                    <a:cubicBezTo>
                      <a:pt x="105" y="477"/>
                      <a:pt x="106" y="467"/>
                      <a:pt x="105" y="461"/>
                    </a:cubicBezTo>
                    <a:cubicBezTo>
                      <a:pt x="104" y="457"/>
                      <a:pt x="102" y="452"/>
                      <a:pt x="99" y="446"/>
                    </a:cubicBezTo>
                    <a:cubicBezTo>
                      <a:pt x="98" y="444"/>
                      <a:pt x="97" y="442"/>
                      <a:pt x="96" y="440"/>
                    </a:cubicBezTo>
                    <a:cubicBezTo>
                      <a:pt x="94" y="435"/>
                      <a:pt x="91" y="431"/>
                      <a:pt x="89" y="426"/>
                    </a:cubicBezTo>
                    <a:cubicBezTo>
                      <a:pt x="89" y="425"/>
                      <a:pt x="88" y="424"/>
                      <a:pt x="88" y="423"/>
                    </a:cubicBezTo>
                    <a:cubicBezTo>
                      <a:pt x="88" y="422"/>
                      <a:pt x="87" y="421"/>
                      <a:pt x="87" y="420"/>
                    </a:cubicBezTo>
                    <a:cubicBezTo>
                      <a:pt x="80" y="405"/>
                      <a:pt x="75" y="388"/>
                      <a:pt x="75" y="374"/>
                    </a:cubicBezTo>
                    <a:cubicBezTo>
                      <a:pt x="75" y="362"/>
                      <a:pt x="79" y="354"/>
                      <a:pt x="87" y="350"/>
                    </a:cubicBezTo>
                    <a:cubicBezTo>
                      <a:pt x="87" y="350"/>
                      <a:pt x="88" y="350"/>
                      <a:pt x="88" y="350"/>
                    </a:cubicBezTo>
                    <a:cubicBezTo>
                      <a:pt x="88" y="350"/>
                      <a:pt x="89" y="349"/>
                      <a:pt x="89" y="349"/>
                    </a:cubicBezTo>
                    <a:cubicBezTo>
                      <a:pt x="89" y="349"/>
                      <a:pt x="89" y="349"/>
                      <a:pt x="90" y="349"/>
                    </a:cubicBezTo>
                    <a:cubicBezTo>
                      <a:pt x="92" y="349"/>
                      <a:pt x="94" y="348"/>
                      <a:pt x="96" y="349"/>
                    </a:cubicBezTo>
                    <a:cubicBezTo>
                      <a:pt x="103" y="349"/>
                      <a:pt x="109" y="354"/>
                      <a:pt x="114" y="363"/>
                    </a:cubicBezTo>
                    <a:cubicBezTo>
                      <a:pt x="125" y="380"/>
                      <a:pt x="127" y="396"/>
                      <a:pt x="129" y="411"/>
                    </a:cubicBezTo>
                    <a:cubicBezTo>
                      <a:pt x="130" y="418"/>
                      <a:pt x="132" y="426"/>
                      <a:pt x="133" y="433"/>
                    </a:cubicBezTo>
                    <a:cubicBezTo>
                      <a:pt x="135" y="437"/>
                      <a:pt x="136" y="441"/>
                      <a:pt x="137" y="445"/>
                    </a:cubicBezTo>
                    <a:cubicBezTo>
                      <a:pt x="141" y="453"/>
                      <a:pt x="145" y="459"/>
                      <a:pt x="150" y="465"/>
                    </a:cubicBezTo>
                    <a:cubicBezTo>
                      <a:pt x="153" y="468"/>
                      <a:pt x="155" y="470"/>
                      <a:pt x="158" y="473"/>
                    </a:cubicBezTo>
                    <a:cubicBezTo>
                      <a:pt x="170" y="485"/>
                      <a:pt x="182" y="498"/>
                      <a:pt x="189" y="523"/>
                    </a:cubicBezTo>
                    <a:cubicBezTo>
                      <a:pt x="192" y="534"/>
                      <a:pt x="194" y="544"/>
                      <a:pt x="194" y="553"/>
                    </a:cubicBezTo>
                    <a:cubicBezTo>
                      <a:pt x="194" y="553"/>
                      <a:pt x="194" y="554"/>
                      <a:pt x="194" y="554"/>
                    </a:cubicBezTo>
                    <a:cubicBezTo>
                      <a:pt x="194" y="554"/>
                      <a:pt x="194" y="555"/>
                      <a:pt x="194" y="555"/>
                    </a:cubicBezTo>
                    <a:cubicBezTo>
                      <a:pt x="195" y="578"/>
                      <a:pt x="189" y="593"/>
                      <a:pt x="189" y="593"/>
                    </a:cubicBezTo>
                    <a:cubicBezTo>
                      <a:pt x="189" y="595"/>
                      <a:pt x="188" y="599"/>
                      <a:pt x="188" y="600"/>
                    </a:cubicBezTo>
                    <a:cubicBezTo>
                      <a:pt x="188" y="625"/>
                      <a:pt x="188" y="625"/>
                      <a:pt x="188" y="625"/>
                    </a:cubicBezTo>
                    <a:cubicBezTo>
                      <a:pt x="205" y="625"/>
                      <a:pt x="205" y="625"/>
                      <a:pt x="205" y="625"/>
                    </a:cubicBezTo>
                    <a:cubicBezTo>
                      <a:pt x="205" y="598"/>
                      <a:pt x="205" y="598"/>
                      <a:pt x="205" y="598"/>
                    </a:cubicBezTo>
                    <a:cubicBezTo>
                      <a:pt x="207" y="592"/>
                      <a:pt x="211" y="576"/>
                      <a:pt x="210" y="555"/>
                    </a:cubicBezTo>
                    <a:cubicBezTo>
                      <a:pt x="210" y="555"/>
                      <a:pt x="210" y="554"/>
                      <a:pt x="210" y="554"/>
                    </a:cubicBezTo>
                    <a:cubicBezTo>
                      <a:pt x="210" y="554"/>
                      <a:pt x="210" y="553"/>
                      <a:pt x="210" y="553"/>
                    </a:cubicBezTo>
                    <a:cubicBezTo>
                      <a:pt x="210" y="553"/>
                      <a:pt x="255" y="562"/>
                      <a:pt x="299" y="562"/>
                    </a:cubicBezTo>
                    <a:cubicBezTo>
                      <a:pt x="344" y="562"/>
                      <a:pt x="391" y="553"/>
                      <a:pt x="391" y="553"/>
                    </a:cubicBezTo>
                    <a:cubicBezTo>
                      <a:pt x="391" y="553"/>
                      <a:pt x="390" y="554"/>
                      <a:pt x="390" y="554"/>
                    </a:cubicBezTo>
                    <a:cubicBezTo>
                      <a:pt x="390" y="554"/>
                      <a:pt x="390" y="555"/>
                      <a:pt x="390" y="555"/>
                    </a:cubicBezTo>
                    <a:cubicBezTo>
                      <a:pt x="390" y="576"/>
                      <a:pt x="394" y="592"/>
                      <a:pt x="396" y="598"/>
                    </a:cubicBezTo>
                    <a:cubicBezTo>
                      <a:pt x="396" y="625"/>
                      <a:pt x="396" y="625"/>
                      <a:pt x="396" y="625"/>
                    </a:cubicBezTo>
                    <a:cubicBezTo>
                      <a:pt x="412" y="625"/>
                      <a:pt x="412" y="625"/>
                      <a:pt x="412" y="625"/>
                    </a:cubicBezTo>
                    <a:cubicBezTo>
                      <a:pt x="412" y="600"/>
                      <a:pt x="412" y="600"/>
                      <a:pt x="412" y="600"/>
                    </a:cubicBezTo>
                    <a:cubicBezTo>
                      <a:pt x="412" y="599"/>
                      <a:pt x="412" y="595"/>
                      <a:pt x="411" y="593"/>
                    </a:cubicBezTo>
                    <a:cubicBezTo>
                      <a:pt x="411" y="593"/>
                      <a:pt x="406" y="578"/>
                      <a:pt x="406" y="555"/>
                    </a:cubicBezTo>
                    <a:cubicBezTo>
                      <a:pt x="406" y="555"/>
                      <a:pt x="406" y="554"/>
                      <a:pt x="406" y="554"/>
                    </a:cubicBezTo>
                    <a:cubicBezTo>
                      <a:pt x="407" y="554"/>
                      <a:pt x="407" y="553"/>
                      <a:pt x="407" y="553"/>
                    </a:cubicBezTo>
                    <a:cubicBezTo>
                      <a:pt x="407" y="544"/>
                      <a:pt x="409" y="534"/>
                      <a:pt x="412" y="523"/>
                    </a:cubicBezTo>
                    <a:cubicBezTo>
                      <a:pt x="419" y="498"/>
                      <a:pt x="431" y="485"/>
                      <a:pt x="442" y="473"/>
                    </a:cubicBezTo>
                    <a:cubicBezTo>
                      <a:pt x="445" y="470"/>
                      <a:pt x="448" y="468"/>
                      <a:pt x="450" y="465"/>
                    </a:cubicBezTo>
                    <a:cubicBezTo>
                      <a:pt x="455" y="459"/>
                      <a:pt x="460" y="453"/>
                      <a:pt x="463" y="445"/>
                    </a:cubicBezTo>
                    <a:cubicBezTo>
                      <a:pt x="465" y="441"/>
                      <a:pt x="466" y="437"/>
                      <a:pt x="467" y="433"/>
                    </a:cubicBezTo>
                    <a:cubicBezTo>
                      <a:pt x="469" y="426"/>
                      <a:pt x="470" y="418"/>
                      <a:pt x="471" y="411"/>
                    </a:cubicBezTo>
                    <a:cubicBezTo>
                      <a:pt x="474" y="396"/>
                      <a:pt x="476" y="380"/>
                      <a:pt x="486" y="363"/>
                    </a:cubicBezTo>
                    <a:cubicBezTo>
                      <a:pt x="491" y="354"/>
                      <a:pt x="498" y="349"/>
                      <a:pt x="505" y="349"/>
                    </a:cubicBezTo>
                    <a:cubicBezTo>
                      <a:pt x="507" y="348"/>
                      <a:pt x="509" y="349"/>
                      <a:pt x="511" y="349"/>
                    </a:cubicBezTo>
                    <a:cubicBezTo>
                      <a:pt x="511" y="349"/>
                      <a:pt x="511" y="349"/>
                      <a:pt x="511" y="349"/>
                    </a:cubicBezTo>
                    <a:cubicBezTo>
                      <a:pt x="512" y="349"/>
                      <a:pt x="512" y="350"/>
                      <a:pt x="513" y="350"/>
                    </a:cubicBezTo>
                    <a:cubicBezTo>
                      <a:pt x="513" y="350"/>
                      <a:pt x="513" y="350"/>
                      <a:pt x="514" y="350"/>
                    </a:cubicBezTo>
                    <a:cubicBezTo>
                      <a:pt x="521" y="354"/>
                      <a:pt x="526" y="362"/>
                      <a:pt x="526" y="374"/>
                    </a:cubicBezTo>
                    <a:cubicBezTo>
                      <a:pt x="526" y="388"/>
                      <a:pt x="520" y="405"/>
                      <a:pt x="514" y="420"/>
                    </a:cubicBezTo>
                    <a:cubicBezTo>
                      <a:pt x="513" y="421"/>
                      <a:pt x="513" y="422"/>
                      <a:pt x="513" y="423"/>
                    </a:cubicBezTo>
                    <a:cubicBezTo>
                      <a:pt x="512" y="424"/>
                      <a:pt x="512" y="425"/>
                      <a:pt x="511" y="426"/>
                    </a:cubicBezTo>
                    <a:cubicBezTo>
                      <a:pt x="509" y="431"/>
                      <a:pt x="507" y="435"/>
                      <a:pt x="505" y="440"/>
                    </a:cubicBezTo>
                    <a:cubicBezTo>
                      <a:pt x="504" y="442"/>
                      <a:pt x="503" y="444"/>
                      <a:pt x="502" y="446"/>
                    </a:cubicBezTo>
                    <a:cubicBezTo>
                      <a:pt x="499" y="452"/>
                      <a:pt x="497" y="457"/>
                      <a:pt x="496" y="461"/>
                    </a:cubicBezTo>
                    <a:cubicBezTo>
                      <a:pt x="495" y="467"/>
                      <a:pt x="496" y="477"/>
                      <a:pt x="497" y="489"/>
                    </a:cubicBezTo>
                    <a:cubicBezTo>
                      <a:pt x="499" y="504"/>
                      <a:pt x="501" y="523"/>
                      <a:pt x="497" y="537"/>
                    </a:cubicBezTo>
                    <a:cubicBezTo>
                      <a:pt x="496" y="539"/>
                      <a:pt x="496" y="540"/>
                      <a:pt x="497" y="542"/>
                    </a:cubicBezTo>
                    <a:cubicBezTo>
                      <a:pt x="497" y="542"/>
                      <a:pt x="497" y="543"/>
                      <a:pt x="498" y="543"/>
                    </a:cubicBezTo>
                    <a:cubicBezTo>
                      <a:pt x="498" y="543"/>
                      <a:pt x="498" y="544"/>
                      <a:pt x="498" y="544"/>
                    </a:cubicBezTo>
                    <a:cubicBezTo>
                      <a:pt x="498" y="544"/>
                      <a:pt x="498" y="544"/>
                      <a:pt x="498" y="544"/>
                    </a:cubicBezTo>
                    <a:cubicBezTo>
                      <a:pt x="499" y="545"/>
                      <a:pt x="499" y="545"/>
                      <a:pt x="499" y="545"/>
                    </a:cubicBezTo>
                    <a:cubicBezTo>
                      <a:pt x="500" y="546"/>
                      <a:pt x="501" y="547"/>
                      <a:pt x="502" y="547"/>
                    </a:cubicBezTo>
                    <a:cubicBezTo>
                      <a:pt x="505" y="548"/>
                      <a:pt x="508" y="547"/>
                      <a:pt x="510" y="544"/>
                    </a:cubicBezTo>
                    <a:cubicBezTo>
                      <a:pt x="511" y="544"/>
                      <a:pt x="512" y="543"/>
                      <a:pt x="512" y="541"/>
                    </a:cubicBezTo>
                    <a:cubicBezTo>
                      <a:pt x="517" y="527"/>
                      <a:pt x="515" y="509"/>
                      <a:pt x="514" y="493"/>
                    </a:cubicBezTo>
                    <a:cubicBezTo>
                      <a:pt x="513" y="491"/>
                      <a:pt x="513" y="489"/>
                      <a:pt x="513" y="487"/>
                    </a:cubicBezTo>
                    <a:cubicBezTo>
                      <a:pt x="513" y="485"/>
                      <a:pt x="513" y="484"/>
                      <a:pt x="513" y="482"/>
                    </a:cubicBezTo>
                    <a:cubicBezTo>
                      <a:pt x="512" y="475"/>
                      <a:pt x="511" y="468"/>
                      <a:pt x="512" y="464"/>
                    </a:cubicBezTo>
                    <a:cubicBezTo>
                      <a:pt x="512" y="464"/>
                      <a:pt x="512" y="463"/>
                      <a:pt x="513" y="462"/>
                    </a:cubicBezTo>
                    <a:cubicBezTo>
                      <a:pt x="513" y="461"/>
                      <a:pt x="513" y="460"/>
                      <a:pt x="514" y="459"/>
                    </a:cubicBezTo>
                    <a:cubicBezTo>
                      <a:pt x="515" y="456"/>
                      <a:pt x="517" y="451"/>
                      <a:pt x="519" y="447"/>
                    </a:cubicBezTo>
                    <a:cubicBezTo>
                      <a:pt x="529" y="427"/>
                      <a:pt x="542" y="399"/>
                      <a:pt x="542" y="374"/>
                    </a:cubicBezTo>
                    <a:cubicBezTo>
                      <a:pt x="542" y="354"/>
                      <a:pt x="532" y="338"/>
                      <a:pt x="515" y="333"/>
                    </a:cubicBezTo>
                    <a:cubicBezTo>
                      <a:pt x="515" y="333"/>
                      <a:pt x="514" y="333"/>
                      <a:pt x="514" y="333"/>
                    </a:cubicBezTo>
                    <a:cubicBezTo>
                      <a:pt x="513" y="333"/>
                      <a:pt x="513" y="333"/>
                      <a:pt x="513" y="333"/>
                    </a:cubicBezTo>
                    <a:cubicBezTo>
                      <a:pt x="512" y="333"/>
                      <a:pt x="512" y="333"/>
                      <a:pt x="512" y="333"/>
                    </a:cubicBezTo>
                    <a:cubicBezTo>
                      <a:pt x="512" y="333"/>
                      <a:pt x="512" y="333"/>
                      <a:pt x="512" y="333"/>
                    </a:cubicBezTo>
                    <a:cubicBezTo>
                      <a:pt x="512" y="333"/>
                      <a:pt x="512" y="332"/>
                      <a:pt x="511" y="331"/>
                    </a:cubicBezTo>
                    <a:cubicBezTo>
                      <a:pt x="511" y="253"/>
                      <a:pt x="511" y="253"/>
                      <a:pt x="511" y="253"/>
                    </a:cubicBezTo>
                    <a:cubicBezTo>
                      <a:pt x="512" y="254"/>
                      <a:pt x="512" y="255"/>
                      <a:pt x="513" y="255"/>
                    </a:cubicBezTo>
                    <a:cubicBezTo>
                      <a:pt x="513" y="256"/>
                      <a:pt x="513" y="257"/>
                      <a:pt x="514" y="258"/>
                    </a:cubicBezTo>
                    <a:cubicBezTo>
                      <a:pt x="530" y="286"/>
                      <a:pt x="553" y="326"/>
                      <a:pt x="558" y="334"/>
                    </a:cubicBezTo>
                    <a:cubicBezTo>
                      <a:pt x="560" y="344"/>
                      <a:pt x="572" y="412"/>
                      <a:pt x="581" y="456"/>
                    </a:cubicBezTo>
                    <a:cubicBezTo>
                      <a:pt x="586" y="481"/>
                      <a:pt x="583" y="486"/>
                      <a:pt x="576" y="501"/>
                    </a:cubicBezTo>
                    <a:cubicBezTo>
                      <a:pt x="575" y="502"/>
                      <a:pt x="575" y="502"/>
                      <a:pt x="575" y="502"/>
                    </a:cubicBezTo>
                    <a:cubicBezTo>
                      <a:pt x="566" y="521"/>
                      <a:pt x="500" y="622"/>
                      <a:pt x="499" y="623"/>
                    </a:cubicBezTo>
                    <a:cubicBezTo>
                      <a:pt x="499" y="624"/>
                      <a:pt x="498" y="624"/>
                      <a:pt x="498" y="625"/>
                    </a:cubicBezTo>
                    <a:cubicBezTo>
                      <a:pt x="498" y="625"/>
                      <a:pt x="498" y="625"/>
                      <a:pt x="498" y="625"/>
                    </a:cubicBezTo>
                    <a:cubicBezTo>
                      <a:pt x="517" y="625"/>
                      <a:pt x="517" y="625"/>
                      <a:pt x="517" y="625"/>
                    </a:cubicBezTo>
                    <a:cubicBezTo>
                      <a:pt x="532" y="602"/>
                      <a:pt x="581" y="526"/>
                      <a:pt x="590" y="509"/>
                    </a:cubicBezTo>
                    <a:cubicBezTo>
                      <a:pt x="590" y="508"/>
                      <a:pt x="590" y="508"/>
                      <a:pt x="590" y="508"/>
                    </a:cubicBezTo>
                    <a:cubicBezTo>
                      <a:pt x="594" y="502"/>
                      <a:pt x="596" y="496"/>
                      <a:pt x="597" y="491"/>
                    </a:cubicBezTo>
                    <a:cubicBezTo>
                      <a:pt x="600" y="482"/>
                      <a:pt x="600" y="472"/>
                      <a:pt x="596" y="453"/>
                    </a:cubicBezTo>
                    <a:close/>
                    <a:moveTo>
                      <a:pt x="245" y="528"/>
                    </a:moveTo>
                    <a:cubicBezTo>
                      <a:pt x="237" y="528"/>
                      <a:pt x="230" y="521"/>
                      <a:pt x="230" y="513"/>
                    </a:cubicBezTo>
                    <a:cubicBezTo>
                      <a:pt x="230" y="505"/>
                      <a:pt x="237" y="498"/>
                      <a:pt x="245" y="498"/>
                    </a:cubicBezTo>
                    <a:cubicBezTo>
                      <a:pt x="253" y="498"/>
                      <a:pt x="260" y="505"/>
                      <a:pt x="260" y="513"/>
                    </a:cubicBezTo>
                    <a:cubicBezTo>
                      <a:pt x="260" y="521"/>
                      <a:pt x="253" y="528"/>
                      <a:pt x="245" y="528"/>
                    </a:cubicBezTo>
                    <a:close/>
                    <a:moveTo>
                      <a:pt x="300" y="536"/>
                    </a:moveTo>
                    <a:cubicBezTo>
                      <a:pt x="287" y="536"/>
                      <a:pt x="277" y="526"/>
                      <a:pt x="277" y="513"/>
                    </a:cubicBezTo>
                    <a:cubicBezTo>
                      <a:pt x="277" y="500"/>
                      <a:pt x="287" y="490"/>
                      <a:pt x="300" y="490"/>
                    </a:cubicBezTo>
                    <a:cubicBezTo>
                      <a:pt x="313" y="490"/>
                      <a:pt x="324" y="500"/>
                      <a:pt x="324" y="513"/>
                    </a:cubicBezTo>
                    <a:cubicBezTo>
                      <a:pt x="324" y="526"/>
                      <a:pt x="313" y="536"/>
                      <a:pt x="300" y="536"/>
                    </a:cubicBezTo>
                    <a:close/>
                    <a:moveTo>
                      <a:pt x="356" y="528"/>
                    </a:moveTo>
                    <a:cubicBezTo>
                      <a:pt x="347" y="528"/>
                      <a:pt x="341" y="521"/>
                      <a:pt x="341" y="513"/>
                    </a:cubicBezTo>
                    <a:cubicBezTo>
                      <a:pt x="341" y="505"/>
                      <a:pt x="347" y="498"/>
                      <a:pt x="356" y="498"/>
                    </a:cubicBezTo>
                    <a:cubicBezTo>
                      <a:pt x="364" y="498"/>
                      <a:pt x="370" y="505"/>
                      <a:pt x="370" y="513"/>
                    </a:cubicBezTo>
                    <a:cubicBezTo>
                      <a:pt x="370" y="521"/>
                      <a:pt x="364" y="528"/>
                      <a:pt x="356" y="528"/>
                    </a:cubicBezTo>
                    <a:close/>
                    <a:moveTo>
                      <a:pt x="467" y="364"/>
                    </a:moveTo>
                    <a:cubicBezTo>
                      <a:pt x="460" y="380"/>
                      <a:pt x="457" y="395"/>
                      <a:pt x="455" y="409"/>
                    </a:cubicBezTo>
                    <a:cubicBezTo>
                      <a:pt x="454" y="419"/>
                      <a:pt x="452" y="429"/>
                      <a:pt x="448" y="439"/>
                    </a:cubicBezTo>
                    <a:cubicBezTo>
                      <a:pt x="445" y="447"/>
                      <a:pt x="438" y="454"/>
                      <a:pt x="431" y="462"/>
                    </a:cubicBezTo>
                    <a:cubicBezTo>
                      <a:pt x="430" y="463"/>
                      <a:pt x="429" y="464"/>
                      <a:pt x="428" y="465"/>
                    </a:cubicBezTo>
                    <a:cubicBezTo>
                      <a:pt x="172" y="465"/>
                      <a:pt x="172" y="465"/>
                      <a:pt x="172" y="465"/>
                    </a:cubicBezTo>
                    <a:cubicBezTo>
                      <a:pt x="172" y="464"/>
                      <a:pt x="171" y="463"/>
                      <a:pt x="170" y="462"/>
                    </a:cubicBezTo>
                    <a:cubicBezTo>
                      <a:pt x="162" y="454"/>
                      <a:pt x="156" y="447"/>
                      <a:pt x="152" y="439"/>
                    </a:cubicBezTo>
                    <a:cubicBezTo>
                      <a:pt x="148" y="429"/>
                      <a:pt x="147" y="419"/>
                      <a:pt x="145" y="409"/>
                    </a:cubicBezTo>
                    <a:cubicBezTo>
                      <a:pt x="143" y="395"/>
                      <a:pt x="141" y="380"/>
                      <a:pt x="133" y="364"/>
                    </a:cubicBezTo>
                    <a:cubicBezTo>
                      <a:pt x="133" y="43"/>
                      <a:pt x="133" y="43"/>
                      <a:pt x="133" y="43"/>
                    </a:cubicBezTo>
                    <a:cubicBezTo>
                      <a:pt x="467" y="43"/>
                      <a:pt x="467" y="43"/>
                      <a:pt x="467" y="43"/>
                    </a:cubicBezTo>
                    <a:lnTo>
                      <a:pt x="467" y="3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E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6" name="타원 25"/>
            <p:cNvSpPr/>
            <p:nvPr/>
          </p:nvSpPr>
          <p:spPr bwMode="auto">
            <a:xfrm>
              <a:off x="92532" y="2348880"/>
              <a:ext cx="648000" cy="64800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0" tIns="0" rIns="0" bIns="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900" b="1" kern="0" dirty="0" smtClean="0">
                  <a:solidFill>
                    <a:prstClr val="black"/>
                  </a:solidFill>
                  <a:latin typeface="Calibri" panose="020F0502020204030204" pitchFamily="34" charset="0"/>
                  <a:ea typeface="맑은 고딕" pitchFamily="50" charset="-127"/>
                  <a:cs typeface="Arial" pitchFamily="34" charset="0"/>
                </a:rPr>
                <a:t>SNS</a:t>
              </a:r>
              <a:r>
                <a:rPr lang="ko-KR" altLang="en-US" sz="900" b="1" kern="0" dirty="0" smtClean="0">
                  <a:solidFill>
                    <a:prstClr val="black"/>
                  </a:solidFill>
                  <a:latin typeface="Calibri" panose="020F0502020204030204" pitchFamily="34" charset="0"/>
                  <a:ea typeface="맑은 고딕" pitchFamily="50" charset="-127"/>
                  <a:cs typeface="Arial" pitchFamily="34" charset="0"/>
                </a:rPr>
                <a:t>공유</a:t>
              </a:r>
              <a:endParaRPr lang="ko-KR" altLang="en-US" sz="900" b="1" kern="0" dirty="0">
                <a:solidFill>
                  <a:prstClr val="black"/>
                </a:solidFill>
                <a:latin typeface="Calibri" panose="020F0502020204030204" pitchFamily="34" charset="0"/>
                <a:ea typeface="맑은 고딕" pitchFamily="50" charset="-127"/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92532" y="3248980"/>
            <a:ext cx="648000" cy="648000"/>
            <a:chOff x="92532" y="3212976"/>
            <a:chExt cx="648000" cy="648000"/>
          </a:xfrm>
        </p:grpSpPr>
        <p:grpSp>
          <p:nvGrpSpPr>
            <p:cNvPr id="31" name="Group 30"/>
            <p:cNvGrpSpPr/>
            <p:nvPr/>
          </p:nvGrpSpPr>
          <p:grpSpPr>
            <a:xfrm>
              <a:off x="299644" y="3338168"/>
              <a:ext cx="233775" cy="232381"/>
              <a:chOff x="524937" y="1484203"/>
              <a:chExt cx="374995" cy="372759"/>
            </a:xfrm>
            <a:solidFill>
              <a:srgbClr val="557799"/>
            </a:solidFill>
          </p:grpSpPr>
          <p:sp>
            <p:nvSpPr>
              <p:cNvPr id="33" name="Freeform 32"/>
              <p:cNvSpPr>
                <a:spLocks/>
              </p:cNvSpPr>
              <p:nvPr/>
            </p:nvSpPr>
            <p:spPr bwMode="auto">
              <a:xfrm>
                <a:off x="608435" y="1484203"/>
                <a:ext cx="291497" cy="372759"/>
              </a:xfrm>
              <a:custGeom>
                <a:avLst/>
                <a:gdLst>
                  <a:gd name="T0" fmla="*/ 158 w 165"/>
                  <a:gd name="T1" fmla="*/ 0 h 211"/>
                  <a:gd name="T2" fmla="*/ 7 w 165"/>
                  <a:gd name="T3" fmla="*/ 0 h 211"/>
                  <a:gd name="T4" fmla="*/ 0 w 165"/>
                  <a:gd name="T5" fmla="*/ 7 h 211"/>
                  <a:gd name="T6" fmla="*/ 0 w 165"/>
                  <a:gd name="T7" fmla="*/ 83 h 211"/>
                  <a:gd name="T8" fmla="*/ 13 w 165"/>
                  <a:gd name="T9" fmla="*/ 90 h 211"/>
                  <a:gd name="T10" fmla="*/ 14 w 165"/>
                  <a:gd name="T11" fmla="*/ 91 h 211"/>
                  <a:gd name="T12" fmla="*/ 14 w 165"/>
                  <a:gd name="T13" fmla="*/ 14 h 211"/>
                  <a:gd name="T14" fmla="*/ 151 w 165"/>
                  <a:gd name="T15" fmla="*/ 14 h 211"/>
                  <a:gd name="T16" fmla="*/ 151 w 165"/>
                  <a:gd name="T17" fmla="*/ 130 h 211"/>
                  <a:gd name="T18" fmla="*/ 143 w 165"/>
                  <a:gd name="T19" fmla="*/ 143 h 211"/>
                  <a:gd name="T20" fmla="*/ 110 w 165"/>
                  <a:gd name="T21" fmla="*/ 147 h 211"/>
                  <a:gd name="T22" fmla="*/ 104 w 165"/>
                  <a:gd name="T23" fmla="*/ 148 h 211"/>
                  <a:gd name="T24" fmla="*/ 102 w 165"/>
                  <a:gd name="T25" fmla="*/ 154 h 211"/>
                  <a:gd name="T26" fmla="*/ 97 w 165"/>
                  <a:gd name="T27" fmla="*/ 193 h 211"/>
                  <a:gd name="T28" fmla="*/ 88 w 165"/>
                  <a:gd name="T29" fmla="*/ 197 h 211"/>
                  <a:gd name="T30" fmla="*/ 14 w 165"/>
                  <a:gd name="T31" fmla="*/ 197 h 211"/>
                  <a:gd name="T32" fmla="*/ 14 w 165"/>
                  <a:gd name="T33" fmla="*/ 165 h 211"/>
                  <a:gd name="T34" fmla="*/ 0 w 165"/>
                  <a:gd name="T35" fmla="*/ 173 h 211"/>
                  <a:gd name="T36" fmla="*/ 0 w 165"/>
                  <a:gd name="T37" fmla="*/ 204 h 211"/>
                  <a:gd name="T38" fmla="*/ 7 w 165"/>
                  <a:gd name="T39" fmla="*/ 211 h 211"/>
                  <a:gd name="T40" fmla="*/ 93 w 165"/>
                  <a:gd name="T41" fmla="*/ 211 h 211"/>
                  <a:gd name="T42" fmla="*/ 107 w 165"/>
                  <a:gd name="T43" fmla="*/ 206 h 211"/>
                  <a:gd name="T44" fmla="*/ 156 w 165"/>
                  <a:gd name="T45" fmla="*/ 156 h 211"/>
                  <a:gd name="T46" fmla="*/ 165 w 165"/>
                  <a:gd name="T47" fmla="*/ 126 h 211"/>
                  <a:gd name="T48" fmla="*/ 165 w 165"/>
                  <a:gd name="T49" fmla="*/ 126 h 211"/>
                  <a:gd name="T50" fmla="*/ 165 w 165"/>
                  <a:gd name="T51" fmla="*/ 7 h 211"/>
                  <a:gd name="T52" fmla="*/ 158 w 165"/>
                  <a:gd name="T53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65" h="211">
                    <a:moveTo>
                      <a:pt x="158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5" y="83"/>
                      <a:pt x="10" y="86"/>
                      <a:pt x="13" y="90"/>
                    </a:cubicBezTo>
                    <a:cubicBezTo>
                      <a:pt x="13" y="91"/>
                      <a:pt x="13" y="91"/>
                      <a:pt x="14" y="91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51" y="14"/>
                      <a:pt x="151" y="14"/>
                      <a:pt x="151" y="14"/>
                    </a:cubicBezTo>
                    <a:cubicBezTo>
                      <a:pt x="151" y="130"/>
                      <a:pt x="151" y="130"/>
                      <a:pt x="151" y="130"/>
                    </a:cubicBezTo>
                    <a:cubicBezTo>
                      <a:pt x="151" y="136"/>
                      <a:pt x="149" y="140"/>
                      <a:pt x="143" y="143"/>
                    </a:cubicBezTo>
                    <a:cubicBezTo>
                      <a:pt x="135" y="146"/>
                      <a:pt x="126" y="147"/>
                      <a:pt x="110" y="147"/>
                    </a:cubicBezTo>
                    <a:cubicBezTo>
                      <a:pt x="108" y="147"/>
                      <a:pt x="106" y="147"/>
                      <a:pt x="104" y="148"/>
                    </a:cubicBezTo>
                    <a:cubicBezTo>
                      <a:pt x="103" y="150"/>
                      <a:pt x="102" y="152"/>
                      <a:pt x="102" y="154"/>
                    </a:cubicBezTo>
                    <a:cubicBezTo>
                      <a:pt x="103" y="167"/>
                      <a:pt x="103" y="187"/>
                      <a:pt x="97" y="193"/>
                    </a:cubicBezTo>
                    <a:cubicBezTo>
                      <a:pt x="94" y="196"/>
                      <a:pt x="92" y="197"/>
                      <a:pt x="88" y="197"/>
                    </a:cubicBezTo>
                    <a:cubicBezTo>
                      <a:pt x="85" y="197"/>
                      <a:pt x="14" y="197"/>
                      <a:pt x="14" y="197"/>
                    </a:cubicBezTo>
                    <a:cubicBezTo>
                      <a:pt x="14" y="165"/>
                      <a:pt x="14" y="165"/>
                      <a:pt x="14" y="165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204"/>
                      <a:pt x="0" y="204"/>
                      <a:pt x="0" y="204"/>
                    </a:cubicBezTo>
                    <a:cubicBezTo>
                      <a:pt x="0" y="207"/>
                      <a:pt x="3" y="211"/>
                      <a:pt x="7" y="211"/>
                    </a:cubicBezTo>
                    <a:cubicBezTo>
                      <a:pt x="7" y="211"/>
                      <a:pt x="91" y="211"/>
                      <a:pt x="93" y="211"/>
                    </a:cubicBezTo>
                    <a:cubicBezTo>
                      <a:pt x="97" y="211"/>
                      <a:pt x="102" y="209"/>
                      <a:pt x="107" y="206"/>
                    </a:cubicBezTo>
                    <a:cubicBezTo>
                      <a:pt x="113" y="203"/>
                      <a:pt x="151" y="162"/>
                      <a:pt x="156" y="156"/>
                    </a:cubicBezTo>
                    <a:cubicBezTo>
                      <a:pt x="160" y="151"/>
                      <a:pt x="165" y="144"/>
                      <a:pt x="165" y="126"/>
                    </a:cubicBezTo>
                    <a:cubicBezTo>
                      <a:pt x="165" y="126"/>
                      <a:pt x="165" y="126"/>
                      <a:pt x="165" y="126"/>
                    </a:cubicBezTo>
                    <a:cubicBezTo>
                      <a:pt x="165" y="7"/>
                      <a:pt x="165" y="7"/>
                      <a:pt x="165" y="7"/>
                    </a:cubicBezTo>
                    <a:cubicBezTo>
                      <a:pt x="165" y="3"/>
                      <a:pt x="162" y="0"/>
                      <a:pt x="15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33"/>
              <p:cNvSpPr>
                <a:spLocks/>
              </p:cNvSpPr>
              <p:nvPr/>
            </p:nvSpPr>
            <p:spPr bwMode="auto">
              <a:xfrm>
                <a:off x="524937" y="1648962"/>
                <a:ext cx="93935" cy="64860"/>
              </a:xfrm>
              <a:custGeom>
                <a:avLst/>
                <a:gdLst>
                  <a:gd name="T0" fmla="*/ 10 w 53"/>
                  <a:gd name="T1" fmla="*/ 36 h 37"/>
                  <a:gd name="T2" fmla="*/ 47 w 53"/>
                  <a:gd name="T3" fmla="*/ 13 h 37"/>
                  <a:gd name="T4" fmla="*/ 50 w 53"/>
                  <a:gd name="T5" fmla="*/ 11 h 37"/>
                  <a:gd name="T6" fmla="*/ 52 w 53"/>
                  <a:gd name="T7" fmla="*/ 4 h 37"/>
                  <a:gd name="T8" fmla="*/ 52 w 53"/>
                  <a:gd name="T9" fmla="*/ 3 h 37"/>
                  <a:gd name="T10" fmla="*/ 47 w 53"/>
                  <a:gd name="T11" fmla="*/ 0 h 37"/>
                  <a:gd name="T12" fmla="*/ 43 w 53"/>
                  <a:gd name="T13" fmla="*/ 1 h 37"/>
                  <a:gd name="T14" fmla="*/ 3 w 53"/>
                  <a:gd name="T15" fmla="*/ 26 h 37"/>
                  <a:gd name="T16" fmla="*/ 1 w 53"/>
                  <a:gd name="T17" fmla="*/ 35 h 37"/>
                  <a:gd name="T18" fmla="*/ 2 w 53"/>
                  <a:gd name="T19" fmla="*/ 36 h 37"/>
                  <a:gd name="T20" fmla="*/ 6 w 53"/>
                  <a:gd name="T21" fmla="*/ 37 h 37"/>
                  <a:gd name="T22" fmla="*/ 10 w 53"/>
                  <a:gd name="T23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3" h="37">
                    <a:moveTo>
                      <a:pt x="10" y="36"/>
                    </a:moveTo>
                    <a:cubicBezTo>
                      <a:pt x="47" y="13"/>
                      <a:pt x="47" y="13"/>
                      <a:pt x="47" y="13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52" y="10"/>
                      <a:pt x="53" y="7"/>
                      <a:pt x="52" y="4"/>
                    </a:cubicBezTo>
                    <a:cubicBezTo>
                      <a:pt x="52" y="4"/>
                      <a:pt x="52" y="3"/>
                      <a:pt x="52" y="3"/>
                    </a:cubicBezTo>
                    <a:cubicBezTo>
                      <a:pt x="50" y="1"/>
                      <a:pt x="49" y="0"/>
                      <a:pt x="47" y="0"/>
                    </a:cubicBezTo>
                    <a:cubicBezTo>
                      <a:pt x="46" y="0"/>
                      <a:pt x="44" y="0"/>
                      <a:pt x="43" y="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0" y="28"/>
                      <a:pt x="0" y="32"/>
                      <a:pt x="1" y="35"/>
                    </a:cubicBezTo>
                    <a:cubicBezTo>
                      <a:pt x="2" y="35"/>
                      <a:pt x="2" y="35"/>
                      <a:pt x="2" y="36"/>
                    </a:cubicBezTo>
                    <a:cubicBezTo>
                      <a:pt x="3" y="37"/>
                      <a:pt x="5" y="37"/>
                      <a:pt x="6" y="37"/>
                    </a:cubicBezTo>
                    <a:cubicBezTo>
                      <a:pt x="7" y="37"/>
                      <a:pt x="9" y="37"/>
                      <a:pt x="10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34"/>
              <p:cNvSpPr>
                <a:spLocks/>
              </p:cNvSpPr>
              <p:nvPr/>
            </p:nvSpPr>
            <p:spPr bwMode="auto">
              <a:xfrm>
                <a:off x="528665" y="1664618"/>
                <a:ext cx="148358" cy="127483"/>
              </a:xfrm>
              <a:custGeom>
                <a:avLst/>
                <a:gdLst>
                  <a:gd name="T0" fmla="*/ 59 w 84"/>
                  <a:gd name="T1" fmla="*/ 49 h 72"/>
                  <a:gd name="T2" fmla="*/ 83 w 84"/>
                  <a:gd name="T3" fmla="*/ 33 h 72"/>
                  <a:gd name="T4" fmla="*/ 84 w 84"/>
                  <a:gd name="T5" fmla="*/ 33 h 72"/>
                  <a:gd name="T6" fmla="*/ 64 w 84"/>
                  <a:gd name="T7" fmla="*/ 0 h 72"/>
                  <a:gd name="T8" fmla="*/ 62 w 84"/>
                  <a:gd name="T9" fmla="*/ 1 h 72"/>
                  <a:gd name="T10" fmla="*/ 60 w 84"/>
                  <a:gd name="T11" fmla="*/ 3 h 72"/>
                  <a:gd name="T12" fmla="*/ 59 w 84"/>
                  <a:gd name="T13" fmla="*/ 4 h 72"/>
                  <a:gd name="T14" fmla="*/ 45 w 84"/>
                  <a:gd name="T15" fmla="*/ 12 h 72"/>
                  <a:gd name="T16" fmla="*/ 10 w 84"/>
                  <a:gd name="T17" fmla="*/ 34 h 72"/>
                  <a:gd name="T18" fmla="*/ 10 w 84"/>
                  <a:gd name="T19" fmla="*/ 34 h 72"/>
                  <a:gd name="T20" fmla="*/ 10 w 84"/>
                  <a:gd name="T21" fmla="*/ 34 h 72"/>
                  <a:gd name="T22" fmla="*/ 5 w 84"/>
                  <a:gd name="T23" fmla="*/ 39 h 72"/>
                  <a:gd name="T24" fmla="*/ 4 w 84"/>
                  <a:gd name="T25" fmla="*/ 60 h 72"/>
                  <a:gd name="T26" fmla="*/ 31 w 84"/>
                  <a:gd name="T27" fmla="*/ 66 h 72"/>
                  <a:gd name="T28" fmla="*/ 32 w 84"/>
                  <a:gd name="T29" fmla="*/ 65 h 72"/>
                  <a:gd name="T30" fmla="*/ 45 w 84"/>
                  <a:gd name="T31" fmla="*/ 57 h 72"/>
                  <a:gd name="T32" fmla="*/ 59 w 84"/>
                  <a:gd name="T33" fmla="*/ 4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4" h="72">
                    <a:moveTo>
                      <a:pt x="59" y="49"/>
                    </a:moveTo>
                    <a:cubicBezTo>
                      <a:pt x="83" y="33"/>
                      <a:pt x="83" y="33"/>
                      <a:pt x="83" y="33"/>
                    </a:cubicBezTo>
                    <a:cubicBezTo>
                      <a:pt x="84" y="33"/>
                      <a:pt x="84" y="33"/>
                      <a:pt x="84" y="33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45" y="12"/>
                      <a:pt x="45" y="12"/>
                      <a:pt x="45" y="12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8" y="35"/>
                      <a:pt x="7" y="37"/>
                      <a:pt x="5" y="39"/>
                    </a:cubicBezTo>
                    <a:cubicBezTo>
                      <a:pt x="1" y="45"/>
                      <a:pt x="0" y="53"/>
                      <a:pt x="4" y="60"/>
                    </a:cubicBezTo>
                    <a:cubicBezTo>
                      <a:pt x="10" y="69"/>
                      <a:pt x="22" y="72"/>
                      <a:pt x="31" y="66"/>
                    </a:cubicBezTo>
                    <a:cubicBezTo>
                      <a:pt x="31" y="66"/>
                      <a:pt x="32" y="66"/>
                      <a:pt x="32" y="65"/>
                    </a:cubicBezTo>
                    <a:cubicBezTo>
                      <a:pt x="45" y="57"/>
                      <a:pt x="45" y="57"/>
                      <a:pt x="45" y="57"/>
                    </a:cubicBezTo>
                    <a:lnTo>
                      <a:pt x="59" y="4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35"/>
              <p:cNvSpPr>
                <a:spLocks/>
              </p:cNvSpPr>
              <p:nvPr/>
            </p:nvSpPr>
            <p:spPr bwMode="auto">
              <a:xfrm>
                <a:off x="656148" y="1584848"/>
                <a:ext cx="167741" cy="127483"/>
              </a:xfrm>
              <a:custGeom>
                <a:avLst/>
                <a:gdLst>
                  <a:gd name="T0" fmla="*/ 95 w 95"/>
                  <a:gd name="T1" fmla="*/ 6 h 72"/>
                  <a:gd name="T2" fmla="*/ 94 w 95"/>
                  <a:gd name="T3" fmla="*/ 3 h 72"/>
                  <a:gd name="T4" fmla="*/ 88 w 95"/>
                  <a:gd name="T5" fmla="*/ 2 h 72"/>
                  <a:gd name="T6" fmla="*/ 79 w 95"/>
                  <a:gd name="T7" fmla="*/ 7 h 72"/>
                  <a:gd name="T8" fmla="*/ 69 w 95"/>
                  <a:gd name="T9" fmla="*/ 4 h 72"/>
                  <a:gd name="T10" fmla="*/ 45 w 95"/>
                  <a:gd name="T11" fmla="*/ 12 h 72"/>
                  <a:gd name="T12" fmla="*/ 2 w 95"/>
                  <a:gd name="T13" fmla="*/ 39 h 72"/>
                  <a:gd name="T14" fmla="*/ 0 w 95"/>
                  <a:gd name="T15" fmla="*/ 40 h 72"/>
                  <a:gd name="T16" fmla="*/ 21 w 95"/>
                  <a:gd name="T17" fmla="*/ 72 h 72"/>
                  <a:gd name="T18" fmla="*/ 22 w 95"/>
                  <a:gd name="T19" fmla="*/ 71 h 72"/>
                  <a:gd name="T20" fmla="*/ 66 w 95"/>
                  <a:gd name="T21" fmla="*/ 44 h 72"/>
                  <a:gd name="T22" fmla="*/ 85 w 95"/>
                  <a:gd name="T23" fmla="*/ 17 h 72"/>
                  <a:gd name="T24" fmla="*/ 85 w 95"/>
                  <a:gd name="T25" fmla="*/ 17 h 72"/>
                  <a:gd name="T26" fmla="*/ 85 w 95"/>
                  <a:gd name="T27" fmla="*/ 15 h 72"/>
                  <a:gd name="T28" fmla="*/ 93 w 95"/>
                  <a:gd name="T29" fmla="*/ 9 h 72"/>
                  <a:gd name="T30" fmla="*/ 95 w 95"/>
                  <a:gd name="T31" fmla="*/ 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5" h="72">
                    <a:moveTo>
                      <a:pt x="95" y="6"/>
                    </a:moveTo>
                    <a:cubicBezTo>
                      <a:pt x="95" y="5"/>
                      <a:pt x="95" y="4"/>
                      <a:pt x="94" y="3"/>
                    </a:cubicBezTo>
                    <a:cubicBezTo>
                      <a:pt x="93" y="1"/>
                      <a:pt x="90" y="0"/>
                      <a:pt x="88" y="2"/>
                    </a:cubicBezTo>
                    <a:cubicBezTo>
                      <a:pt x="79" y="7"/>
                      <a:pt x="79" y="7"/>
                      <a:pt x="79" y="7"/>
                    </a:cubicBezTo>
                    <a:cubicBezTo>
                      <a:pt x="77" y="5"/>
                      <a:pt x="73" y="4"/>
                      <a:pt x="69" y="4"/>
                    </a:cubicBezTo>
                    <a:cubicBezTo>
                      <a:pt x="62" y="4"/>
                      <a:pt x="53" y="7"/>
                      <a:pt x="45" y="12"/>
                    </a:cubicBezTo>
                    <a:cubicBezTo>
                      <a:pt x="2" y="39"/>
                      <a:pt x="2" y="39"/>
                      <a:pt x="2" y="39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21" y="72"/>
                      <a:pt x="21" y="72"/>
                      <a:pt x="21" y="72"/>
                    </a:cubicBezTo>
                    <a:cubicBezTo>
                      <a:pt x="22" y="71"/>
                      <a:pt x="22" y="71"/>
                      <a:pt x="22" y="71"/>
                    </a:cubicBezTo>
                    <a:cubicBezTo>
                      <a:pt x="66" y="44"/>
                      <a:pt x="66" y="44"/>
                      <a:pt x="66" y="44"/>
                    </a:cubicBezTo>
                    <a:cubicBezTo>
                      <a:pt x="76" y="37"/>
                      <a:pt x="84" y="26"/>
                      <a:pt x="85" y="17"/>
                    </a:cubicBezTo>
                    <a:cubicBezTo>
                      <a:pt x="85" y="17"/>
                      <a:pt x="85" y="17"/>
                      <a:pt x="85" y="17"/>
                    </a:cubicBezTo>
                    <a:cubicBezTo>
                      <a:pt x="85" y="16"/>
                      <a:pt x="85" y="15"/>
                      <a:pt x="85" y="15"/>
                    </a:cubicBezTo>
                    <a:cubicBezTo>
                      <a:pt x="93" y="9"/>
                      <a:pt x="93" y="9"/>
                      <a:pt x="93" y="9"/>
                    </a:cubicBezTo>
                    <a:cubicBezTo>
                      <a:pt x="94" y="9"/>
                      <a:pt x="95" y="7"/>
                      <a:pt x="95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2" name="타원 25"/>
            <p:cNvSpPr/>
            <p:nvPr/>
          </p:nvSpPr>
          <p:spPr bwMode="auto">
            <a:xfrm>
              <a:off x="92532" y="3212976"/>
              <a:ext cx="648000" cy="64800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0" tIns="0" rIns="0" bIns="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900" b="1" kern="0" dirty="0" smtClean="0">
                  <a:solidFill>
                    <a:prstClr val="black"/>
                  </a:solidFill>
                  <a:latin typeface="Calibri" panose="020F0502020204030204" pitchFamily="34" charset="0"/>
                  <a:ea typeface="맑은 고딕" pitchFamily="50" charset="-127"/>
                  <a:cs typeface="Arial" pitchFamily="34" charset="0"/>
                </a:rPr>
                <a:t>주문</a:t>
              </a:r>
              <a:endParaRPr lang="ko-KR" altLang="en-US" sz="900" b="1" kern="0" dirty="0">
                <a:solidFill>
                  <a:prstClr val="black"/>
                </a:solidFill>
                <a:latin typeface="Calibri" panose="020F0502020204030204" pitchFamily="34" charset="0"/>
                <a:ea typeface="맑은 고딕" pitchFamily="50" charset="-127"/>
                <a:cs typeface="Arial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92532" y="4295859"/>
            <a:ext cx="648000" cy="648000"/>
            <a:chOff x="92532" y="4259855"/>
            <a:chExt cx="648000" cy="648000"/>
          </a:xfrm>
        </p:grpSpPr>
        <p:grpSp>
          <p:nvGrpSpPr>
            <p:cNvPr id="38" name="Group 37"/>
            <p:cNvGrpSpPr/>
            <p:nvPr/>
          </p:nvGrpSpPr>
          <p:grpSpPr bwMode="auto">
            <a:xfrm>
              <a:off x="279190" y="4401108"/>
              <a:ext cx="284983" cy="200062"/>
              <a:chOff x="3154363" y="2433638"/>
              <a:chExt cx="2835275" cy="1989137"/>
            </a:xfrm>
            <a:solidFill>
              <a:srgbClr val="557799"/>
            </a:solidFill>
          </p:grpSpPr>
          <p:sp>
            <p:nvSpPr>
              <p:cNvPr id="40" name="Freeform 15"/>
              <p:cNvSpPr>
                <a:spLocks noEditPoints="1"/>
              </p:cNvSpPr>
              <p:nvPr/>
            </p:nvSpPr>
            <p:spPr bwMode="auto">
              <a:xfrm>
                <a:off x="3154363" y="4000500"/>
                <a:ext cx="2835275" cy="422275"/>
              </a:xfrm>
              <a:custGeom>
                <a:avLst/>
                <a:gdLst>
                  <a:gd name="T0" fmla="*/ 738 w 753"/>
                  <a:gd name="T1" fmla="*/ 39 h 112"/>
                  <a:gd name="T2" fmla="*/ 663 w 753"/>
                  <a:gd name="T3" fmla="*/ 6 h 112"/>
                  <a:gd name="T4" fmla="*/ 632 w 753"/>
                  <a:gd name="T5" fmla="*/ 0 h 112"/>
                  <a:gd name="T6" fmla="*/ 120 w 753"/>
                  <a:gd name="T7" fmla="*/ 0 h 112"/>
                  <a:gd name="T8" fmla="*/ 89 w 753"/>
                  <a:gd name="T9" fmla="*/ 6 h 112"/>
                  <a:gd name="T10" fmla="*/ 14 w 753"/>
                  <a:gd name="T11" fmla="*/ 39 h 112"/>
                  <a:gd name="T12" fmla="*/ 0 w 753"/>
                  <a:gd name="T13" fmla="*/ 62 h 112"/>
                  <a:gd name="T14" fmla="*/ 0 w 753"/>
                  <a:gd name="T15" fmla="*/ 96 h 112"/>
                  <a:gd name="T16" fmla="*/ 16 w 753"/>
                  <a:gd name="T17" fmla="*/ 112 h 112"/>
                  <a:gd name="T18" fmla="*/ 736 w 753"/>
                  <a:gd name="T19" fmla="*/ 112 h 112"/>
                  <a:gd name="T20" fmla="*/ 753 w 753"/>
                  <a:gd name="T21" fmla="*/ 96 h 112"/>
                  <a:gd name="T22" fmla="*/ 753 w 753"/>
                  <a:gd name="T23" fmla="*/ 62 h 112"/>
                  <a:gd name="T24" fmla="*/ 738 w 753"/>
                  <a:gd name="T25" fmla="*/ 39 h 112"/>
                  <a:gd name="T26" fmla="*/ 517 w 753"/>
                  <a:gd name="T27" fmla="*/ 87 h 112"/>
                  <a:gd name="T28" fmla="*/ 236 w 753"/>
                  <a:gd name="T29" fmla="*/ 87 h 112"/>
                  <a:gd name="T30" fmla="*/ 227 w 753"/>
                  <a:gd name="T31" fmla="*/ 79 h 112"/>
                  <a:gd name="T32" fmla="*/ 236 w 753"/>
                  <a:gd name="T33" fmla="*/ 70 h 112"/>
                  <a:gd name="T34" fmla="*/ 517 w 753"/>
                  <a:gd name="T35" fmla="*/ 70 h 112"/>
                  <a:gd name="T36" fmla="*/ 525 w 753"/>
                  <a:gd name="T37" fmla="*/ 79 h 112"/>
                  <a:gd name="T38" fmla="*/ 517 w 753"/>
                  <a:gd name="T39" fmla="*/ 8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53" h="112">
                    <a:moveTo>
                      <a:pt x="738" y="39"/>
                    </a:moveTo>
                    <a:cubicBezTo>
                      <a:pt x="663" y="6"/>
                      <a:pt x="663" y="6"/>
                      <a:pt x="663" y="6"/>
                    </a:cubicBezTo>
                    <a:cubicBezTo>
                      <a:pt x="655" y="3"/>
                      <a:pt x="641" y="0"/>
                      <a:pt x="632" y="0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111" y="0"/>
                      <a:pt x="97" y="3"/>
                      <a:pt x="89" y="6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6" y="43"/>
                      <a:pt x="0" y="53"/>
                      <a:pt x="0" y="62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05"/>
                      <a:pt x="7" y="112"/>
                      <a:pt x="16" y="112"/>
                    </a:cubicBezTo>
                    <a:cubicBezTo>
                      <a:pt x="736" y="112"/>
                      <a:pt x="736" y="112"/>
                      <a:pt x="736" y="112"/>
                    </a:cubicBezTo>
                    <a:cubicBezTo>
                      <a:pt x="745" y="112"/>
                      <a:pt x="753" y="105"/>
                      <a:pt x="753" y="96"/>
                    </a:cubicBezTo>
                    <a:cubicBezTo>
                      <a:pt x="753" y="62"/>
                      <a:pt x="753" y="62"/>
                      <a:pt x="753" y="62"/>
                    </a:cubicBezTo>
                    <a:cubicBezTo>
                      <a:pt x="753" y="53"/>
                      <a:pt x="746" y="43"/>
                      <a:pt x="738" y="39"/>
                    </a:cubicBezTo>
                    <a:close/>
                    <a:moveTo>
                      <a:pt x="517" y="87"/>
                    </a:moveTo>
                    <a:cubicBezTo>
                      <a:pt x="236" y="87"/>
                      <a:pt x="236" y="87"/>
                      <a:pt x="236" y="87"/>
                    </a:cubicBezTo>
                    <a:cubicBezTo>
                      <a:pt x="231" y="87"/>
                      <a:pt x="227" y="84"/>
                      <a:pt x="227" y="79"/>
                    </a:cubicBezTo>
                    <a:cubicBezTo>
                      <a:pt x="227" y="74"/>
                      <a:pt x="231" y="70"/>
                      <a:pt x="236" y="70"/>
                    </a:cubicBezTo>
                    <a:cubicBezTo>
                      <a:pt x="517" y="70"/>
                      <a:pt x="517" y="70"/>
                      <a:pt x="517" y="70"/>
                    </a:cubicBezTo>
                    <a:cubicBezTo>
                      <a:pt x="521" y="70"/>
                      <a:pt x="525" y="74"/>
                      <a:pt x="525" y="79"/>
                    </a:cubicBezTo>
                    <a:cubicBezTo>
                      <a:pt x="525" y="84"/>
                      <a:pt x="521" y="87"/>
                      <a:pt x="517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IE">
                  <a:solidFill>
                    <a:srgbClr val="000000"/>
                  </a:solidFill>
                </a:endParaRPr>
              </a:p>
            </p:txBody>
          </p:sp>
          <p:sp>
            <p:nvSpPr>
              <p:cNvPr id="41" name="Freeform 16"/>
              <p:cNvSpPr>
                <a:spLocks noEditPoints="1"/>
              </p:cNvSpPr>
              <p:nvPr/>
            </p:nvSpPr>
            <p:spPr bwMode="auto">
              <a:xfrm>
                <a:off x="3390901" y="2433638"/>
                <a:ext cx="2362200" cy="1509713"/>
              </a:xfrm>
              <a:custGeom>
                <a:avLst/>
                <a:gdLst>
                  <a:gd name="T0" fmla="*/ 570 w 627"/>
                  <a:gd name="T1" fmla="*/ 0 h 400"/>
                  <a:gd name="T2" fmla="*/ 57 w 627"/>
                  <a:gd name="T3" fmla="*/ 0 h 400"/>
                  <a:gd name="T4" fmla="*/ 0 w 627"/>
                  <a:gd name="T5" fmla="*/ 57 h 400"/>
                  <a:gd name="T6" fmla="*/ 0 w 627"/>
                  <a:gd name="T7" fmla="*/ 343 h 400"/>
                  <a:gd name="T8" fmla="*/ 57 w 627"/>
                  <a:gd name="T9" fmla="*/ 400 h 400"/>
                  <a:gd name="T10" fmla="*/ 570 w 627"/>
                  <a:gd name="T11" fmla="*/ 400 h 400"/>
                  <a:gd name="T12" fmla="*/ 627 w 627"/>
                  <a:gd name="T13" fmla="*/ 343 h 400"/>
                  <a:gd name="T14" fmla="*/ 627 w 627"/>
                  <a:gd name="T15" fmla="*/ 57 h 400"/>
                  <a:gd name="T16" fmla="*/ 570 w 627"/>
                  <a:gd name="T17" fmla="*/ 0 h 400"/>
                  <a:gd name="T18" fmla="*/ 578 w 627"/>
                  <a:gd name="T19" fmla="*/ 343 h 400"/>
                  <a:gd name="T20" fmla="*/ 570 w 627"/>
                  <a:gd name="T21" fmla="*/ 351 h 400"/>
                  <a:gd name="T22" fmla="*/ 57 w 627"/>
                  <a:gd name="T23" fmla="*/ 351 h 400"/>
                  <a:gd name="T24" fmla="*/ 48 w 627"/>
                  <a:gd name="T25" fmla="*/ 343 h 400"/>
                  <a:gd name="T26" fmla="*/ 48 w 627"/>
                  <a:gd name="T27" fmla="*/ 57 h 400"/>
                  <a:gd name="T28" fmla="*/ 57 w 627"/>
                  <a:gd name="T29" fmla="*/ 49 h 400"/>
                  <a:gd name="T30" fmla="*/ 570 w 627"/>
                  <a:gd name="T31" fmla="*/ 49 h 400"/>
                  <a:gd name="T32" fmla="*/ 574 w 627"/>
                  <a:gd name="T33" fmla="*/ 51 h 400"/>
                  <a:gd name="T34" fmla="*/ 578 w 627"/>
                  <a:gd name="T35" fmla="*/ 57 h 400"/>
                  <a:gd name="T36" fmla="*/ 578 w 627"/>
                  <a:gd name="T37" fmla="*/ 343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7" h="400">
                    <a:moveTo>
                      <a:pt x="570" y="0"/>
                    </a:moveTo>
                    <a:cubicBezTo>
                      <a:pt x="57" y="0"/>
                      <a:pt x="57" y="0"/>
                      <a:pt x="57" y="0"/>
                    </a:cubicBezTo>
                    <a:cubicBezTo>
                      <a:pt x="25" y="0"/>
                      <a:pt x="0" y="26"/>
                      <a:pt x="0" y="57"/>
                    </a:cubicBezTo>
                    <a:cubicBezTo>
                      <a:pt x="0" y="343"/>
                      <a:pt x="0" y="343"/>
                      <a:pt x="0" y="343"/>
                    </a:cubicBezTo>
                    <a:cubicBezTo>
                      <a:pt x="0" y="374"/>
                      <a:pt x="25" y="400"/>
                      <a:pt x="57" y="400"/>
                    </a:cubicBezTo>
                    <a:cubicBezTo>
                      <a:pt x="570" y="400"/>
                      <a:pt x="570" y="400"/>
                      <a:pt x="570" y="400"/>
                    </a:cubicBezTo>
                    <a:cubicBezTo>
                      <a:pt x="601" y="400"/>
                      <a:pt x="627" y="374"/>
                      <a:pt x="627" y="343"/>
                    </a:cubicBezTo>
                    <a:cubicBezTo>
                      <a:pt x="627" y="57"/>
                      <a:pt x="627" y="57"/>
                      <a:pt x="627" y="57"/>
                    </a:cubicBezTo>
                    <a:cubicBezTo>
                      <a:pt x="627" y="26"/>
                      <a:pt x="601" y="0"/>
                      <a:pt x="570" y="0"/>
                    </a:cubicBezTo>
                    <a:close/>
                    <a:moveTo>
                      <a:pt x="578" y="343"/>
                    </a:moveTo>
                    <a:cubicBezTo>
                      <a:pt x="578" y="347"/>
                      <a:pt x="574" y="351"/>
                      <a:pt x="570" y="351"/>
                    </a:cubicBezTo>
                    <a:cubicBezTo>
                      <a:pt x="57" y="351"/>
                      <a:pt x="57" y="351"/>
                      <a:pt x="57" y="351"/>
                    </a:cubicBezTo>
                    <a:cubicBezTo>
                      <a:pt x="52" y="351"/>
                      <a:pt x="48" y="347"/>
                      <a:pt x="48" y="343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8" y="53"/>
                      <a:pt x="52" y="49"/>
                      <a:pt x="57" y="49"/>
                    </a:cubicBezTo>
                    <a:cubicBezTo>
                      <a:pt x="570" y="49"/>
                      <a:pt x="570" y="49"/>
                      <a:pt x="570" y="49"/>
                    </a:cubicBezTo>
                    <a:cubicBezTo>
                      <a:pt x="571" y="49"/>
                      <a:pt x="573" y="50"/>
                      <a:pt x="574" y="51"/>
                    </a:cubicBezTo>
                    <a:cubicBezTo>
                      <a:pt x="576" y="52"/>
                      <a:pt x="578" y="55"/>
                      <a:pt x="578" y="57"/>
                    </a:cubicBezTo>
                    <a:lnTo>
                      <a:pt x="578" y="3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IE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39" name="타원 25"/>
            <p:cNvSpPr/>
            <p:nvPr/>
          </p:nvSpPr>
          <p:spPr bwMode="auto">
            <a:xfrm>
              <a:off x="92532" y="4259855"/>
              <a:ext cx="648000" cy="64800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0" tIns="0" rIns="0" bIns="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900" b="1" kern="0" dirty="0" smtClean="0">
                  <a:solidFill>
                    <a:prstClr val="black"/>
                  </a:solidFill>
                  <a:latin typeface="Calibri" panose="020F0502020204030204" pitchFamily="34" charset="0"/>
                  <a:ea typeface="맑은 고딕" pitchFamily="50" charset="-127"/>
                  <a:cs typeface="Arial" pitchFamily="34" charset="0"/>
                </a:rPr>
                <a:t>주문보류</a:t>
              </a:r>
              <a:endParaRPr lang="ko-KR" altLang="en-US" sz="900" b="1" kern="0" dirty="0">
                <a:solidFill>
                  <a:prstClr val="black"/>
                </a:solidFill>
                <a:latin typeface="Calibri" panose="020F0502020204030204" pitchFamily="34" charset="0"/>
                <a:ea typeface="맑은 고딕" pitchFamily="50" charset="-127"/>
                <a:cs typeface="Arial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92532" y="5242703"/>
            <a:ext cx="648000" cy="648000"/>
            <a:chOff x="92532" y="5206699"/>
            <a:chExt cx="648000" cy="648000"/>
          </a:xfrm>
        </p:grpSpPr>
        <p:sp>
          <p:nvSpPr>
            <p:cNvPr id="43" name="Freeform 31"/>
            <p:cNvSpPr>
              <a:spLocks noEditPoints="1"/>
            </p:cNvSpPr>
            <p:nvPr/>
          </p:nvSpPr>
          <p:spPr bwMode="auto">
            <a:xfrm>
              <a:off x="272084" y="5340498"/>
              <a:ext cx="323285" cy="212738"/>
            </a:xfrm>
            <a:custGeom>
              <a:avLst/>
              <a:gdLst>
                <a:gd name="T0" fmla="*/ 2147483647 w 772"/>
                <a:gd name="T1" fmla="*/ 0 h 507"/>
                <a:gd name="T2" fmla="*/ 2147483647 w 772"/>
                <a:gd name="T3" fmla="*/ 2147483647 h 507"/>
                <a:gd name="T4" fmla="*/ 2147483647 w 772"/>
                <a:gd name="T5" fmla="*/ 2147483647 h 507"/>
                <a:gd name="T6" fmla="*/ 2147483647 w 772"/>
                <a:gd name="T7" fmla="*/ 2147483647 h 507"/>
                <a:gd name="T8" fmla="*/ 2147483647 w 772"/>
                <a:gd name="T9" fmla="*/ 2147483647 h 507"/>
                <a:gd name="T10" fmla="*/ 2147483647 w 772"/>
                <a:gd name="T11" fmla="*/ 2147483647 h 507"/>
                <a:gd name="T12" fmla="*/ 2147483647 w 772"/>
                <a:gd name="T13" fmla="*/ 2147483647 h 507"/>
                <a:gd name="T14" fmla="*/ 2147483647 w 772"/>
                <a:gd name="T15" fmla="*/ 2147483647 h 507"/>
                <a:gd name="T16" fmla="*/ 2147483647 w 772"/>
                <a:gd name="T17" fmla="*/ 2147483647 h 507"/>
                <a:gd name="T18" fmla="*/ 2147483647 w 772"/>
                <a:gd name="T19" fmla="*/ 2147483647 h 507"/>
                <a:gd name="T20" fmla="*/ 2147483647 w 772"/>
                <a:gd name="T21" fmla="*/ 2147483647 h 507"/>
                <a:gd name="T22" fmla="*/ 2147483647 w 772"/>
                <a:gd name="T23" fmla="*/ 2147483647 h 507"/>
                <a:gd name="T24" fmla="*/ 2147483647 w 772"/>
                <a:gd name="T25" fmla="*/ 2147483647 h 507"/>
                <a:gd name="T26" fmla="*/ 2147483647 w 772"/>
                <a:gd name="T27" fmla="*/ 2147483647 h 507"/>
                <a:gd name="T28" fmla="*/ 2147483647 w 772"/>
                <a:gd name="T29" fmla="*/ 2147483647 h 507"/>
                <a:gd name="T30" fmla="*/ 2147483647 w 772"/>
                <a:gd name="T31" fmla="*/ 2147483647 h 507"/>
                <a:gd name="T32" fmla="*/ 2147483647 w 772"/>
                <a:gd name="T33" fmla="*/ 2147483647 h 507"/>
                <a:gd name="T34" fmla="*/ 2147483647 w 772"/>
                <a:gd name="T35" fmla="*/ 2147483647 h 507"/>
                <a:gd name="T36" fmla="*/ 2147483647 w 772"/>
                <a:gd name="T37" fmla="*/ 2147483647 h 507"/>
                <a:gd name="T38" fmla="*/ 2147483647 w 772"/>
                <a:gd name="T39" fmla="*/ 2147483647 h 507"/>
                <a:gd name="T40" fmla="*/ 2147483647 w 772"/>
                <a:gd name="T41" fmla="*/ 2147483647 h 507"/>
                <a:gd name="T42" fmla="*/ 2147483647 w 772"/>
                <a:gd name="T43" fmla="*/ 2147483647 h 507"/>
                <a:gd name="T44" fmla="*/ 2147483647 w 772"/>
                <a:gd name="T45" fmla="*/ 2147483647 h 507"/>
                <a:gd name="T46" fmla="*/ 2147483647 w 772"/>
                <a:gd name="T47" fmla="*/ 2147483647 h 507"/>
                <a:gd name="T48" fmla="*/ 2147483647 w 772"/>
                <a:gd name="T49" fmla="*/ 2147483647 h 507"/>
                <a:gd name="T50" fmla="*/ 2147483647 w 772"/>
                <a:gd name="T51" fmla="*/ 2147483647 h 507"/>
                <a:gd name="T52" fmla="*/ 2147483647 w 772"/>
                <a:gd name="T53" fmla="*/ 2147483647 h 507"/>
                <a:gd name="T54" fmla="*/ 2147483647 w 772"/>
                <a:gd name="T55" fmla="*/ 2147483647 h 507"/>
                <a:gd name="T56" fmla="*/ 2147483647 w 772"/>
                <a:gd name="T57" fmla="*/ 2147483647 h 507"/>
                <a:gd name="T58" fmla="*/ 2147483647 w 772"/>
                <a:gd name="T59" fmla="*/ 2147483647 h 507"/>
                <a:gd name="T60" fmla="*/ 2147483647 w 772"/>
                <a:gd name="T61" fmla="*/ 2147483647 h 507"/>
                <a:gd name="T62" fmla="*/ 2147483647 w 772"/>
                <a:gd name="T63" fmla="*/ 2147483647 h 507"/>
                <a:gd name="T64" fmla="*/ 2147483647 w 772"/>
                <a:gd name="T65" fmla="*/ 2147483647 h 507"/>
                <a:gd name="T66" fmla="*/ 2147483647 w 772"/>
                <a:gd name="T67" fmla="*/ 2147483647 h 507"/>
                <a:gd name="T68" fmla="*/ 2147483647 w 772"/>
                <a:gd name="T69" fmla="*/ 2147483647 h 507"/>
                <a:gd name="T70" fmla="*/ 2147483647 w 772"/>
                <a:gd name="T71" fmla="*/ 2147483647 h 507"/>
                <a:gd name="T72" fmla="*/ 2147483647 w 772"/>
                <a:gd name="T73" fmla="*/ 2147483647 h 507"/>
                <a:gd name="T74" fmla="*/ 2147483647 w 772"/>
                <a:gd name="T75" fmla="*/ 2147483647 h 507"/>
                <a:gd name="T76" fmla="*/ 2147483647 w 772"/>
                <a:gd name="T77" fmla="*/ 2147483647 h 507"/>
                <a:gd name="T78" fmla="*/ 2147483647 w 772"/>
                <a:gd name="T79" fmla="*/ 2147483647 h 507"/>
                <a:gd name="T80" fmla="*/ 2147483647 w 772"/>
                <a:gd name="T81" fmla="*/ 2147483647 h 507"/>
                <a:gd name="T82" fmla="*/ 2147483647 w 772"/>
                <a:gd name="T83" fmla="*/ 2147483647 h 507"/>
                <a:gd name="T84" fmla="*/ 2147483647 w 772"/>
                <a:gd name="T85" fmla="*/ 2147483647 h 507"/>
                <a:gd name="T86" fmla="*/ 2147483647 w 772"/>
                <a:gd name="T87" fmla="*/ 2147483647 h 507"/>
                <a:gd name="T88" fmla="*/ 2147483647 w 772"/>
                <a:gd name="T89" fmla="*/ 2147483647 h 507"/>
                <a:gd name="T90" fmla="*/ 2147483647 w 772"/>
                <a:gd name="T91" fmla="*/ 2147483647 h 507"/>
                <a:gd name="T92" fmla="*/ 2147483647 w 772"/>
                <a:gd name="T93" fmla="*/ 2147483647 h 507"/>
                <a:gd name="T94" fmla="*/ 2147483647 w 772"/>
                <a:gd name="T95" fmla="*/ 2147483647 h 507"/>
                <a:gd name="T96" fmla="*/ 2147483647 w 772"/>
                <a:gd name="T97" fmla="*/ 2147483647 h 507"/>
                <a:gd name="T98" fmla="*/ 2147483647 w 772"/>
                <a:gd name="T99" fmla="*/ 2147483647 h 507"/>
                <a:gd name="T100" fmla="*/ 2147483647 w 772"/>
                <a:gd name="T101" fmla="*/ 2147483647 h 507"/>
                <a:gd name="T102" fmla="*/ 2147483647 w 772"/>
                <a:gd name="T103" fmla="*/ 2147483647 h 507"/>
                <a:gd name="T104" fmla="*/ 2147483647 w 772"/>
                <a:gd name="T105" fmla="*/ 2147483647 h 507"/>
                <a:gd name="T106" fmla="*/ 2147483647 w 772"/>
                <a:gd name="T107" fmla="*/ 2147483647 h 507"/>
                <a:gd name="T108" fmla="*/ 2147483647 w 772"/>
                <a:gd name="T109" fmla="*/ 2147483647 h 507"/>
                <a:gd name="T110" fmla="*/ 2147483647 w 772"/>
                <a:gd name="T111" fmla="*/ 2147483647 h 507"/>
                <a:gd name="T112" fmla="*/ 2147483647 w 772"/>
                <a:gd name="T113" fmla="*/ 2147483647 h 507"/>
                <a:gd name="T114" fmla="*/ 2147483647 w 772"/>
                <a:gd name="T115" fmla="*/ 2147483647 h 50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772" h="507">
                  <a:moveTo>
                    <a:pt x="181" y="196"/>
                  </a:moveTo>
                  <a:cubicBezTo>
                    <a:pt x="235" y="196"/>
                    <a:pt x="279" y="152"/>
                    <a:pt x="279" y="98"/>
                  </a:cubicBezTo>
                  <a:cubicBezTo>
                    <a:pt x="279" y="44"/>
                    <a:pt x="235" y="0"/>
                    <a:pt x="181" y="0"/>
                  </a:cubicBezTo>
                  <a:cubicBezTo>
                    <a:pt x="127" y="0"/>
                    <a:pt x="84" y="44"/>
                    <a:pt x="84" y="98"/>
                  </a:cubicBezTo>
                  <a:cubicBezTo>
                    <a:pt x="84" y="152"/>
                    <a:pt x="127" y="196"/>
                    <a:pt x="181" y="196"/>
                  </a:cubicBezTo>
                  <a:close/>
                  <a:moveTo>
                    <a:pt x="275" y="387"/>
                  </a:moveTo>
                  <a:cubicBezTo>
                    <a:pt x="295" y="388"/>
                    <a:pt x="295" y="388"/>
                    <a:pt x="295" y="388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10" y="390"/>
                    <a:pt x="310" y="390"/>
                    <a:pt x="310" y="390"/>
                  </a:cubicBezTo>
                  <a:cubicBezTo>
                    <a:pt x="388" y="397"/>
                    <a:pt x="388" y="397"/>
                    <a:pt x="388" y="397"/>
                  </a:cubicBezTo>
                  <a:cubicBezTo>
                    <a:pt x="388" y="397"/>
                    <a:pt x="388" y="397"/>
                    <a:pt x="388" y="397"/>
                  </a:cubicBezTo>
                  <a:cubicBezTo>
                    <a:pt x="389" y="393"/>
                    <a:pt x="389" y="390"/>
                    <a:pt x="389" y="387"/>
                  </a:cubicBezTo>
                  <a:cubicBezTo>
                    <a:pt x="389" y="385"/>
                    <a:pt x="389" y="384"/>
                    <a:pt x="388" y="382"/>
                  </a:cubicBezTo>
                  <a:cubicBezTo>
                    <a:pt x="387" y="375"/>
                    <a:pt x="383" y="369"/>
                    <a:pt x="379" y="364"/>
                  </a:cubicBezTo>
                  <a:cubicBezTo>
                    <a:pt x="379" y="364"/>
                    <a:pt x="379" y="364"/>
                    <a:pt x="379" y="364"/>
                  </a:cubicBezTo>
                  <a:cubicBezTo>
                    <a:pt x="374" y="359"/>
                    <a:pt x="368" y="355"/>
                    <a:pt x="361" y="353"/>
                  </a:cubicBezTo>
                  <a:cubicBezTo>
                    <a:pt x="358" y="352"/>
                    <a:pt x="354" y="351"/>
                    <a:pt x="350" y="351"/>
                  </a:cubicBezTo>
                  <a:cubicBezTo>
                    <a:pt x="350" y="351"/>
                    <a:pt x="350" y="351"/>
                    <a:pt x="350" y="351"/>
                  </a:cubicBezTo>
                  <a:cubicBezTo>
                    <a:pt x="303" y="351"/>
                    <a:pt x="303" y="351"/>
                    <a:pt x="303" y="351"/>
                  </a:cubicBezTo>
                  <a:cubicBezTo>
                    <a:pt x="295" y="351"/>
                    <a:pt x="295" y="351"/>
                    <a:pt x="295" y="351"/>
                  </a:cubicBezTo>
                  <a:cubicBezTo>
                    <a:pt x="256" y="351"/>
                    <a:pt x="256" y="351"/>
                    <a:pt x="256" y="351"/>
                  </a:cubicBezTo>
                  <a:lnTo>
                    <a:pt x="275" y="387"/>
                  </a:lnTo>
                  <a:close/>
                  <a:moveTo>
                    <a:pt x="421" y="419"/>
                  </a:moveTo>
                  <a:cubicBezTo>
                    <a:pt x="418" y="419"/>
                    <a:pt x="416" y="418"/>
                    <a:pt x="413" y="418"/>
                  </a:cubicBezTo>
                  <a:cubicBezTo>
                    <a:pt x="403" y="417"/>
                    <a:pt x="403" y="417"/>
                    <a:pt x="403" y="417"/>
                  </a:cubicBezTo>
                  <a:cubicBezTo>
                    <a:pt x="400" y="417"/>
                    <a:pt x="400" y="417"/>
                    <a:pt x="400" y="417"/>
                  </a:cubicBezTo>
                  <a:cubicBezTo>
                    <a:pt x="389" y="416"/>
                    <a:pt x="389" y="416"/>
                    <a:pt x="389" y="416"/>
                  </a:cubicBezTo>
                  <a:cubicBezTo>
                    <a:pt x="377" y="415"/>
                    <a:pt x="377" y="415"/>
                    <a:pt x="377" y="415"/>
                  </a:cubicBezTo>
                  <a:cubicBezTo>
                    <a:pt x="322" y="410"/>
                    <a:pt x="322" y="410"/>
                    <a:pt x="322" y="410"/>
                  </a:cubicBezTo>
                  <a:cubicBezTo>
                    <a:pt x="315" y="409"/>
                    <a:pt x="315" y="409"/>
                    <a:pt x="315" y="409"/>
                  </a:cubicBezTo>
                  <a:cubicBezTo>
                    <a:pt x="307" y="408"/>
                    <a:pt x="307" y="408"/>
                    <a:pt x="307" y="408"/>
                  </a:cubicBezTo>
                  <a:cubicBezTo>
                    <a:pt x="263" y="404"/>
                    <a:pt x="263" y="404"/>
                    <a:pt x="263" y="404"/>
                  </a:cubicBezTo>
                  <a:cubicBezTo>
                    <a:pt x="235" y="351"/>
                    <a:pt x="235" y="351"/>
                    <a:pt x="235" y="351"/>
                  </a:cubicBezTo>
                  <a:cubicBezTo>
                    <a:pt x="226" y="333"/>
                    <a:pt x="226" y="333"/>
                    <a:pt x="226" y="333"/>
                  </a:cubicBezTo>
                  <a:cubicBezTo>
                    <a:pt x="220" y="323"/>
                    <a:pt x="220" y="323"/>
                    <a:pt x="220" y="323"/>
                  </a:cubicBezTo>
                  <a:cubicBezTo>
                    <a:pt x="191" y="264"/>
                    <a:pt x="162" y="212"/>
                    <a:pt x="101" y="212"/>
                  </a:cubicBezTo>
                  <a:cubicBezTo>
                    <a:pt x="54" y="212"/>
                    <a:pt x="18" y="250"/>
                    <a:pt x="12" y="311"/>
                  </a:cubicBezTo>
                  <a:cubicBezTo>
                    <a:pt x="1" y="474"/>
                    <a:pt x="1" y="474"/>
                    <a:pt x="1" y="474"/>
                  </a:cubicBezTo>
                  <a:cubicBezTo>
                    <a:pt x="0" y="493"/>
                    <a:pt x="14" y="507"/>
                    <a:pt x="32" y="507"/>
                  </a:cubicBezTo>
                  <a:cubicBezTo>
                    <a:pt x="181" y="507"/>
                    <a:pt x="181" y="507"/>
                    <a:pt x="181" y="507"/>
                  </a:cubicBezTo>
                  <a:cubicBezTo>
                    <a:pt x="162" y="455"/>
                    <a:pt x="162" y="455"/>
                    <a:pt x="162" y="455"/>
                  </a:cubicBezTo>
                  <a:cubicBezTo>
                    <a:pt x="158" y="444"/>
                    <a:pt x="158" y="444"/>
                    <a:pt x="158" y="444"/>
                  </a:cubicBezTo>
                  <a:cubicBezTo>
                    <a:pt x="153" y="432"/>
                    <a:pt x="153" y="432"/>
                    <a:pt x="153" y="432"/>
                  </a:cubicBezTo>
                  <a:cubicBezTo>
                    <a:pt x="127" y="361"/>
                    <a:pt x="127" y="361"/>
                    <a:pt x="127" y="361"/>
                  </a:cubicBezTo>
                  <a:cubicBezTo>
                    <a:pt x="166" y="437"/>
                    <a:pt x="166" y="437"/>
                    <a:pt x="166" y="437"/>
                  </a:cubicBezTo>
                  <a:cubicBezTo>
                    <a:pt x="171" y="447"/>
                    <a:pt x="171" y="447"/>
                    <a:pt x="171" y="447"/>
                  </a:cubicBezTo>
                  <a:cubicBezTo>
                    <a:pt x="176" y="457"/>
                    <a:pt x="176" y="457"/>
                    <a:pt x="176" y="457"/>
                  </a:cubicBezTo>
                  <a:cubicBezTo>
                    <a:pt x="186" y="476"/>
                    <a:pt x="186" y="476"/>
                    <a:pt x="186" y="476"/>
                  </a:cubicBezTo>
                  <a:cubicBezTo>
                    <a:pt x="195" y="495"/>
                    <a:pt x="215" y="507"/>
                    <a:pt x="236" y="507"/>
                  </a:cubicBezTo>
                  <a:cubicBezTo>
                    <a:pt x="413" y="507"/>
                    <a:pt x="413" y="507"/>
                    <a:pt x="413" y="507"/>
                  </a:cubicBezTo>
                  <a:cubicBezTo>
                    <a:pt x="414" y="507"/>
                    <a:pt x="415" y="507"/>
                    <a:pt x="416" y="507"/>
                  </a:cubicBezTo>
                  <a:cubicBezTo>
                    <a:pt x="438" y="506"/>
                    <a:pt x="454" y="492"/>
                    <a:pt x="457" y="473"/>
                  </a:cubicBezTo>
                  <a:cubicBezTo>
                    <a:pt x="457" y="471"/>
                    <a:pt x="458" y="469"/>
                    <a:pt x="458" y="467"/>
                  </a:cubicBezTo>
                  <a:cubicBezTo>
                    <a:pt x="458" y="467"/>
                    <a:pt x="458" y="466"/>
                    <a:pt x="458" y="466"/>
                  </a:cubicBezTo>
                  <a:cubicBezTo>
                    <a:pt x="458" y="444"/>
                    <a:pt x="442" y="425"/>
                    <a:pt x="421" y="419"/>
                  </a:cubicBezTo>
                  <a:close/>
                  <a:moveTo>
                    <a:pt x="757" y="223"/>
                  </a:moveTo>
                  <a:cubicBezTo>
                    <a:pt x="756" y="223"/>
                    <a:pt x="756" y="223"/>
                    <a:pt x="756" y="223"/>
                  </a:cubicBezTo>
                  <a:cubicBezTo>
                    <a:pt x="756" y="223"/>
                    <a:pt x="756" y="223"/>
                    <a:pt x="756" y="223"/>
                  </a:cubicBezTo>
                  <a:cubicBezTo>
                    <a:pt x="595" y="154"/>
                    <a:pt x="595" y="154"/>
                    <a:pt x="595" y="154"/>
                  </a:cubicBezTo>
                  <a:cubicBezTo>
                    <a:pt x="594" y="154"/>
                    <a:pt x="594" y="154"/>
                    <a:pt x="594" y="154"/>
                  </a:cubicBezTo>
                  <a:cubicBezTo>
                    <a:pt x="593" y="153"/>
                    <a:pt x="592" y="152"/>
                    <a:pt x="590" y="152"/>
                  </a:cubicBezTo>
                  <a:cubicBezTo>
                    <a:pt x="589" y="152"/>
                    <a:pt x="588" y="152"/>
                    <a:pt x="586" y="152"/>
                  </a:cubicBezTo>
                  <a:cubicBezTo>
                    <a:pt x="581" y="152"/>
                    <a:pt x="576" y="154"/>
                    <a:pt x="574" y="158"/>
                  </a:cubicBezTo>
                  <a:cubicBezTo>
                    <a:pt x="496" y="346"/>
                    <a:pt x="496" y="346"/>
                    <a:pt x="496" y="346"/>
                  </a:cubicBezTo>
                  <a:cubicBezTo>
                    <a:pt x="495" y="348"/>
                    <a:pt x="495" y="352"/>
                    <a:pt x="498" y="354"/>
                  </a:cubicBezTo>
                  <a:cubicBezTo>
                    <a:pt x="498" y="354"/>
                    <a:pt x="498" y="354"/>
                    <a:pt x="498" y="354"/>
                  </a:cubicBezTo>
                  <a:cubicBezTo>
                    <a:pt x="630" y="471"/>
                    <a:pt x="630" y="471"/>
                    <a:pt x="630" y="471"/>
                  </a:cubicBezTo>
                  <a:cubicBezTo>
                    <a:pt x="630" y="471"/>
                    <a:pt x="630" y="471"/>
                    <a:pt x="630" y="471"/>
                  </a:cubicBezTo>
                  <a:cubicBezTo>
                    <a:pt x="630" y="471"/>
                    <a:pt x="630" y="471"/>
                    <a:pt x="630" y="471"/>
                  </a:cubicBezTo>
                  <a:cubicBezTo>
                    <a:pt x="632" y="472"/>
                    <a:pt x="632" y="472"/>
                    <a:pt x="632" y="472"/>
                  </a:cubicBezTo>
                  <a:cubicBezTo>
                    <a:pt x="633" y="474"/>
                    <a:pt x="636" y="475"/>
                    <a:pt x="639" y="476"/>
                  </a:cubicBezTo>
                  <a:cubicBezTo>
                    <a:pt x="640" y="476"/>
                    <a:pt x="640" y="476"/>
                    <a:pt x="641" y="476"/>
                  </a:cubicBezTo>
                  <a:cubicBezTo>
                    <a:pt x="643" y="476"/>
                    <a:pt x="645" y="477"/>
                    <a:pt x="648" y="477"/>
                  </a:cubicBezTo>
                  <a:cubicBezTo>
                    <a:pt x="656" y="477"/>
                    <a:pt x="664" y="473"/>
                    <a:pt x="668" y="465"/>
                  </a:cubicBezTo>
                  <a:cubicBezTo>
                    <a:pt x="673" y="456"/>
                    <a:pt x="754" y="277"/>
                    <a:pt x="762" y="256"/>
                  </a:cubicBezTo>
                  <a:cubicBezTo>
                    <a:pt x="772" y="229"/>
                    <a:pt x="757" y="223"/>
                    <a:pt x="757" y="223"/>
                  </a:cubicBezTo>
                  <a:close/>
                  <a:moveTo>
                    <a:pt x="636" y="442"/>
                  </a:moveTo>
                  <a:cubicBezTo>
                    <a:pt x="516" y="347"/>
                    <a:pt x="516" y="347"/>
                    <a:pt x="516" y="347"/>
                  </a:cubicBezTo>
                  <a:cubicBezTo>
                    <a:pt x="587" y="174"/>
                    <a:pt x="587" y="174"/>
                    <a:pt x="587" y="174"/>
                  </a:cubicBezTo>
                  <a:cubicBezTo>
                    <a:pt x="728" y="235"/>
                    <a:pt x="728" y="235"/>
                    <a:pt x="728" y="235"/>
                  </a:cubicBezTo>
                  <a:lnTo>
                    <a:pt x="636" y="442"/>
                  </a:lnTo>
                  <a:close/>
                  <a:moveTo>
                    <a:pt x="498" y="361"/>
                  </a:moveTo>
                  <a:cubicBezTo>
                    <a:pt x="493" y="357"/>
                    <a:pt x="483" y="353"/>
                    <a:pt x="475" y="353"/>
                  </a:cubicBezTo>
                  <a:cubicBezTo>
                    <a:pt x="394" y="353"/>
                    <a:pt x="394" y="353"/>
                    <a:pt x="394" y="353"/>
                  </a:cubicBezTo>
                  <a:cubicBezTo>
                    <a:pt x="397" y="356"/>
                    <a:pt x="399" y="360"/>
                    <a:pt x="401" y="364"/>
                  </a:cubicBezTo>
                  <a:cubicBezTo>
                    <a:pt x="410" y="364"/>
                    <a:pt x="410" y="364"/>
                    <a:pt x="410" y="364"/>
                  </a:cubicBezTo>
                  <a:cubicBezTo>
                    <a:pt x="416" y="371"/>
                    <a:pt x="416" y="371"/>
                    <a:pt x="416" y="371"/>
                  </a:cubicBezTo>
                  <a:cubicBezTo>
                    <a:pt x="405" y="371"/>
                    <a:pt x="405" y="371"/>
                    <a:pt x="405" y="371"/>
                  </a:cubicBezTo>
                  <a:cubicBezTo>
                    <a:pt x="406" y="376"/>
                    <a:pt x="407" y="380"/>
                    <a:pt x="408" y="385"/>
                  </a:cubicBezTo>
                  <a:cubicBezTo>
                    <a:pt x="408" y="390"/>
                    <a:pt x="408" y="394"/>
                    <a:pt x="407" y="399"/>
                  </a:cubicBezTo>
                  <a:cubicBezTo>
                    <a:pt x="415" y="399"/>
                    <a:pt x="415" y="399"/>
                    <a:pt x="415" y="399"/>
                  </a:cubicBezTo>
                  <a:cubicBezTo>
                    <a:pt x="420" y="400"/>
                    <a:pt x="424" y="401"/>
                    <a:pt x="429" y="402"/>
                  </a:cubicBezTo>
                  <a:cubicBezTo>
                    <a:pt x="441" y="402"/>
                    <a:pt x="441" y="402"/>
                    <a:pt x="441" y="402"/>
                  </a:cubicBezTo>
                  <a:cubicBezTo>
                    <a:pt x="448" y="411"/>
                    <a:pt x="448" y="411"/>
                    <a:pt x="448" y="411"/>
                  </a:cubicBezTo>
                  <a:cubicBezTo>
                    <a:pt x="447" y="411"/>
                    <a:pt x="447" y="411"/>
                    <a:pt x="447" y="411"/>
                  </a:cubicBezTo>
                  <a:cubicBezTo>
                    <a:pt x="458" y="419"/>
                    <a:pt x="467" y="429"/>
                    <a:pt x="472" y="442"/>
                  </a:cubicBezTo>
                  <a:cubicBezTo>
                    <a:pt x="473" y="442"/>
                    <a:pt x="473" y="442"/>
                    <a:pt x="473" y="442"/>
                  </a:cubicBezTo>
                  <a:cubicBezTo>
                    <a:pt x="480" y="451"/>
                    <a:pt x="480" y="451"/>
                    <a:pt x="480" y="451"/>
                  </a:cubicBezTo>
                  <a:cubicBezTo>
                    <a:pt x="475" y="451"/>
                    <a:pt x="475" y="451"/>
                    <a:pt x="475" y="451"/>
                  </a:cubicBezTo>
                  <a:cubicBezTo>
                    <a:pt x="475" y="454"/>
                    <a:pt x="476" y="458"/>
                    <a:pt x="476" y="462"/>
                  </a:cubicBezTo>
                  <a:cubicBezTo>
                    <a:pt x="490" y="462"/>
                    <a:pt x="490" y="462"/>
                    <a:pt x="490" y="462"/>
                  </a:cubicBezTo>
                  <a:cubicBezTo>
                    <a:pt x="498" y="473"/>
                    <a:pt x="498" y="473"/>
                    <a:pt x="498" y="473"/>
                  </a:cubicBezTo>
                  <a:cubicBezTo>
                    <a:pt x="480" y="473"/>
                    <a:pt x="480" y="473"/>
                    <a:pt x="480" y="473"/>
                  </a:cubicBezTo>
                  <a:cubicBezTo>
                    <a:pt x="476" y="468"/>
                    <a:pt x="476" y="468"/>
                    <a:pt x="476" y="468"/>
                  </a:cubicBezTo>
                  <a:cubicBezTo>
                    <a:pt x="476" y="483"/>
                    <a:pt x="470" y="497"/>
                    <a:pt x="460" y="507"/>
                  </a:cubicBezTo>
                  <a:cubicBezTo>
                    <a:pt x="609" y="507"/>
                    <a:pt x="609" y="507"/>
                    <a:pt x="609" y="507"/>
                  </a:cubicBezTo>
                  <a:cubicBezTo>
                    <a:pt x="616" y="507"/>
                    <a:pt x="623" y="502"/>
                    <a:pt x="623" y="497"/>
                  </a:cubicBezTo>
                  <a:cubicBezTo>
                    <a:pt x="623" y="491"/>
                    <a:pt x="623" y="491"/>
                    <a:pt x="623" y="491"/>
                  </a:cubicBezTo>
                  <a:cubicBezTo>
                    <a:pt x="623" y="486"/>
                    <a:pt x="619" y="477"/>
                    <a:pt x="614" y="473"/>
                  </a:cubicBezTo>
                  <a:lnTo>
                    <a:pt x="498" y="361"/>
                  </a:lnTo>
                  <a:close/>
                  <a:moveTo>
                    <a:pt x="552" y="451"/>
                  </a:moveTo>
                  <a:cubicBezTo>
                    <a:pt x="534" y="451"/>
                    <a:pt x="534" y="451"/>
                    <a:pt x="534" y="451"/>
                  </a:cubicBezTo>
                  <a:cubicBezTo>
                    <a:pt x="527" y="442"/>
                    <a:pt x="527" y="442"/>
                    <a:pt x="527" y="442"/>
                  </a:cubicBezTo>
                  <a:cubicBezTo>
                    <a:pt x="544" y="442"/>
                    <a:pt x="544" y="442"/>
                    <a:pt x="544" y="442"/>
                  </a:cubicBezTo>
                  <a:lnTo>
                    <a:pt x="552" y="451"/>
                  </a:lnTo>
                  <a:close/>
                  <a:moveTo>
                    <a:pt x="534" y="431"/>
                  </a:moveTo>
                  <a:cubicBezTo>
                    <a:pt x="517" y="431"/>
                    <a:pt x="517" y="431"/>
                    <a:pt x="517" y="431"/>
                  </a:cubicBezTo>
                  <a:cubicBezTo>
                    <a:pt x="510" y="422"/>
                    <a:pt x="510" y="422"/>
                    <a:pt x="510" y="422"/>
                  </a:cubicBezTo>
                  <a:cubicBezTo>
                    <a:pt x="526" y="422"/>
                    <a:pt x="526" y="422"/>
                    <a:pt x="526" y="422"/>
                  </a:cubicBezTo>
                  <a:lnTo>
                    <a:pt x="534" y="431"/>
                  </a:lnTo>
                  <a:close/>
                  <a:moveTo>
                    <a:pt x="508" y="402"/>
                  </a:moveTo>
                  <a:cubicBezTo>
                    <a:pt x="516" y="411"/>
                    <a:pt x="516" y="411"/>
                    <a:pt x="516" y="411"/>
                  </a:cubicBezTo>
                  <a:cubicBezTo>
                    <a:pt x="500" y="411"/>
                    <a:pt x="500" y="411"/>
                    <a:pt x="500" y="411"/>
                  </a:cubicBezTo>
                  <a:cubicBezTo>
                    <a:pt x="493" y="402"/>
                    <a:pt x="493" y="402"/>
                    <a:pt x="493" y="402"/>
                  </a:cubicBezTo>
                  <a:lnTo>
                    <a:pt x="508" y="402"/>
                  </a:lnTo>
                  <a:close/>
                  <a:moveTo>
                    <a:pt x="498" y="391"/>
                  </a:moveTo>
                  <a:cubicBezTo>
                    <a:pt x="483" y="391"/>
                    <a:pt x="483" y="391"/>
                    <a:pt x="483" y="391"/>
                  </a:cubicBezTo>
                  <a:cubicBezTo>
                    <a:pt x="475" y="382"/>
                    <a:pt x="475" y="382"/>
                    <a:pt x="475" y="382"/>
                  </a:cubicBezTo>
                  <a:cubicBezTo>
                    <a:pt x="489" y="382"/>
                    <a:pt x="489" y="382"/>
                    <a:pt x="489" y="382"/>
                  </a:cubicBezTo>
                  <a:lnTo>
                    <a:pt x="498" y="391"/>
                  </a:lnTo>
                  <a:close/>
                  <a:moveTo>
                    <a:pt x="473" y="364"/>
                  </a:moveTo>
                  <a:cubicBezTo>
                    <a:pt x="480" y="371"/>
                    <a:pt x="480" y="371"/>
                    <a:pt x="480" y="371"/>
                  </a:cubicBezTo>
                  <a:cubicBezTo>
                    <a:pt x="466" y="371"/>
                    <a:pt x="466" y="371"/>
                    <a:pt x="466" y="371"/>
                  </a:cubicBezTo>
                  <a:cubicBezTo>
                    <a:pt x="460" y="364"/>
                    <a:pt x="460" y="364"/>
                    <a:pt x="460" y="364"/>
                  </a:cubicBezTo>
                  <a:lnTo>
                    <a:pt x="473" y="364"/>
                  </a:lnTo>
                  <a:close/>
                  <a:moveTo>
                    <a:pt x="417" y="391"/>
                  </a:moveTo>
                  <a:cubicBezTo>
                    <a:pt x="410" y="382"/>
                    <a:pt x="410" y="382"/>
                    <a:pt x="410" y="382"/>
                  </a:cubicBezTo>
                  <a:cubicBezTo>
                    <a:pt x="425" y="382"/>
                    <a:pt x="425" y="382"/>
                    <a:pt x="425" y="382"/>
                  </a:cubicBezTo>
                  <a:cubicBezTo>
                    <a:pt x="432" y="391"/>
                    <a:pt x="432" y="391"/>
                    <a:pt x="432" y="391"/>
                  </a:cubicBezTo>
                  <a:lnTo>
                    <a:pt x="417" y="391"/>
                  </a:lnTo>
                  <a:close/>
                  <a:moveTo>
                    <a:pt x="434" y="371"/>
                  </a:moveTo>
                  <a:cubicBezTo>
                    <a:pt x="428" y="364"/>
                    <a:pt x="428" y="364"/>
                    <a:pt x="428" y="364"/>
                  </a:cubicBezTo>
                  <a:cubicBezTo>
                    <a:pt x="441" y="364"/>
                    <a:pt x="441" y="364"/>
                    <a:pt x="441" y="364"/>
                  </a:cubicBezTo>
                  <a:cubicBezTo>
                    <a:pt x="448" y="371"/>
                    <a:pt x="448" y="371"/>
                    <a:pt x="448" y="371"/>
                  </a:cubicBezTo>
                  <a:lnTo>
                    <a:pt x="434" y="371"/>
                  </a:lnTo>
                  <a:close/>
                  <a:moveTo>
                    <a:pt x="450" y="391"/>
                  </a:moveTo>
                  <a:cubicBezTo>
                    <a:pt x="443" y="382"/>
                    <a:pt x="443" y="382"/>
                    <a:pt x="443" y="382"/>
                  </a:cubicBezTo>
                  <a:cubicBezTo>
                    <a:pt x="457" y="382"/>
                    <a:pt x="457" y="382"/>
                    <a:pt x="457" y="382"/>
                  </a:cubicBezTo>
                  <a:cubicBezTo>
                    <a:pt x="465" y="391"/>
                    <a:pt x="465" y="391"/>
                    <a:pt x="465" y="391"/>
                  </a:cubicBezTo>
                  <a:lnTo>
                    <a:pt x="450" y="391"/>
                  </a:lnTo>
                  <a:close/>
                  <a:moveTo>
                    <a:pt x="466" y="411"/>
                  </a:moveTo>
                  <a:cubicBezTo>
                    <a:pt x="459" y="402"/>
                    <a:pt x="459" y="402"/>
                    <a:pt x="459" y="402"/>
                  </a:cubicBezTo>
                  <a:cubicBezTo>
                    <a:pt x="474" y="402"/>
                    <a:pt x="474" y="402"/>
                    <a:pt x="474" y="402"/>
                  </a:cubicBezTo>
                  <a:cubicBezTo>
                    <a:pt x="482" y="411"/>
                    <a:pt x="482" y="411"/>
                    <a:pt x="482" y="411"/>
                  </a:cubicBezTo>
                  <a:lnTo>
                    <a:pt x="466" y="411"/>
                  </a:lnTo>
                  <a:close/>
                  <a:moveTo>
                    <a:pt x="482" y="431"/>
                  </a:moveTo>
                  <a:cubicBezTo>
                    <a:pt x="475" y="422"/>
                    <a:pt x="475" y="422"/>
                    <a:pt x="475" y="422"/>
                  </a:cubicBezTo>
                  <a:cubicBezTo>
                    <a:pt x="491" y="422"/>
                    <a:pt x="491" y="422"/>
                    <a:pt x="491" y="422"/>
                  </a:cubicBezTo>
                  <a:cubicBezTo>
                    <a:pt x="499" y="431"/>
                    <a:pt x="499" y="431"/>
                    <a:pt x="499" y="431"/>
                  </a:cubicBezTo>
                  <a:lnTo>
                    <a:pt x="482" y="431"/>
                  </a:lnTo>
                  <a:close/>
                  <a:moveTo>
                    <a:pt x="492" y="442"/>
                  </a:moveTo>
                  <a:cubicBezTo>
                    <a:pt x="508" y="442"/>
                    <a:pt x="508" y="442"/>
                    <a:pt x="508" y="442"/>
                  </a:cubicBezTo>
                  <a:cubicBezTo>
                    <a:pt x="516" y="451"/>
                    <a:pt x="516" y="451"/>
                    <a:pt x="516" y="451"/>
                  </a:cubicBezTo>
                  <a:cubicBezTo>
                    <a:pt x="499" y="451"/>
                    <a:pt x="499" y="451"/>
                    <a:pt x="499" y="451"/>
                  </a:cubicBezTo>
                  <a:lnTo>
                    <a:pt x="492" y="442"/>
                  </a:lnTo>
                  <a:close/>
                  <a:moveTo>
                    <a:pt x="517" y="473"/>
                  </a:moveTo>
                  <a:cubicBezTo>
                    <a:pt x="508" y="462"/>
                    <a:pt x="508" y="462"/>
                    <a:pt x="508" y="462"/>
                  </a:cubicBezTo>
                  <a:cubicBezTo>
                    <a:pt x="526" y="462"/>
                    <a:pt x="526" y="462"/>
                    <a:pt x="526" y="462"/>
                  </a:cubicBezTo>
                  <a:cubicBezTo>
                    <a:pt x="535" y="473"/>
                    <a:pt x="535" y="473"/>
                    <a:pt x="535" y="473"/>
                  </a:cubicBezTo>
                  <a:lnTo>
                    <a:pt x="517" y="473"/>
                  </a:lnTo>
                  <a:close/>
                  <a:moveTo>
                    <a:pt x="554" y="473"/>
                  </a:moveTo>
                  <a:cubicBezTo>
                    <a:pt x="544" y="462"/>
                    <a:pt x="544" y="462"/>
                    <a:pt x="544" y="462"/>
                  </a:cubicBezTo>
                  <a:cubicBezTo>
                    <a:pt x="562" y="462"/>
                    <a:pt x="562" y="462"/>
                    <a:pt x="562" y="462"/>
                  </a:cubicBezTo>
                  <a:cubicBezTo>
                    <a:pt x="572" y="473"/>
                    <a:pt x="572" y="473"/>
                    <a:pt x="572" y="473"/>
                  </a:cubicBezTo>
                  <a:lnTo>
                    <a:pt x="554" y="473"/>
                  </a:lnTo>
                  <a:close/>
                </a:path>
              </a:pathLst>
            </a:custGeom>
            <a:solidFill>
              <a:srgbClr val="557799"/>
            </a:solidFill>
            <a:ln>
              <a:noFill/>
            </a:ln>
          </p:spPr>
          <p:txBody>
            <a:bodyPr/>
            <a:lstStyle/>
            <a:p>
              <a:endParaRPr lang="en-IE">
                <a:solidFill>
                  <a:srgbClr val="000000"/>
                </a:solidFill>
              </a:endParaRPr>
            </a:p>
          </p:txBody>
        </p:sp>
        <p:sp>
          <p:nvSpPr>
            <p:cNvPr id="44" name="타원 25"/>
            <p:cNvSpPr/>
            <p:nvPr/>
          </p:nvSpPr>
          <p:spPr bwMode="auto">
            <a:xfrm>
              <a:off x="92532" y="5206699"/>
              <a:ext cx="648000" cy="64800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0" tIns="0" rIns="0" bIns="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900" b="1" kern="0" dirty="0" smtClean="0">
                  <a:solidFill>
                    <a:prstClr val="black"/>
                  </a:solidFill>
                  <a:latin typeface="Calibri" panose="020F0502020204030204" pitchFamily="34" charset="0"/>
                  <a:ea typeface="맑은 고딕" pitchFamily="50" charset="-127"/>
                  <a:cs typeface="Arial" pitchFamily="34" charset="0"/>
                </a:rPr>
                <a:t>주문확인</a:t>
              </a:r>
              <a:endParaRPr lang="ko-KR" altLang="en-US" sz="900" b="1" kern="0" dirty="0">
                <a:solidFill>
                  <a:prstClr val="black"/>
                </a:solidFill>
                <a:latin typeface="Calibri" panose="020F0502020204030204" pitchFamily="34" charset="0"/>
                <a:ea typeface="맑은 고딕" pitchFamily="50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54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참고</a:t>
            </a:r>
            <a:r>
              <a:rPr lang="en-US" altLang="ko-KR" dirty="0"/>
              <a:t>] </a:t>
            </a:r>
            <a:r>
              <a:rPr lang="en-US" altLang="ko-KR" dirty="0" smtClean="0"/>
              <a:t>URL</a:t>
            </a:r>
            <a:r>
              <a:rPr lang="ko-KR" altLang="en-US" dirty="0"/>
              <a:t> </a:t>
            </a:r>
            <a:r>
              <a:rPr lang="ko-KR" altLang="en-US" dirty="0" smtClean="0"/>
              <a:t>분석 </a:t>
            </a:r>
            <a:r>
              <a:rPr lang="en-US" altLang="ko-KR" dirty="0" smtClean="0"/>
              <a:t>&gt; </a:t>
            </a:r>
            <a:r>
              <a:rPr lang="en-US" altLang="ko-KR" dirty="0"/>
              <a:t>Amazon Mobile Web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Amazon </a:t>
            </a:r>
            <a:r>
              <a:rPr lang="en-US" altLang="ko-KR" dirty="0">
                <a:solidFill>
                  <a:schemeClr val="tx1"/>
                </a:solidFill>
              </a:rPr>
              <a:t>Mobile Web </a:t>
            </a:r>
            <a:r>
              <a:rPr lang="ko-KR" altLang="en-US" dirty="0">
                <a:solidFill>
                  <a:schemeClr val="tx1"/>
                </a:solidFill>
              </a:rPr>
              <a:t>분석 사례를 바탕으로 </a:t>
            </a:r>
            <a:r>
              <a:rPr lang="en-US" altLang="ko-KR" dirty="0">
                <a:solidFill>
                  <a:schemeClr val="tx1"/>
                </a:solidFill>
              </a:rPr>
              <a:t>URL</a:t>
            </a:r>
            <a:r>
              <a:rPr lang="ko-KR" altLang="en-US" dirty="0">
                <a:solidFill>
                  <a:schemeClr val="tx1"/>
                </a:solidFill>
              </a:rPr>
              <a:t> 구조 기반의 적용 시사점을 도출</a:t>
            </a:r>
          </a:p>
        </p:txBody>
      </p:sp>
      <p:grpSp>
        <p:nvGrpSpPr>
          <p:cNvPr id="4" name="Group 8"/>
          <p:cNvGrpSpPr/>
          <p:nvPr/>
        </p:nvGrpSpPr>
        <p:grpSpPr>
          <a:xfrm>
            <a:off x="227224" y="1196752"/>
            <a:ext cx="6994028" cy="324036"/>
            <a:chOff x="476251" y="1889124"/>
            <a:chExt cx="5304841" cy="324036"/>
          </a:xfrm>
        </p:grpSpPr>
        <p:cxnSp>
          <p:nvCxnSpPr>
            <p:cNvPr id="5" name="Straight Connector 29"/>
            <p:cNvCxnSpPr/>
            <p:nvPr>
              <p:custDataLst>
                <p:tags r:id="rId3"/>
              </p:custDataLst>
            </p:nvPr>
          </p:nvCxnSpPr>
          <p:spPr bwMode="auto">
            <a:xfrm>
              <a:off x="476251" y="2213160"/>
              <a:ext cx="5304841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" name="TextBox 5"/>
            <p:cNvSpPr txBox="1"/>
            <p:nvPr>
              <p:custDataLst>
                <p:tags r:id="rId4"/>
              </p:custDataLst>
            </p:nvPr>
          </p:nvSpPr>
          <p:spPr>
            <a:xfrm>
              <a:off x="821451" y="1889124"/>
              <a:ext cx="4614441" cy="30777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177800" indent="-177800" algn="ctr">
                <a:spcBef>
                  <a:spcPts val="400"/>
                </a:spcBef>
              </a:pPr>
              <a:r>
                <a:rPr lang="en-US" altLang="ko-KR" sz="1400" b="1" dirty="0"/>
                <a:t>Amazon Mobile </a:t>
              </a:r>
              <a:r>
                <a:rPr lang="en-US" altLang="ko-KR" sz="1400" b="1" dirty="0" smtClean="0"/>
                <a:t>Web </a:t>
              </a:r>
              <a:r>
                <a:rPr lang="en-US" altLang="ko-KR" sz="1400" b="1" dirty="0" smtClean="0">
                  <a:latin typeface="+mj-ea"/>
                  <a:ea typeface="+mj-ea"/>
                </a:rPr>
                <a:t>URL</a:t>
              </a:r>
              <a:r>
                <a:rPr lang="ko-KR" altLang="en-US" sz="1400" b="1" dirty="0" smtClean="0">
                  <a:latin typeface="+mj-ea"/>
                  <a:ea typeface="+mj-ea"/>
                </a:rPr>
                <a:t>구조 현황</a:t>
              </a:r>
              <a:endParaRPr lang="en-US" sz="1400" b="1" dirty="0" smtClean="0">
                <a:latin typeface="+mj-ea"/>
                <a:ea typeface="+mj-ea"/>
              </a:endParaRPr>
            </a:p>
          </p:txBody>
        </p:sp>
      </p:grpSp>
      <p:sp>
        <p:nvSpPr>
          <p:cNvPr id="10" name="직사각형 91"/>
          <p:cNvSpPr/>
          <p:nvPr/>
        </p:nvSpPr>
        <p:spPr bwMode="gray">
          <a:xfrm>
            <a:off x="227224" y="1626449"/>
            <a:ext cx="6994028" cy="469964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noProof="0" dirty="0" smtClean="0"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11" name="직사각형 54"/>
          <p:cNvSpPr/>
          <p:nvPr/>
        </p:nvSpPr>
        <p:spPr>
          <a:xfrm>
            <a:off x="347271" y="1628800"/>
            <a:ext cx="1692000" cy="469557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r>
              <a:rPr lang="en-US" altLang="ko-KR" sz="1000" b="1" dirty="0" smtClean="0">
                <a:latin typeface="+mj-ea"/>
                <a:ea typeface="+mj-ea"/>
              </a:rPr>
              <a:t>Amazon </a:t>
            </a:r>
            <a:r>
              <a:rPr lang="ko-KR" altLang="en-US" sz="1000" b="1" dirty="0" smtClean="0">
                <a:latin typeface="+mj-ea"/>
                <a:ea typeface="+mj-ea"/>
              </a:rPr>
              <a:t>메인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12" name="직사각형 57"/>
          <p:cNvSpPr/>
          <p:nvPr/>
        </p:nvSpPr>
        <p:spPr>
          <a:xfrm>
            <a:off x="2065034" y="1628800"/>
            <a:ext cx="1692000" cy="469557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pPr>
              <a:spcAft>
                <a:spcPts val="300"/>
              </a:spcAft>
            </a:pPr>
            <a:r>
              <a:rPr lang="en-US" altLang="ko-KR" sz="1000" b="1" dirty="0" smtClean="0">
                <a:latin typeface="+mj-ea"/>
                <a:ea typeface="+mj-ea"/>
              </a:rPr>
              <a:t>Category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13" name="직사각형 61"/>
          <p:cNvSpPr/>
          <p:nvPr/>
        </p:nvSpPr>
        <p:spPr>
          <a:xfrm>
            <a:off x="3782797" y="1628800"/>
            <a:ext cx="1692000" cy="469557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pPr>
              <a:spcAft>
                <a:spcPts val="300"/>
              </a:spcAft>
            </a:pPr>
            <a:r>
              <a:rPr lang="en-US" altLang="ko-KR" sz="1000" b="1" dirty="0" smtClean="0">
                <a:latin typeface="+mj-ea"/>
                <a:ea typeface="+mj-ea"/>
              </a:rPr>
              <a:t>Today’s Deal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14" name="직사각형 62"/>
          <p:cNvSpPr/>
          <p:nvPr/>
        </p:nvSpPr>
        <p:spPr>
          <a:xfrm>
            <a:off x="5500560" y="1628800"/>
            <a:ext cx="1692000" cy="469557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pPr>
              <a:spcAft>
                <a:spcPts val="300"/>
              </a:spcAft>
            </a:pPr>
            <a:r>
              <a:rPr lang="en-US" altLang="ko-KR" sz="1000" b="1" dirty="0" smtClean="0">
                <a:latin typeface="+mj-ea"/>
                <a:ea typeface="+mj-ea"/>
              </a:rPr>
              <a:t>Beauty&gt;All Beauty</a:t>
            </a:r>
            <a:endParaRPr lang="ko-KR" altLang="en-US" sz="900" dirty="0">
              <a:latin typeface="+mj-ea"/>
              <a:ea typeface="+mj-ea"/>
            </a:endParaRPr>
          </a:p>
        </p:txBody>
      </p:sp>
      <p:pic>
        <p:nvPicPr>
          <p:cNvPr id="15" name="Picture 2" descr="amazon &#10;Search &#10;Departments &#10;Sign In &#10;Prime &#10;Video &#10;Music &#10;echo show &#10;Now Alexa can show you things &#10;Learn more about Echo Show &#10;Ankle-Wrap &#10;Shoes &#10;Amazon Fashion &#10;Sign in for the best experience 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5073" y="1846259"/>
            <a:ext cx="684000" cy="1218830"/>
          </a:xfrm>
          <a:prstGeom prst="rect">
            <a:avLst/>
          </a:prstGeom>
          <a:noFill/>
          <a:ln w="12700">
            <a:solidFill>
              <a:srgbClr val="1F6B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mazon &#10;Search &#10;Earth's biggest selection &#10;Deals &#10;Interesting Finds &#10;Amazon Music &#10;Amazon Video &#10;Amazon Restaurants &#10;Books &#10;Echo &amp; Alexa &#10;Fire TV &#10;Fire Tablets &#10;Kindle &#10;Clothing, Shoes &amp; Jewelry 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70348" y="1846260"/>
            <a:ext cx="684000" cy="1215193"/>
          </a:xfrm>
          <a:prstGeom prst="rect">
            <a:avLst/>
          </a:prstGeom>
          <a:noFill/>
          <a:ln w="12700">
            <a:solidFill>
              <a:srgbClr val="1F6B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amazon &#10;Ankle-Wrap &#10;Shoes &#10;Today's Deals &#10;Deals of the Day &#10;4 items &#10;Amazon Fashion &#10;S &#10;$66.87 - $116.99 &#10;up to 35% off select Craco &#10;car seats, strollers, and &#10;Ends in 06h 12m 37s &#10;$11.99 - $50.99 &#10;up to 50% Off Women's &#10;Lingerie, Sleep, &amp; Lounge &#10;Ends in 06h 12m 37s &#10;$18.99 - $25.99 &#10;up to Off Lee &#10;Clothing &#10;Ends in 06h 12m 37s 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80037" y="1846258"/>
            <a:ext cx="684000" cy="1216608"/>
          </a:xfrm>
          <a:prstGeom prst="rect">
            <a:avLst/>
          </a:prstGeom>
          <a:noFill/>
          <a:ln w="12700">
            <a:solidFill>
              <a:srgbClr val="1F6B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amazon &#10;Search in Beauty &amp; Personal Care &#10;&lt; All Departments &#10;Beauty gifts &#10;for Mother's Day &#10;os./:$F; &#10;Shop by Category &#10;Skin Care &#10;Hair Care &#10;Makeup 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3495" y="1846258"/>
            <a:ext cx="684000" cy="1220257"/>
          </a:xfrm>
          <a:prstGeom prst="rect">
            <a:avLst/>
          </a:prstGeom>
          <a:noFill/>
          <a:ln w="12700">
            <a:solidFill>
              <a:srgbClr val="1F6B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amazon &#10;Search in Beauty &amp; Personal Care &#10;&lt; Beauty &amp; Personal Care &#10;Skin Care &#10;Beauty gifts &#10;for Mother's Day &#10;os./:$4 &#10;Shop by Category &#10;Bioré &#10;Face &#10;Bath &amp; Body &#10;Eyes &#10;Sun Care 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5073" y="3939150"/>
            <a:ext cx="684000" cy="1215192"/>
          </a:xfrm>
          <a:prstGeom prst="rect">
            <a:avLst/>
          </a:prstGeom>
          <a:noFill/>
          <a:ln w="12700">
            <a:solidFill>
              <a:srgbClr val="1F6B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amazon &#10;stv &#10;CeraVe &#10;WATCH &amp; &#10;SHOP NOW &#10;4, 07 g &#10;CeraVe Moisturizers, Moisturizing Cream, 16 Ounce &#10;Cera &#10;'loistunzing Cream &#10;•0 0000 &#10;Color: &#10;Normal &#10;Size: &#10;16 Ounce &#10;Save $ I .02 (90/0) &#10;$6.98 Shipping &amp; Import Fees Deposit to Korea, &#10;Republic of 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69963" y="3939150"/>
            <a:ext cx="684000" cy="1217011"/>
          </a:xfrm>
          <a:prstGeom prst="rect">
            <a:avLst/>
          </a:prstGeom>
          <a:noFill/>
          <a:ln w="12700">
            <a:solidFill>
              <a:srgbClr val="1F6B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amazon &#10;Cart subtotal (3 items): $50.24 &#10;Your order qualifies for FREE Shipping Choose &#10;this option at checkout. See details &#10;Important messages for items in your &#10;Cart &#10;This order contains a gift &#10;Proceed to checkout &#10;CeraVe Moisturizers, Moisturizing &#10;Cream, 16 Ounce &#10;$10.97 &#10;In Stock &#10;Eligible for FREE Shipping &#10;Delete &#10;Save for later &#10;100% Pure Organic Jojoba Oil (4 oz) &#10;- Non-GMO, Unrefined, Cold P... &#10;$13.27 &#10;In Stock &#10;Eligible for FREE Shipping &#10;Delete &#10;Save for later 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79267" y="3941636"/>
            <a:ext cx="684000" cy="1220256"/>
          </a:xfrm>
          <a:prstGeom prst="rect">
            <a:avLst/>
          </a:prstGeom>
          <a:noFill/>
          <a:ln w="12700">
            <a:solidFill>
              <a:srgbClr val="1F6B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6" descr="amazon &#10;premera &#10;Showing results for primera. &#10;Search instead for premera. &#10;Showing most relevant results. See all results for &#10;&quot;pnmera&quot;. &#10;40,521 Results &#10;Filter &#10;Primera Miracle Seed Essence &#10;150ml + Primera Best Items &#10;Gift Set &#10;by Primera Technology &#10;Discount &#10;$36.50 &#10;More options available: &#10;$36.50 other sellers &#10;Primera Alpine Berry Watery &#10;Cream 50ml &#10;by Primera Technology &#10;Discount &#10;$27.80 &#10;FREE Shipping on eligible orders 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2340" y="3941636"/>
            <a:ext cx="684000" cy="1220256"/>
          </a:xfrm>
          <a:prstGeom prst="rect">
            <a:avLst/>
          </a:prstGeom>
          <a:noFill/>
          <a:ln w="12700">
            <a:solidFill>
              <a:srgbClr val="1F6B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8"/>
          <p:cNvSpPr/>
          <p:nvPr/>
        </p:nvSpPr>
        <p:spPr>
          <a:xfrm>
            <a:off x="347272" y="3100640"/>
            <a:ext cx="1617396" cy="211203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http://www.amazon.com/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24" name="직사각형 8"/>
          <p:cNvSpPr/>
          <p:nvPr/>
        </p:nvSpPr>
        <p:spPr>
          <a:xfrm>
            <a:off x="2065034" y="3100640"/>
            <a:ext cx="1617396" cy="62670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https://www.amazon.com/</a:t>
            </a:r>
            <a:r>
              <a:rPr lang="en-US" altLang="ko-KR" sz="900" b="1" dirty="0">
                <a:latin typeface="+mj-ea"/>
                <a:ea typeface="+mj-ea"/>
              </a:rPr>
              <a:t>gp/site-directory</a:t>
            </a:r>
            <a:r>
              <a:rPr lang="en-US" altLang="ko-KR" sz="900" dirty="0">
                <a:latin typeface="+mj-ea"/>
                <a:ea typeface="+mj-ea"/>
              </a:rPr>
              <a:t>/ref=navm_shopall_btn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25" name="직사각형 8"/>
          <p:cNvSpPr/>
          <p:nvPr/>
        </p:nvSpPr>
        <p:spPr>
          <a:xfrm>
            <a:off x="3782797" y="3100640"/>
            <a:ext cx="1617396" cy="48820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https://www.amazon.com/</a:t>
            </a:r>
            <a:r>
              <a:rPr lang="en-US" altLang="ko-KR" sz="900" b="1" dirty="0">
                <a:latin typeface="+mj-ea"/>
                <a:ea typeface="+mj-ea"/>
              </a:rPr>
              <a:t>gp/aw/gb</a:t>
            </a:r>
            <a:r>
              <a:rPr lang="en-US" altLang="ko-KR" sz="900" dirty="0">
                <a:latin typeface="+mj-ea"/>
                <a:ea typeface="+mj-ea"/>
              </a:rPr>
              <a:t>/ref=sdm_allcat_navm_genz_sd_deals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26" name="직사각형 8"/>
          <p:cNvSpPr/>
          <p:nvPr/>
        </p:nvSpPr>
        <p:spPr>
          <a:xfrm>
            <a:off x="5500560" y="3100640"/>
            <a:ext cx="1617396" cy="48820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https://www.amazon.com/</a:t>
            </a:r>
            <a:r>
              <a:rPr lang="en-US" altLang="ko-KR" sz="900" b="1" dirty="0">
                <a:latin typeface="+mj-ea"/>
                <a:ea typeface="+mj-ea"/>
              </a:rPr>
              <a:t>b</a:t>
            </a:r>
            <a:r>
              <a:rPr lang="en-US" altLang="ko-KR" sz="900" dirty="0">
                <a:latin typeface="+mj-ea"/>
                <a:ea typeface="+mj-ea"/>
              </a:rPr>
              <a:t>/ref=mh_aps_dri_10_3760911?ie=UTF8&amp;node=3760911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27" name="직사각형 54"/>
          <p:cNvSpPr/>
          <p:nvPr/>
        </p:nvSpPr>
        <p:spPr>
          <a:xfrm>
            <a:off x="347271" y="3712708"/>
            <a:ext cx="1692000" cy="469557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r>
              <a:rPr lang="en-US" altLang="ko-KR" sz="1000" b="1" dirty="0" smtClean="0">
                <a:latin typeface="+mj-ea"/>
                <a:ea typeface="+mj-ea"/>
              </a:rPr>
              <a:t>All Beauty&gt;Skin Care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28" name="직사각형 57"/>
          <p:cNvSpPr/>
          <p:nvPr/>
        </p:nvSpPr>
        <p:spPr>
          <a:xfrm>
            <a:off x="2065034" y="3712708"/>
            <a:ext cx="1692000" cy="469557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pPr>
              <a:spcAft>
                <a:spcPts val="300"/>
              </a:spcAft>
            </a:pPr>
            <a:r>
              <a:rPr lang="en-US" altLang="ko-KR" sz="1000" b="1" dirty="0" smtClean="0">
                <a:latin typeface="+mj-ea"/>
                <a:ea typeface="+mj-ea"/>
              </a:rPr>
              <a:t>Product Detail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29" name="직사각형 61"/>
          <p:cNvSpPr/>
          <p:nvPr/>
        </p:nvSpPr>
        <p:spPr>
          <a:xfrm>
            <a:off x="3782797" y="3715195"/>
            <a:ext cx="1692000" cy="469557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pPr>
              <a:spcAft>
                <a:spcPts val="300"/>
              </a:spcAft>
            </a:pPr>
            <a:r>
              <a:rPr lang="en-US" altLang="ko-KR" sz="1000" b="1" dirty="0" smtClean="0">
                <a:latin typeface="+mj-ea"/>
                <a:ea typeface="+mj-ea"/>
              </a:rPr>
              <a:t>Cart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30" name="직사각형 62"/>
          <p:cNvSpPr/>
          <p:nvPr/>
        </p:nvSpPr>
        <p:spPr>
          <a:xfrm>
            <a:off x="5500560" y="3712672"/>
            <a:ext cx="1692000" cy="469557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pPr>
              <a:spcAft>
                <a:spcPts val="300"/>
              </a:spcAft>
            </a:pPr>
            <a:r>
              <a:rPr lang="en-US" altLang="ko-KR" sz="1000" b="1" dirty="0" smtClean="0">
                <a:latin typeface="+mj-ea"/>
                <a:ea typeface="+mj-ea"/>
              </a:rPr>
              <a:t>Search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31" name="직사각형 8"/>
          <p:cNvSpPr/>
          <p:nvPr/>
        </p:nvSpPr>
        <p:spPr>
          <a:xfrm>
            <a:off x="347272" y="5184548"/>
            <a:ext cx="1617396" cy="104219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https://</a:t>
            </a:r>
            <a:r>
              <a:rPr lang="en-US" altLang="ko-KR" sz="900" dirty="0" smtClean="0">
                <a:latin typeface="+mj-ea"/>
                <a:ea typeface="+mj-ea"/>
              </a:rPr>
              <a:t>www.amazon.com/</a:t>
            </a:r>
            <a:r>
              <a:rPr lang="en-US" altLang="ko-KR" sz="900" b="1" dirty="0" smtClean="0">
                <a:latin typeface="+mj-ea"/>
                <a:ea typeface="+mj-ea"/>
              </a:rPr>
              <a:t>b</a:t>
            </a:r>
            <a:r>
              <a:rPr lang="en-US" altLang="ko-KR" sz="900" dirty="0" smtClean="0">
                <a:latin typeface="+mj-ea"/>
                <a:ea typeface="+mj-ea"/>
              </a:rPr>
              <a:t>/ref=mh_s9_acss_cg_BeautCat_2a1_w?node=11060451&amp;pf_rd_m=ATV..</a:t>
            </a:r>
            <a:r>
              <a:rPr lang="en-US" altLang="ko-KR" sz="900" dirty="0" err="1" smtClean="0">
                <a:latin typeface="+mj-ea"/>
                <a:ea typeface="+mj-ea"/>
              </a:rPr>
              <a:t>DER&amp;pf_rd_s</a:t>
            </a:r>
            <a:r>
              <a:rPr lang="en-US" altLang="ko-KR" sz="900" dirty="0" smtClean="0">
                <a:latin typeface="+mj-ea"/>
                <a:ea typeface="+mj-ea"/>
              </a:rPr>
              <a:t>=mobile-hybrid-4&amp;pf_rd_r=NR4.. 7V1&amp;pf_rd_t=120</a:t>
            </a:r>
            <a:r>
              <a:rPr lang="ko-KR" altLang="ko-KR" sz="900" dirty="0" smtClean="0">
                <a:latin typeface="+mj-ea"/>
                <a:ea typeface="+mj-ea"/>
              </a:rPr>
              <a:t>1&amp;pf_rd_p=a71</a:t>
            </a:r>
            <a:r>
              <a:rPr lang="en-US" altLang="ko-KR" sz="900" dirty="0" smtClean="0">
                <a:latin typeface="+mj-ea"/>
                <a:ea typeface="+mj-ea"/>
              </a:rPr>
              <a:t>..</a:t>
            </a:r>
            <a:r>
              <a:rPr lang="ko-KR" altLang="ko-KR" sz="900" dirty="0" smtClean="0">
                <a:latin typeface="+mj-ea"/>
                <a:ea typeface="+mj-ea"/>
              </a:rPr>
              <a:t>9fb02&amp;pf_rd_i=3760911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32" name="직사각형 8"/>
          <p:cNvSpPr/>
          <p:nvPr/>
        </p:nvSpPr>
        <p:spPr>
          <a:xfrm>
            <a:off x="2065034" y="5184548"/>
            <a:ext cx="1617396" cy="118069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https://</a:t>
            </a:r>
            <a:r>
              <a:rPr lang="en-US" altLang="ko-KR" sz="900" dirty="0" smtClean="0">
                <a:latin typeface="+mj-ea"/>
                <a:ea typeface="+mj-ea"/>
              </a:rPr>
              <a:t>www.amazon.com/</a:t>
            </a:r>
            <a:r>
              <a:rPr lang="en-US" altLang="ko-KR" sz="900" b="1" dirty="0" err="1" smtClean="0">
                <a:latin typeface="+mj-ea"/>
                <a:ea typeface="+mj-ea"/>
              </a:rPr>
              <a:t>gp</a:t>
            </a:r>
            <a:r>
              <a:rPr lang="en-US" altLang="ko-KR" sz="900" b="1" dirty="0" smtClean="0">
                <a:latin typeface="+mj-ea"/>
                <a:ea typeface="+mj-ea"/>
              </a:rPr>
              <a:t>/aw/d</a:t>
            </a:r>
            <a:r>
              <a:rPr lang="en-US" altLang="ko-KR" sz="900" dirty="0" smtClean="0">
                <a:latin typeface="+mj-ea"/>
                <a:ea typeface="+mj-ea"/>
              </a:rPr>
              <a:t>/B001V9SXXU/ref=mh_s9..._3_w?pf_rd_m=ATV...</a:t>
            </a:r>
            <a:r>
              <a:rPr lang="en-US" altLang="ko-KR" sz="900" dirty="0" err="1" smtClean="0">
                <a:latin typeface="+mj-ea"/>
                <a:ea typeface="+mj-ea"/>
              </a:rPr>
              <a:t>DER&amp;pf_rd_s</a:t>
            </a:r>
            <a:r>
              <a:rPr lang="en-US" altLang="ko-KR" sz="900" dirty="0" smtClean="0">
                <a:latin typeface="+mj-ea"/>
                <a:ea typeface="+mj-ea"/>
              </a:rPr>
              <a:t>=mobile-hybrid-8</a:t>
            </a:r>
            <a:r>
              <a:rPr lang="ko-KR" altLang="ko-KR" sz="900" dirty="0" smtClean="0">
                <a:latin typeface="+mj-ea"/>
                <a:ea typeface="+mj-ea"/>
              </a:rPr>
              <a:t>&amp;pf_rd_r=XBJ</a:t>
            </a:r>
            <a:r>
              <a:rPr lang="en-US" altLang="ko-KR" sz="900" dirty="0" smtClean="0">
                <a:latin typeface="+mj-ea"/>
                <a:ea typeface="+mj-ea"/>
              </a:rPr>
              <a:t>...</a:t>
            </a:r>
            <a:r>
              <a:rPr lang="ko-KR" altLang="ko-KR" sz="900" dirty="0" smtClean="0">
                <a:latin typeface="+mj-ea"/>
                <a:ea typeface="+mj-ea"/>
              </a:rPr>
              <a:t>H8D&amp;pf_rd_r=XBJ</a:t>
            </a:r>
            <a:r>
              <a:rPr lang="en-US" altLang="ko-KR" sz="900" dirty="0" smtClean="0">
                <a:latin typeface="+mj-ea"/>
                <a:ea typeface="+mj-ea"/>
              </a:rPr>
              <a:t>...</a:t>
            </a:r>
            <a:r>
              <a:rPr lang="ko-KR" altLang="ko-KR" sz="900" dirty="0" smtClean="0">
                <a:latin typeface="+mj-ea"/>
                <a:ea typeface="+mj-ea"/>
              </a:rPr>
              <a:t>H8D&amp;pf_rd_t=30901&amp;pf_rd_p=32a</a:t>
            </a:r>
            <a:r>
              <a:rPr lang="en-US" altLang="ko-KR" sz="900" dirty="0" smtClean="0">
                <a:latin typeface="+mj-ea"/>
                <a:ea typeface="+mj-ea"/>
              </a:rPr>
              <a:t>...</a:t>
            </a:r>
            <a:r>
              <a:rPr lang="ko-KR" altLang="ko-KR" sz="900" dirty="0" smtClean="0">
                <a:latin typeface="+mj-ea"/>
                <a:ea typeface="+mj-ea"/>
              </a:rPr>
              <a:t>563&amp;pf_rd_p=32a</a:t>
            </a:r>
            <a:r>
              <a:rPr lang="en-US" altLang="ko-KR" sz="900" dirty="0" smtClean="0">
                <a:latin typeface="+mj-ea"/>
                <a:ea typeface="+mj-ea"/>
              </a:rPr>
              <a:t>...</a:t>
            </a:r>
            <a:r>
              <a:rPr lang="ko-KR" altLang="ko-KR" sz="900" dirty="0" smtClean="0">
                <a:latin typeface="+mj-ea"/>
                <a:ea typeface="+mj-ea"/>
              </a:rPr>
              <a:t>563&amp;pf_rd_i=1106045</a:t>
            </a:r>
            <a:r>
              <a:rPr lang="en-US" altLang="ko-KR" sz="900" dirty="0" smtClean="0">
                <a:latin typeface="+mj-ea"/>
                <a:ea typeface="+mj-ea"/>
              </a:rPr>
              <a:t>1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33" name="직사각형 8"/>
          <p:cNvSpPr/>
          <p:nvPr/>
        </p:nvSpPr>
        <p:spPr>
          <a:xfrm>
            <a:off x="3782797" y="5187035"/>
            <a:ext cx="1617396" cy="34970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https://www.amazon.com/</a:t>
            </a:r>
            <a:r>
              <a:rPr lang="en-US" altLang="ko-KR" sz="900" b="1" dirty="0">
                <a:latin typeface="+mj-ea"/>
                <a:ea typeface="+mj-ea"/>
              </a:rPr>
              <a:t>gp/aw/c</a:t>
            </a:r>
            <a:r>
              <a:rPr lang="en-US" altLang="ko-KR" sz="900" dirty="0">
                <a:latin typeface="+mj-ea"/>
                <a:ea typeface="+mj-ea"/>
              </a:rPr>
              <a:t>/ref=mw_dp_buy_crt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34" name="직사각형 8"/>
          <p:cNvSpPr/>
          <p:nvPr/>
        </p:nvSpPr>
        <p:spPr>
          <a:xfrm>
            <a:off x="5500560" y="5187035"/>
            <a:ext cx="1617396" cy="34970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https://www.amazon.com/</a:t>
            </a:r>
            <a:r>
              <a:rPr lang="en-US" altLang="ko-KR" sz="900" b="1" dirty="0">
                <a:latin typeface="+mj-ea"/>
                <a:ea typeface="+mj-ea"/>
              </a:rPr>
              <a:t>gp/aw/s</a:t>
            </a:r>
            <a:r>
              <a:rPr lang="en-US" altLang="ko-KR" sz="900" dirty="0">
                <a:latin typeface="+mj-ea"/>
                <a:ea typeface="+mj-ea"/>
              </a:rPr>
              <a:t>/ref=is_s?k=premera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35" name="직사각형 57"/>
          <p:cNvSpPr/>
          <p:nvPr/>
        </p:nvSpPr>
        <p:spPr>
          <a:xfrm>
            <a:off x="2828952" y="1840500"/>
            <a:ext cx="853478" cy="1226015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r>
              <a:rPr lang="en-US" altLang="ko-KR" sz="900" dirty="0" smtClean="0">
                <a:latin typeface="+mj-ea"/>
                <a:ea typeface="+mj-ea"/>
              </a:rPr>
              <a:t>- </a:t>
            </a:r>
            <a:r>
              <a:rPr lang="ko-KR" altLang="en-US" sz="900" b="1" dirty="0" smtClean="0">
                <a:latin typeface="+mj-ea"/>
                <a:ea typeface="+mj-ea"/>
              </a:rPr>
              <a:t>디렉토리</a:t>
            </a:r>
            <a:r>
              <a:rPr lang="ko-KR" altLang="en-US" sz="900" dirty="0" smtClean="0">
                <a:latin typeface="+mj-ea"/>
                <a:ea typeface="+mj-ea"/>
              </a:rPr>
              <a:t>로 </a:t>
            </a:r>
            <a:r>
              <a:rPr lang="en-US" altLang="ko-KR" sz="900" dirty="0" smtClean="0">
                <a:latin typeface="+mj-ea"/>
                <a:ea typeface="+mj-ea"/>
              </a:rPr>
              <a:t/>
            </a:r>
            <a:br>
              <a:rPr lang="en-US" altLang="ko-KR" sz="900" dirty="0" smtClean="0">
                <a:latin typeface="+mj-ea"/>
                <a:ea typeface="+mj-ea"/>
              </a:rPr>
            </a:br>
            <a:r>
              <a:rPr lang="ko-KR" altLang="en-US" sz="900" dirty="0" smtClean="0">
                <a:latin typeface="+mj-ea"/>
                <a:ea typeface="+mj-ea"/>
              </a:rPr>
              <a:t>서비스 구분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36" name="직사각형 61"/>
          <p:cNvSpPr/>
          <p:nvPr/>
        </p:nvSpPr>
        <p:spPr>
          <a:xfrm>
            <a:off x="4505547" y="1840499"/>
            <a:ext cx="853200" cy="1227600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- </a:t>
            </a:r>
            <a:r>
              <a:rPr lang="ko-KR" altLang="en-US" sz="900" dirty="0">
                <a:latin typeface="+mj-ea"/>
                <a:ea typeface="+mj-ea"/>
              </a:rPr>
              <a:t>디렉토리로</a:t>
            </a:r>
            <a:r>
              <a:rPr lang="en-US" altLang="ko-KR" sz="900" dirty="0">
                <a:latin typeface="+mj-ea"/>
                <a:ea typeface="+mj-ea"/>
              </a:rPr>
              <a:t/>
            </a:r>
            <a:br>
              <a:rPr lang="en-US" altLang="ko-KR" sz="900" dirty="0">
                <a:latin typeface="+mj-ea"/>
                <a:ea typeface="+mj-ea"/>
              </a:rPr>
            </a:br>
            <a:r>
              <a:rPr lang="ko-KR" altLang="en-US" sz="900" dirty="0">
                <a:latin typeface="+mj-ea"/>
                <a:ea typeface="+mj-ea"/>
              </a:rPr>
              <a:t>서비스 구분</a:t>
            </a:r>
          </a:p>
        </p:txBody>
      </p:sp>
      <p:sp>
        <p:nvSpPr>
          <p:cNvPr id="37" name="직사각형 62"/>
          <p:cNvSpPr/>
          <p:nvPr/>
        </p:nvSpPr>
        <p:spPr>
          <a:xfrm>
            <a:off x="6249332" y="1840499"/>
            <a:ext cx="853200" cy="1227600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r>
              <a:rPr lang="en-US" altLang="ko-KR" sz="900" dirty="0" smtClean="0">
                <a:latin typeface="+mj-ea"/>
                <a:ea typeface="+mj-ea"/>
              </a:rPr>
              <a:t>- </a:t>
            </a:r>
            <a:r>
              <a:rPr lang="ko-KR" altLang="en-US" sz="900" b="1" dirty="0" smtClean="0">
                <a:latin typeface="+mj-ea"/>
                <a:ea typeface="+mj-ea"/>
              </a:rPr>
              <a:t>키워드</a:t>
            </a:r>
            <a:r>
              <a:rPr lang="ko-KR" altLang="en-US" sz="900" dirty="0" smtClean="0">
                <a:latin typeface="+mj-ea"/>
                <a:ea typeface="+mj-ea"/>
              </a:rPr>
              <a:t> </a:t>
            </a:r>
            <a:r>
              <a:rPr lang="en-US" altLang="ko-KR" sz="900" dirty="0" smtClean="0">
                <a:latin typeface="+mj-ea"/>
                <a:ea typeface="+mj-ea"/>
              </a:rPr>
              <a:t>+ </a:t>
            </a:r>
            <a:br>
              <a:rPr lang="en-US" altLang="ko-KR" sz="900" dirty="0" smtClean="0">
                <a:latin typeface="+mj-ea"/>
                <a:ea typeface="+mj-ea"/>
              </a:rPr>
            </a:br>
            <a:r>
              <a:rPr lang="ko-KR" altLang="en-US" sz="900" b="1" dirty="0" smtClean="0">
                <a:latin typeface="+mj-ea"/>
                <a:ea typeface="+mj-ea"/>
              </a:rPr>
              <a:t>디렉토리</a:t>
            </a:r>
            <a:r>
              <a:rPr lang="ko-KR" altLang="en-US" sz="900" dirty="0" smtClean="0">
                <a:latin typeface="+mj-ea"/>
                <a:ea typeface="+mj-ea"/>
              </a:rPr>
              <a:t> 구조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38" name="직사각형 57"/>
          <p:cNvSpPr/>
          <p:nvPr/>
        </p:nvSpPr>
        <p:spPr>
          <a:xfrm>
            <a:off x="2828952" y="3939151"/>
            <a:ext cx="853478" cy="1226015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r>
              <a:rPr lang="en-US" altLang="ko-KR" sz="900" dirty="0" smtClean="0">
                <a:latin typeface="+mj-ea"/>
                <a:ea typeface="+mj-ea"/>
              </a:rPr>
              <a:t>- </a:t>
            </a:r>
            <a:r>
              <a:rPr lang="ko-KR" altLang="en-US" sz="900" b="1" dirty="0" smtClean="0">
                <a:latin typeface="+mj-ea"/>
                <a:ea typeface="+mj-ea"/>
              </a:rPr>
              <a:t>디렉토리</a:t>
            </a:r>
            <a:r>
              <a:rPr lang="ko-KR" altLang="en-US" sz="900" dirty="0" smtClean="0">
                <a:latin typeface="+mj-ea"/>
                <a:ea typeface="+mj-ea"/>
              </a:rPr>
              <a:t>로 </a:t>
            </a:r>
            <a:r>
              <a:rPr lang="en-US" altLang="ko-KR" sz="900" dirty="0" smtClean="0">
                <a:latin typeface="+mj-ea"/>
                <a:ea typeface="+mj-ea"/>
              </a:rPr>
              <a:t/>
            </a:r>
            <a:br>
              <a:rPr lang="en-US" altLang="ko-KR" sz="900" dirty="0" smtClean="0">
                <a:latin typeface="+mj-ea"/>
                <a:ea typeface="+mj-ea"/>
              </a:rPr>
            </a:br>
            <a:r>
              <a:rPr lang="ko-KR" altLang="en-US" sz="900" dirty="0" smtClean="0">
                <a:latin typeface="+mj-ea"/>
                <a:ea typeface="+mj-ea"/>
              </a:rPr>
              <a:t>서비스 구분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39" name="직사각형 61"/>
          <p:cNvSpPr/>
          <p:nvPr/>
        </p:nvSpPr>
        <p:spPr>
          <a:xfrm>
            <a:off x="4505547" y="3941637"/>
            <a:ext cx="853200" cy="1227600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- </a:t>
            </a:r>
            <a:r>
              <a:rPr lang="ko-KR" altLang="en-US" sz="900" b="1" dirty="0">
                <a:latin typeface="+mj-ea"/>
                <a:ea typeface="+mj-ea"/>
              </a:rPr>
              <a:t>디렉토리</a:t>
            </a:r>
            <a:r>
              <a:rPr lang="ko-KR" altLang="en-US" sz="900" dirty="0">
                <a:latin typeface="+mj-ea"/>
                <a:ea typeface="+mj-ea"/>
              </a:rPr>
              <a:t>로</a:t>
            </a:r>
            <a:r>
              <a:rPr lang="en-US" altLang="ko-KR" sz="900" dirty="0">
                <a:latin typeface="+mj-ea"/>
                <a:ea typeface="+mj-ea"/>
              </a:rPr>
              <a:t/>
            </a:r>
            <a:br>
              <a:rPr lang="en-US" altLang="ko-KR" sz="900" dirty="0">
                <a:latin typeface="+mj-ea"/>
                <a:ea typeface="+mj-ea"/>
              </a:rPr>
            </a:br>
            <a:r>
              <a:rPr lang="ko-KR" altLang="en-US" sz="900" dirty="0">
                <a:latin typeface="+mj-ea"/>
                <a:ea typeface="+mj-ea"/>
              </a:rPr>
              <a:t>서비스 구분</a:t>
            </a:r>
          </a:p>
        </p:txBody>
      </p:sp>
      <p:sp>
        <p:nvSpPr>
          <p:cNvPr id="40" name="직사각형 62"/>
          <p:cNvSpPr/>
          <p:nvPr/>
        </p:nvSpPr>
        <p:spPr>
          <a:xfrm>
            <a:off x="6249332" y="3941637"/>
            <a:ext cx="853200" cy="1227600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r>
              <a:rPr lang="en-US" altLang="ko-KR" sz="900" dirty="0">
                <a:latin typeface="+mj-ea"/>
              </a:rPr>
              <a:t>- </a:t>
            </a:r>
            <a:r>
              <a:rPr lang="ko-KR" altLang="en-US" sz="900" b="1" dirty="0">
                <a:latin typeface="+mj-ea"/>
              </a:rPr>
              <a:t>디렉토리</a:t>
            </a:r>
            <a:r>
              <a:rPr lang="ko-KR" altLang="en-US" sz="900" dirty="0">
                <a:latin typeface="+mj-ea"/>
              </a:rPr>
              <a:t>로</a:t>
            </a:r>
            <a:r>
              <a:rPr lang="en-US" altLang="ko-KR" sz="900" dirty="0">
                <a:latin typeface="+mj-ea"/>
              </a:rPr>
              <a:t/>
            </a:r>
            <a:br>
              <a:rPr lang="en-US" altLang="ko-KR" sz="900" dirty="0">
                <a:latin typeface="+mj-ea"/>
              </a:rPr>
            </a:br>
            <a:r>
              <a:rPr lang="ko-KR" altLang="en-US" sz="900" dirty="0">
                <a:latin typeface="+mj-ea"/>
              </a:rPr>
              <a:t>서비스 구분</a:t>
            </a:r>
          </a:p>
        </p:txBody>
      </p:sp>
      <p:sp>
        <p:nvSpPr>
          <p:cNvPr id="41" name="직사각형 57"/>
          <p:cNvSpPr/>
          <p:nvPr/>
        </p:nvSpPr>
        <p:spPr>
          <a:xfrm>
            <a:off x="1092674" y="3939151"/>
            <a:ext cx="853478" cy="1226015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r>
              <a:rPr lang="en-US" altLang="ko-KR" sz="900" dirty="0" smtClean="0">
                <a:latin typeface="+mj-ea"/>
                <a:ea typeface="+mj-ea"/>
              </a:rPr>
              <a:t>- </a:t>
            </a:r>
            <a:r>
              <a:rPr lang="ko-KR" altLang="en-US" sz="900" b="1" dirty="0" smtClean="0">
                <a:latin typeface="+mj-ea"/>
                <a:ea typeface="+mj-ea"/>
              </a:rPr>
              <a:t>디렉토리</a:t>
            </a:r>
            <a:r>
              <a:rPr lang="ko-KR" altLang="en-US" sz="900" dirty="0" smtClean="0">
                <a:latin typeface="+mj-ea"/>
                <a:ea typeface="+mj-ea"/>
              </a:rPr>
              <a:t>로 </a:t>
            </a:r>
            <a:r>
              <a:rPr lang="en-US" altLang="ko-KR" sz="900" dirty="0" smtClean="0">
                <a:latin typeface="+mj-ea"/>
                <a:ea typeface="+mj-ea"/>
              </a:rPr>
              <a:t/>
            </a:r>
            <a:br>
              <a:rPr lang="en-US" altLang="ko-KR" sz="900" dirty="0" smtClean="0">
                <a:latin typeface="+mj-ea"/>
                <a:ea typeface="+mj-ea"/>
              </a:rPr>
            </a:br>
            <a:r>
              <a:rPr lang="ko-KR" altLang="en-US" sz="900" dirty="0" smtClean="0">
                <a:latin typeface="+mj-ea"/>
                <a:ea typeface="+mj-ea"/>
              </a:rPr>
              <a:t>서비스 구분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42" name="직사각형 92"/>
          <p:cNvSpPr/>
          <p:nvPr/>
        </p:nvSpPr>
        <p:spPr bwMode="gray">
          <a:xfrm>
            <a:off x="7389834" y="1626450"/>
            <a:ext cx="2340000" cy="237157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noProof="0" dirty="0" smtClea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직사각형 97"/>
          <p:cNvSpPr/>
          <p:nvPr/>
        </p:nvSpPr>
        <p:spPr>
          <a:xfrm>
            <a:off x="7435062" y="1643538"/>
            <a:ext cx="2285204" cy="235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indent="-87313" eaLnBrk="0" hangingPunct="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ko-KR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Web</a:t>
            </a:r>
            <a:r>
              <a:rPr lang="ko-KR" altLang="en-US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과 </a:t>
            </a:r>
            <a:r>
              <a:rPr lang="en-US" altLang="ko-KR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Mobile Web</a:t>
            </a:r>
            <a:r>
              <a:rPr lang="ko-KR" altLang="en-US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의 도메인이 일치함</a:t>
            </a:r>
            <a:r>
              <a:rPr lang="en-US" altLang="ko-KR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(Agent</a:t>
            </a:r>
            <a:r>
              <a:rPr lang="ko-KR" altLang="en-US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값으로 체크 되는 것으로 추정</a:t>
            </a:r>
            <a:r>
              <a:rPr lang="en-US" altLang="ko-KR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)</a:t>
            </a:r>
          </a:p>
          <a:p>
            <a:pPr marL="87313" indent="-87313" eaLnBrk="0" hangingPunct="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카테고리 분류에 해당하는 서비스는 디렉토리명으로 구분</a:t>
            </a:r>
            <a:r>
              <a:rPr lang="en-US" altLang="ko-KR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/>
            </a:r>
            <a:br>
              <a:rPr lang="en-US" altLang="ko-KR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</a:br>
            <a:r>
              <a:rPr lang="en-US" altLang="ko-KR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</a:t>
            </a:r>
            <a:r>
              <a:rPr lang="ko-KR" altLang="en-US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디렉토리명은 약어로 사용</a:t>
            </a:r>
            <a:r>
              <a:rPr lang="en-US" altLang="ko-KR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)</a:t>
            </a:r>
          </a:p>
          <a:p>
            <a:pPr marL="87313" indent="-87313" eaLnBrk="0" hangingPunct="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서비스 계층 구조를 </a:t>
            </a:r>
            <a:r>
              <a:rPr lang="en-US" altLang="ko-KR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URL</a:t>
            </a:r>
            <a:r>
              <a:rPr lang="ko-KR" altLang="en-US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에 반영하지 않음</a:t>
            </a:r>
            <a:r>
              <a:rPr lang="en-US" altLang="ko-KR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lang="en-US" altLang="ko-KR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(URL </a:t>
            </a:r>
            <a:r>
              <a:rPr lang="ko-KR" altLang="en-US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단순화를 고려한 듯 함</a:t>
            </a:r>
            <a:r>
              <a:rPr lang="en-US" altLang="ko-KR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)</a:t>
            </a:r>
          </a:p>
          <a:p>
            <a:pPr marL="87313" indent="-87313" eaLnBrk="0" hangingPunct="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ko-KR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URL</a:t>
            </a:r>
            <a:r>
              <a:rPr lang="ko-KR" altLang="en-US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에 </a:t>
            </a:r>
            <a:r>
              <a:rPr lang="en-US" altLang="ko-KR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ref </a:t>
            </a:r>
            <a:r>
              <a:rPr lang="ko-KR" altLang="en-US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파라미터가 항상 표시됨 </a:t>
            </a:r>
            <a:r>
              <a:rPr lang="en-US" altLang="ko-KR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</a:t>
            </a:r>
            <a:r>
              <a:rPr lang="ko-KR" altLang="en-US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행동 추적을 위한 파라미터로 추정</a:t>
            </a:r>
            <a:r>
              <a:rPr lang="en-US" altLang="ko-KR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)</a:t>
            </a:r>
            <a:endParaRPr lang="ko-KR" altLang="en-US" sz="1100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7" name="직사각형 101"/>
          <p:cNvSpPr/>
          <p:nvPr/>
        </p:nvSpPr>
        <p:spPr bwMode="gray">
          <a:xfrm>
            <a:off x="7389834" y="4535901"/>
            <a:ext cx="2340000" cy="1790192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noProof="0" dirty="0" smtClea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직사각형 102"/>
          <p:cNvSpPr/>
          <p:nvPr/>
        </p:nvSpPr>
        <p:spPr>
          <a:xfrm>
            <a:off x="7386233" y="4559862"/>
            <a:ext cx="2285204" cy="1769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indent="-87313" eaLnBrk="0" hangingPunct="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도메인을 하나로 가져가는 경우 서비스명으로 </a:t>
            </a:r>
            <a:r>
              <a:rPr lang="en-US" altLang="ko-KR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Web</a:t>
            </a:r>
            <a:r>
              <a:rPr lang="ko-KR" altLang="en-US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과 </a:t>
            </a:r>
            <a:r>
              <a:rPr lang="en-US" altLang="ko-KR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Mobile</a:t>
            </a:r>
            <a:r>
              <a:rPr lang="ko-KR" altLang="en-US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을 명확히 구분이 가능해야 함</a:t>
            </a:r>
            <a:endParaRPr lang="en-US" altLang="ko-KR" sz="1100" b="1" kern="0" dirty="0" smtClean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87313" indent="-87313" eaLnBrk="0" hangingPunct="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최상위 서비스 구분 중 키워드로 노출 시키고 싶은 서비스만 디렉토리명으로 가져 감</a:t>
            </a:r>
            <a:endParaRPr lang="en-US" altLang="ko-KR" sz="1100" b="1" kern="0" dirty="0" smtClean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87313" indent="-87313" eaLnBrk="0" hangingPunct="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ko-KR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Referrer</a:t>
            </a:r>
            <a:r>
              <a:rPr lang="ko-KR" altLang="en-US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를 파라미터로 가져 가는 경우 페이지명 체계를 갖추어야 </a:t>
            </a:r>
            <a:r>
              <a:rPr lang="ko-KR" altLang="en-US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함</a:t>
            </a:r>
            <a:endParaRPr lang="ko-KR" altLang="en-US" sz="1100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50" name="TextBox 49"/>
          <p:cNvSpPr txBox="1"/>
          <p:nvPr>
            <p:custDataLst>
              <p:tags r:id="rId1"/>
            </p:custDataLst>
          </p:nvPr>
        </p:nvSpPr>
        <p:spPr>
          <a:xfrm>
            <a:off x="7389834" y="1196752"/>
            <a:ext cx="2340000" cy="307777"/>
          </a:xfrm>
          <a:prstGeom prst="rect">
            <a:avLst/>
          </a:prstGeom>
          <a:solidFill>
            <a:srgbClr val="002060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36000" tIns="36000" rIns="36000" bIns="36000" rtlCol="0" anchor="ctr" anchorCtr="0"/>
          <a:lstStyle>
            <a:defPPr>
              <a:defRPr lang="en-US"/>
            </a:defPPr>
            <a:lvl1pPr algn="ctr">
              <a:defRPr sz="1400" b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시사점</a:t>
            </a:r>
            <a:endParaRPr lang="en-US" dirty="0"/>
          </a:p>
        </p:txBody>
      </p:sp>
      <p:sp>
        <p:nvSpPr>
          <p:cNvPr id="51" name="TextBox 50"/>
          <p:cNvSpPr txBox="1"/>
          <p:nvPr>
            <p:custDataLst>
              <p:tags r:id="rId2"/>
            </p:custDataLst>
          </p:nvPr>
        </p:nvSpPr>
        <p:spPr>
          <a:xfrm>
            <a:off x="7389834" y="4165339"/>
            <a:ext cx="2340000" cy="307777"/>
          </a:xfrm>
          <a:prstGeom prst="rect">
            <a:avLst/>
          </a:prstGeom>
          <a:solidFill>
            <a:srgbClr val="002060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36000" tIns="36000" rIns="36000" bIns="36000" rtlCol="0" anchor="ctr" anchorCtr="0"/>
          <a:lstStyle>
            <a:defPPr>
              <a:defRPr lang="en-US"/>
            </a:defPPr>
            <a:lvl1pPr algn="ctr">
              <a:defRPr sz="1400" b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AP </a:t>
            </a:r>
            <a:r>
              <a:rPr lang="ko-KR" altLang="en-US" dirty="0"/>
              <a:t>고려사항</a:t>
            </a:r>
            <a:endParaRPr lang="en-US" dirty="0"/>
          </a:p>
        </p:txBody>
      </p:sp>
      <p:sp>
        <p:nvSpPr>
          <p:cNvPr id="45" name="Action Button: Return 44">
            <a:hlinkClick r:id="rId14" action="ppaction://hlinksldjump" highlightClick="1"/>
          </p:cNvPr>
          <p:cNvSpPr/>
          <p:nvPr/>
        </p:nvSpPr>
        <p:spPr>
          <a:xfrm>
            <a:off x="9287995" y="185460"/>
            <a:ext cx="417533" cy="399224"/>
          </a:xfrm>
          <a:prstGeom prst="actionButtonReturn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97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참고</a:t>
            </a:r>
            <a:r>
              <a:rPr lang="en-US" altLang="ko-KR" dirty="0"/>
              <a:t>] URL</a:t>
            </a:r>
            <a:r>
              <a:rPr lang="ko-KR" altLang="en-US" dirty="0" smtClean="0"/>
              <a:t> </a:t>
            </a:r>
            <a:r>
              <a:rPr lang="ko-KR" altLang="en-US" dirty="0"/>
              <a:t>분석 </a:t>
            </a:r>
            <a:r>
              <a:rPr lang="en-US" altLang="ko-KR" dirty="0"/>
              <a:t>&gt; Sephora Mobile Web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Sephora Mobile </a:t>
            </a:r>
            <a:r>
              <a:rPr lang="en-US" altLang="ko-KR" dirty="0" smtClean="0"/>
              <a:t>Web </a:t>
            </a:r>
            <a:r>
              <a:rPr lang="ko-KR" altLang="en-US" dirty="0" smtClean="0">
                <a:solidFill>
                  <a:schemeClr val="tx1"/>
                </a:solidFill>
              </a:rPr>
              <a:t>분석 </a:t>
            </a:r>
            <a:r>
              <a:rPr lang="ko-KR" altLang="en-US" dirty="0">
                <a:solidFill>
                  <a:schemeClr val="tx1"/>
                </a:solidFill>
              </a:rPr>
              <a:t>사례를 바탕으로 </a:t>
            </a:r>
            <a:r>
              <a:rPr lang="en-US" altLang="ko-KR" dirty="0">
                <a:solidFill>
                  <a:schemeClr val="tx1"/>
                </a:solidFill>
              </a:rPr>
              <a:t>URL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구조 기반의 적용 </a:t>
            </a:r>
            <a:r>
              <a:rPr lang="ko-KR" altLang="en-US" dirty="0">
                <a:solidFill>
                  <a:schemeClr val="tx1"/>
                </a:solidFill>
              </a:rPr>
              <a:t>시사점을 도출</a:t>
            </a:r>
          </a:p>
          <a:p>
            <a:endParaRPr lang="ko-KR" altLang="en-US" dirty="0"/>
          </a:p>
        </p:txBody>
      </p:sp>
      <p:sp>
        <p:nvSpPr>
          <p:cNvPr id="4" name="직사각형 91"/>
          <p:cNvSpPr/>
          <p:nvPr/>
        </p:nvSpPr>
        <p:spPr bwMode="gray">
          <a:xfrm>
            <a:off x="227224" y="1626449"/>
            <a:ext cx="6994028" cy="469964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noProof="0" dirty="0" smtClean="0">
              <a:latin typeface="+mj-ea"/>
              <a:ea typeface="+mj-ea"/>
              <a:cs typeface="Arial" pitchFamily="34" charset="0"/>
            </a:endParaRPr>
          </a:p>
        </p:txBody>
      </p:sp>
      <p:grpSp>
        <p:nvGrpSpPr>
          <p:cNvPr id="5" name="Group 8"/>
          <p:cNvGrpSpPr/>
          <p:nvPr/>
        </p:nvGrpSpPr>
        <p:grpSpPr>
          <a:xfrm>
            <a:off x="227224" y="1196752"/>
            <a:ext cx="6994028" cy="324036"/>
            <a:chOff x="476251" y="1889124"/>
            <a:chExt cx="5304841" cy="324036"/>
          </a:xfrm>
        </p:grpSpPr>
        <p:cxnSp>
          <p:nvCxnSpPr>
            <p:cNvPr id="6" name="Straight Connector 29"/>
            <p:cNvCxnSpPr/>
            <p:nvPr>
              <p:custDataLst>
                <p:tags r:id="rId3"/>
              </p:custDataLst>
            </p:nvPr>
          </p:nvCxnSpPr>
          <p:spPr bwMode="auto">
            <a:xfrm>
              <a:off x="476251" y="2213160"/>
              <a:ext cx="5304841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" name="TextBox 6"/>
            <p:cNvSpPr txBox="1"/>
            <p:nvPr>
              <p:custDataLst>
                <p:tags r:id="rId4"/>
              </p:custDataLst>
            </p:nvPr>
          </p:nvSpPr>
          <p:spPr>
            <a:xfrm>
              <a:off x="821451" y="1889124"/>
              <a:ext cx="4614441" cy="30777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177800" indent="-177800" algn="ctr">
                <a:spcBef>
                  <a:spcPts val="400"/>
                </a:spcBef>
              </a:pPr>
              <a:r>
                <a:rPr lang="en-US" altLang="ko-KR" sz="1400" b="1" dirty="0" smtClean="0"/>
                <a:t>Sephora Mobile </a:t>
              </a:r>
              <a:r>
                <a:rPr lang="en-US" altLang="ko-KR" sz="1400" b="1" dirty="0"/>
                <a:t>Web </a:t>
              </a:r>
              <a:r>
                <a:rPr lang="en-US" altLang="ko-KR" sz="1400" b="1" dirty="0">
                  <a:latin typeface="+mj-ea"/>
                </a:rPr>
                <a:t>URL</a:t>
              </a:r>
              <a:r>
                <a:rPr lang="ko-KR" altLang="en-US" sz="1400" b="1" dirty="0">
                  <a:latin typeface="+mj-ea"/>
                </a:rPr>
                <a:t>구조 </a:t>
              </a:r>
              <a:r>
                <a:rPr lang="ko-KR" altLang="en-US" sz="1400" b="1" dirty="0" smtClean="0">
                  <a:latin typeface="+mj-ea"/>
                </a:rPr>
                <a:t>현황</a:t>
              </a:r>
              <a:endParaRPr lang="en-US" altLang="ko-KR" sz="1400" b="1" dirty="0">
                <a:latin typeface="+mj-ea"/>
              </a:endParaRPr>
            </a:p>
          </p:txBody>
        </p:sp>
      </p:grpSp>
      <p:sp>
        <p:nvSpPr>
          <p:cNvPr id="8" name="직사각형 54"/>
          <p:cNvSpPr/>
          <p:nvPr/>
        </p:nvSpPr>
        <p:spPr>
          <a:xfrm>
            <a:off x="347271" y="1628800"/>
            <a:ext cx="1692000" cy="469557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r>
              <a:rPr lang="en-US" altLang="ko-KR" sz="1000" b="1" dirty="0" err="1" smtClean="0">
                <a:latin typeface="+mj-ea"/>
                <a:ea typeface="+mj-ea"/>
              </a:rPr>
              <a:t>Sepgora</a:t>
            </a:r>
            <a:r>
              <a:rPr lang="en-US" altLang="ko-KR" sz="1000" b="1" dirty="0" smtClean="0">
                <a:latin typeface="+mj-ea"/>
                <a:ea typeface="+mj-ea"/>
              </a:rPr>
              <a:t> </a:t>
            </a:r>
            <a:r>
              <a:rPr lang="ko-KR" altLang="en-US" sz="1000" b="1" dirty="0" smtClean="0">
                <a:latin typeface="+mj-ea"/>
                <a:ea typeface="+mj-ea"/>
              </a:rPr>
              <a:t>메인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9" name="직사각형 57"/>
          <p:cNvSpPr/>
          <p:nvPr/>
        </p:nvSpPr>
        <p:spPr>
          <a:xfrm>
            <a:off x="2065034" y="1628800"/>
            <a:ext cx="1692000" cy="469557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pPr>
              <a:spcAft>
                <a:spcPts val="300"/>
              </a:spcAft>
            </a:pPr>
            <a:r>
              <a:rPr lang="en-US" altLang="ko-KR" sz="1000" b="1" dirty="0" smtClean="0">
                <a:latin typeface="+mj-ea"/>
                <a:ea typeface="+mj-ea"/>
              </a:rPr>
              <a:t>Makeup&gt;Face&gt;Foundation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10" name="직사각형 61"/>
          <p:cNvSpPr/>
          <p:nvPr/>
        </p:nvSpPr>
        <p:spPr>
          <a:xfrm>
            <a:off x="3782797" y="1628800"/>
            <a:ext cx="1692000" cy="469557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pPr>
              <a:spcAft>
                <a:spcPts val="300"/>
              </a:spcAft>
            </a:pPr>
            <a:r>
              <a:rPr lang="en-US" altLang="ko-KR" sz="1000" b="1" dirty="0" err="1" smtClean="0">
                <a:latin typeface="+mj-ea"/>
                <a:ea typeface="+mj-ea"/>
              </a:rPr>
              <a:t>Brand,SkinType,Price</a:t>
            </a:r>
            <a:r>
              <a:rPr lang="en-US" altLang="ko-KR" sz="1000" b="1" dirty="0" smtClean="0">
                <a:latin typeface="+mj-ea"/>
                <a:ea typeface="+mj-ea"/>
              </a:rPr>
              <a:t> Filter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11" name="직사각형 62"/>
          <p:cNvSpPr/>
          <p:nvPr/>
        </p:nvSpPr>
        <p:spPr>
          <a:xfrm>
            <a:off x="5500560" y="1628800"/>
            <a:ext cx="1692000" cy="469557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pPr>
              <a:spcAft>
                <a:spcPts val="300"/>
              </a:spcAft>
            </a:pPr>
            <a:r>
              <a:rPr lang="en-US" altLang="ko-KR" sz="1000" b="1" dirty="0" smtClean="0">
                <a:latin typeface="+mj-ea"/>
                <a:ea typeface="+mj-ea"/>
              </a:rPr>
              <a:t>Product Detail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12" name="직사각형 8"/>
          <p:cNvSpPr/>
          <p:nvPr/>
        </p:nvSpPr>
        <p:spPr>
          <a:xfrm>
            <a:off x="347272" y="3100640"/>
            <a:ext cx="1617396" cy="211203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 smtClean="0">
                <a:latin typeface="+mj-ea"/>
                <a:ea typeface="+mj-ea"/>
              </a:rPr>
              <a:t>http</a:t>
            </a:r>
            <a:r>
              <a:rPr lang="en-US" altLang="ko-KR" sz="900" dirty="0">
                <a:latin typeface="+mj-ea"/>
                <a:ea typeface="+mj-ea"/>
              </a:rPr>
              <a:t>://m.sephora.com/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13" name="직사각형 8"/>
          <p:cNvSpPr/>
          <p:nvPr/>
        </p:nvSpPr>
        <p:spPr>
          <a:xfrm>
            <a:off x="2065034" y="3100640"/>
            <a:ext cx="1617396" cy="34970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http://m.sephora.com/</a:t>
            </a:r>
            <a:r>
              <a:rPr lang="en-US" altLang="ko-KR" sz="900" b="1" dirty="0">
                <a:latin typeface="+mj-ea"/>
                <a:ea typeface="+mj-ea"/>
              </a:rPr>
              <a:t>foundation-makeup</a:t>
            </a:r>
            <a:endParaRPr lang="ko-KR" altLang="en-US" sz="900" b="1" dirty="0">
              <a:latin typeface="+mj-ea"/>
              <a:ea typeface="+mj-ea"/>
            </a:endParaRPr>
          </a:p>
        </p:txBody>
      </p:sp>
      <p:sp>
        <p:nvSpPr>
          <p:cNvPr id="14" name="직사각형 8"/>
          <p:cNvSpPr/>
          <p:nvPr/>
        </p:nvSpPr>
        <p:spPr>
          <a:xfrm>
            <a:off x="3782797" y="3100640"/>
            <a:ext cx="1617396" cy="903700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http://m.sephora.com/</a:t>
            </a:r>
            <a:r>
              <a:rPr lang="en-US" altLang="ko-KR" sz="900" b="1" dirty="0">
                <a:latin typeface="+mj-ea"/>
                <a:ea typeface="+mj-ea"/>
              </a:rPr>
              <a:t>api/catalog/categories/cat60004/products</a:t>
            </a:r>
            <a:r>
              <a:rPr lang="en-US" altLang="ko-KR" sz="900" dirty="0">
                <a:latin typeface="+mj-ea"/>
                <a:ea typeface="+mj-ea"/>
              </a:rPr>
              <a:t>?currentPage=1&amp;pageSize=60&amp;ph=140&amp;pl=5&amp;ref=</a:t>
            </a:r>
            <a:r>
              <a:rPr lang="en-US" altLang="ko-KR" sz="900" b="1" dirty="0">
                <a:latin typeface="+mj-ea"/>
                <a:ea typeface="+mj-ea"/>
              </a:rPr>
              <a:t>900101+900162+900207+100103+100101</a:t>
            </a:r>
            <a:endParaRPr lang="ko-KR" altLang="en-US" sz="900" b="1" dirty="0">
              <a:latin typeface="+mj-ea"/>
              <a:ea typeface="+mj-ea"/>
            </a:endParaRPr>
          </a:p>
        </p:txBody>
      </p:sp>
      <p:sp>
        <p:nvSpPr>
          <p:cNvPr id="15" name="직사각형 8"/>
          <p:cNvSpPr/>
          <p:nvPr/>
        </p:nvSpPr>
        <p:spPr>
          <a:xfrm>
            <a:off x="5500560" y="3100640"/>
            <a:ext cx="1617396" cy="62670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http://m.sephora.com/</a:t>
            </a:r>
            <a:r>
              <a:rPr lang="en-US" altLang="ko-KR" sz="900" b="1" dirty="0">
                <a:latin typeface="+mj-ea"/>
                <a:ea typeface="+mj-ea"/>
              </a:rPr>
              <a:t>color-control-cushion-compact-broad-spectrum-spf-50-P378121</a:t>
            </a:r>
            <a:r>
              <a:rPr lang="en-US" altLang="ko-KR" sz="900" dirty="0">
                <a:latin typeface="+mj-ea"/>
                <a:ea typeface="+mj-ea"/>
              </a:rPr>
              <a:t>?icid2=skugrid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16" name="직사각형 54"/>
          <p:cNvSpPr/>
          <p:nvPr/>
        </p:nvSpPr>
        <p:spPr>
          <a:xfrm>
            <a:off x="347271" y="4017239"/>
            <a:ext cx="1692000" cy="469557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r>
              <a:rPr lang="en-US" altLang="ko-KR" sz="1000" b="1" dirty="0" smtClean="0">
                <a:latin typeface="+mj-ea"/>
                <a:ea typeface="+mj-ea"/>
              </a:rPr>
              <a:t>Search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17" name="직사각형 57"/>
          <p:cNvSpPr/>
          <p:nvPr/>
        </p:nvSpPr>
        <p:spPr>
          <a:xfrm>
            <a:off x="2065034" y="4017239"/>
            <a:ext cx="1692000" cy="469557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pPr>
              <a:spcAft>
                <a:spcPts val="300"/>
              </a:spcAft>
            </a:pPr>
            <a:r>
              <a:rPr lang="en-US" altLang="ko-KR" sz="1000" b="1" dirty="0" smtClean="0">
                <a:latin typeface="+mj-ea"/>
                <a:ea typeface="+mj-ea"/>
              </a:rPr>
              <a:t>Cart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18" name="직사각형 61"/>
          <p:cNvSpPr/>
          <p:nvPr/>
        </p:nvSpPr>
        <p:spPr>
          <a:xfrm>
            <a:off x="3782797" y="4019726"/>
            <a:ext cx="1692000" cy="469557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pPr>
              <a:spcAft>
                <a:spcPts val="300"/>
              </a:spcAft>
            </a:pPr>
            <a:r>
              <a:rPr lang="en-US" altLang="ko-KR" sz="1000" b="1" dirty="0" smtClean="0">
                <a:latin typeface="+mj-ea"/>
                <a:ea typeface="+mj-ea"/>
              </a:rPr>
              <a:t>Gift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19" name="직사각형 62"/>
          <p:cNvSpPr/>
          <p:nvPr/>
        </p:nvSpPr>
        <p:spPr>
          <a:xfrm>
            <a:off x="5500560" y="4017203"/>
            <a:ext cx="1692000" cy="469557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pPr>
              <a:spcAft>
                <a:spcPts val="300"/>
              </a:spcAft>
            </a:pPr>
            <a:r>
              <a:rPr lang="en-US" altLang="ko-KR" sz="1000" b="1" dirty="0" smtClean="0">
                <a:latin typeface="+mj-ea"/>
                <a:ea typeface="+mj-ea"/>
              </a:rPr>
              <a:t>Buying Guides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20" name="직사각형 8"/>
          <p:cNvSpPr/>
          <p:nvPr/>
        </p:nvSpPr>
        <p:spPr>
          <a:xfrm>
            <a:off x="347272" y="5489079"/>
            <a:ext cx="1617396" cy="34970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 smtClean="0">
                <a:latin typeface="+mj-ea"/>
                <a:ea typeface="+mj-ea"/>
              </a:rPr>
              <a:t>http</a:t>
            </a:r>
            <a:r>
              <a:rPr lang="en-US" altLang="ko-KR" sz="900" dirty="0">
                <a:latin typeface="+mj-ea"/>
                <a:ea typeface="+mj-ea"/>
              </a:rPr>
              <a:t>://</a:t>
            </a:r>
            <a:r>
              <a:rPr lang="en-US" altLang="ko-KR" sz="900" dirty="0" smtClean="0">
                <a:latin typeface="+mj-ea"/>
                <a:ea typeface="+mj-ea"/>
              </a:rPr>
              <a:t>m.sephora.com/</a:t>
            </a:r>
            <a:r>
              <a:rPr lang="en-US" altLang="ko-KR" sz="900" b="1" dirty="0" smtClean="0">
                <a:latin typeface="+mj-ea"/>
                <a:ea typeface="+mj-ea"/>
              </a:rPr>
              <a:t>shop/search/amore</a:t>
            </a:r>
            <a:endParaRPr lang="ko-KR" altLang="en-US" sz="900" b="1" dirty="0">
              <a:latin typeface="+mj-ea"/>
              <a:ea typeface="+mj-ea"/>
            </a:endParaRPr>
          </a:p>
        </p:txBody>
      </p:sp>
      <p:sp>
        <p:nvSpPr>
          <p:cNvPr id="21" name="직사각형 8"/>
          <p:cNvSpPr/>
          <p:nvPr/>
        </p:nvSpPr>
        <p:spPr>
          <a:xfrm>
            <a:off x="2065034" y="5489079"/>
            <a:ext cx="1617396" cy="34970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https://m.sephora.com/</a:t>
            </a:r>
            <a:r>
              <a:rPr lang="en-US" altLang="ko-KR" sz="900" b="1" dirty="0">
                <a:latin typeface="+mj-ea"/>
                <a:ea typeface="+mj-ea"/>
              </a:rPr>
              <a:t>basket/basket.jsp</a:t>
            </a:r>
            <a:endParaRPr lang="ko-KR" altLang="en-US" sz="900" b="1" dirty="0">
              <a:latin typeface="+mj-ea"/>
              <a:ea typeface="+mj-ea"/>
            </a:endParaRPr>
          </a:p>
        </p:txBody>
      </p:sp>
      <p:sp>
        <p:nvSpPr>
          <p:cNvPr id="22" name="직사각형 8"/>
          <p:cNvSpPr/>
          <p:nvPr/>
        </p:nvSpPr>
        <p:spPr>
          <a:xfrm>
            <a:off x="3782797" y="5491566"/>
            <a:ext cx="1617396" cy="62670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http://m.sephora.com/</a:t>
            </a:r>
            <a:r>
              <a:rPr lang="en-US" altLang="ko-KR" sz="900" b="1" dirty="0">
                <a:latin typeface="+mj-ea"/>
                <a:ea typeface="+mj-ea"/>
              </a:rPr>
              <a:t>makeup-gift-sets</a:t>
            </a:r>
            <a:r>
              <a:rPr lang="en-US" altLang="ko-KR" sz="900" dirty="0">
                <a:latin typeface="+mj-ea"/>
                <a:ea typeface="+mj-ea"/>
              </a:rPr>
              <a:t>?icid2=meganav_gifts_bycategory_makeup_link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23" name="직사각형 8"/>
          <p:cNvSpPr/>
          <p:nvPr/>
        </p:nvSpPr>
        <p:spPr>
          <a:xfrm>
            <a:off x="5500560" y="5491566"/>
            <a:ext cx="1617396" cy="765200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http://m.sephora.com/</a:t>
            </a:r>
            <a:r>
              <a:rPr lang="en-US" altLang="ko-KR" sz="900" b="1" dirty="0">
                <a:latin typeface="+mj-ea"/>
                <a:ea typeface="+mj-ea"/>
              </a:rPr>
              <a:t>best-beauty-products</a:t>
            </a:r>
            <a:r>
              <a:rPr lang="en-US" altLang="ko-KR" sz="900" dirty="0">
                <a:latin typeface="+mj-ea"/>
                <a:ea typeface="+mj-ea"/>
              </a:rPr>
              <a:t>?icid2=meganav_howto_buyingguides_viewall_link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24" name="직사각형 57"/>
          <p:cNvSpPr/>
          <p:nvPr/>
        </p:nvSpPr>
        <p:spPr>
          <a:xfrm>
            <a:off x="2828952" y="1840500"/>
            <a:ext cx="853478" cy="1226015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r>
              <a:rPr lang="en-US" altLang="ko-KR" sz="900" dirty="0" smtClean="0">
                <a:latin typeface="+mj-ea"/>
                <a:ea typeface="+mj-ea"/>
              </a:rPr>
              <a:t>- </a:t>
            </a:r>
            <a:r>
              <a:rPr lang="ko-KR" altLang="en-US" sz="900" dirty="0">
                <a:latin typeface="+mj-ea"/>
              </a:rPr>
              <a:t>카테고리를 </a:t>
            </a:r>
            <a:r>
              <a:rPr lang="ko-KR" altLang="en-US" sz="900" b="1" dirty="0">
                <a:latin typeface="+mj-ea"/>
              </a:rPr>
              <a:t>키워드 </a:t>
            </a:r>
            <a:r>
              <a:rPr lang="en-US" altLang="ko-KR" sz="900" b="1" dirty="0">
                <a:latin typeface="+mj-ea"/>
              </a:rPr>
              <a:t>Depth</a:t>
            </a:r>
            <a:r>
              <a:rPr lang="ko-KR" altLang="en-US" sz="900" dirty="0">
                <a:latin typeface="+mj-ea"/>
              </a:rPr>
              <a:t>로 구분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25" name="직사각형 61"/>
          <p:cNvSpPr/>
          <p:nvPr/>
        </p:nvSpPr>
        <p:spPr>
          <a:xfrm>
            <a:off x="4505547" y="1840499"/>
            <a:ext cx="853200" cy="1227600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- </a:t>
            </a:r>
            <a:r>
              <a:rPr lang="ko-KR" altLang="en-US" sz="900" dirty="0" smtClean="0">
                <a:latin typeface="+mj-ea"/>
                <a:ea typeface="+mj-ea"/>
              </a:rPr>
              <a:t>내부 </a:t>
            </a:r>
            <a:r>
              <a:rPr lang="en-US" altLang="ko-KR" sz="900" dirty="0" smtClean="0">
                <a:latin typeface="+mj-ea"/>
                <a:ea typeface="+mj-ea"/>
              </a:rPr>
              <a:t>API Call</a:t>
            </a:r>
            <a:r>
              <a:rPr lang="ko-KR" altLang="en-US" sz="900" dirty="0" smtClean="0">
                <a:latin typeface="+mj-ea"/>
                <a:ea typeface="+mj-ea"/>
              </a:rPr>
              <a:t>을 이용하여 </a:t>
            </a:r>
            <a:r>
              <a:rPr lang="en-US" altLang="ko-KR" sz="900" b="1" dirty="0" smtClean="0">
                <a:latin typeface="+mj-ea"/>
                <a:ea typeface="+mj-ea"/>
              </a:rPr>
              <a:t>Parameter</a:t>
            </a:r>
            <a:r>
              <a:rPr lang="ko-KR" altLang="en-US" sz="900" dirty="0" smtClean="0">
                <a:latin typeface="+mj-ea"/>
                <a:ea typeface="+mj-ea"/>
              </a:rPr>
              <a:t>로 </a:t>
            </a:r>
            <a:r>
              <a:rPr lang="en-US" altLang="ko-KR" sz="900" b="1" dirty="0" smtClean="0">
                <a:latin typeface="+mj-ea"/>
                <a:ea typeface="+mj-ea"/>
              </a:rPr>
              <a:t>Filter</a:t>
            </a:r>
            <a:r>
              <a:rPr lang="en-US" altLang="ko-KR" sz="900" dirty="0" smtClean="0">
                <a:latin typeface="+mj-ea"/>
                <a:ea typeface="+mj-ea"/>
              </a:rPr>
              <a:t> </a:t>
            </a:r>
            <a:r>
              <a:rPr lang="ko-KR" altLang="en-US" sz="900" dirty="0" smtClean="0">
                <a:latin typeface="+mj-ea"/>
                <a:ea typeface="+mj-ea"/>
              </a:rPr>
              <a:t>값 </a:t>
            </a:r>
            <a:r>
              <a:rPr lang="ko-KR" altLang="en-US" sz="900" dirty="0">
                <a:latin typeface="+mj-ea"/>
                <a:ea typeface="+mj-ea"/>
              </a:rPr>
              <a:t>구분</a:t>
            </a:r>
          </a:p>
        </p:txBody>
      </p:sp>
      <p:sp>
        <p:nvSpPr>
          <p:cNvPr id="26" name="직사각형 62"/>
          <p:cNvSpPr/>
          <p:nvPr/>
        </p:nvSpPr>
        <p:spPr>
          <a:xfrm>
            <a:off x="6249332" y="1840499"/>
            <a:ext cx="853200" cy="1227600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r>
              <a:rPr lang="en-US" altLang="ko-KR" sz="900" dirty="0" smtClean="0">
                <a:latin typeface="+mj-ea"/>
                <a:ea typeface="+mj-ea"/>
              </a:rPr>
              <a:t>- </a:t>
            </a:r>
            <a:r>
              <a:rPr lang="ko-KR" altLang="en-US" sz="900" dirty="0" smtClean="0">
                <a:latin typeface="+mj-ea"/>
                <a:ea typeface="+mj-ea"/>
              </a:rPr>
              <a:t>제품 </a:t>
            </a:r>
            <a:r>
              <a:rPr lang="ko-KR" altLang="en-US" sz="900" b="1" dirty="0" smtClean="0">
                <a:latin typeface="+mj-ea"/>
                <a:ea typeface="+mj-ea"/>
              </a:rPr>
              <a:t>키워드</a:t>
            </a:r>
            <a:r>
              <a:rPr lang="ko-KR" altLang="en-US" sz="900" dirty="0" smtClean="0">
                <a:latin typeface="+mj-ea"/>
                <a:ea typeface="+mj-ea"/>
              </a:rPr>
              <a:t> 로 구분</a:t>
            </a:r>
            <a:endParaRPr lang="en-US" altLang="ko-KR" sz="900" dirty="0" smtClean="0">
              <a:latin typeface="+mj-ea"/>
              <a:ea typeface="+mj-ea"/>
            </a:endParaRPr>
          </a:p>
        </p:txBody>
      </p:sp>
      <p:sp>
        <p:nvSpPr>
          <p:cNvPr id="27" name="직사각형 57"/>
          <p:cNvSpPr/>
          <p:nvPr/>
        </p:nvSpPr>
        <p:spPr>
          <a:xfrm>
            <a:off x="2828952" y="4243682"/>
            <a:ext cx="853478" cy="1226015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r>
              <a:rPr lang="en-US" altLang="ko-KR" sz="900" dirty="0" smtClean="0">
                <a:latin typeface="+mj-ea"/>
                <a:ea typeface="+mj-ea"/>
              </a:rPr>
              <a:t>- </a:t>
            </a:r>
            <a:r>
              <a:rPr lang="ko-KR" altLang="en-US" sz="900" b="1" dirty="0" smtClean="0">
                <a:latin typeface="+mj-ea"/>
                <a:ea typeface="+mj-ea"/>
              </a:rPr>
              <a:t>디렉토리</a:t>
            </a:r>
            <a:r>
              <a:rPr lang="ko-KR" altLang="en-US" sz="900" dirty="0" smtClean="0">
                <a:latin typeface="+mj-ea"/>
                <a:ea typeface="+mj-ea"/>
              </a:rPr>
              <a:t> </a:t>
            </a:r>
            <a:r>
              <a:rPr lang="en-US" altLang="ko-KR" sz="900" dirty="0" smtClean="0">
                <a:latin typeface="+mj-ea"/>
                <a:ea typeface="+mj-ea"/>
              </a:rPr>
              <a:t>+ </a:t>
            </a:r>
            <a:r>
              <a:rPr lang="ko-KR" altLang="en-US" sz="900" b="1" dirty="0" smtClean="0">
                <a:latin typeface="+mj-ea"/>
                <a:ea typeface="+mj-ea"/>
              </a:rPr>
              <a:t>페이지 위치</a:t>
            </a:r>
            <a:r>
              <a:rPr lang="ko-KR" altLang="en-US" sz="900" dirty="0" smtClean="0">
                <a:latin typeface="+mj-ea"/>
                <a:ea typeface="+mj-ea"/>
              </a:rPr>
              <a:t> 구조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28" name="직사각형 61"/>
          <p:cNvSpPr/>
          <p:nvPr/>
        </p:nvSpPr>
        <p:spPr>
          <a:xfrm>
            <a:off x="4505547" y="4246168"/>
            <a:ext cx="853200" cy="1227600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- </a:t>
            </a:r>
            <a:r>
              <a:rPr lang="ko-KR" altLang="en-US" sz="900" b="1" dirty="0" smtClean="0">
                <a:latin typeface="+mj-ea"/>
                <a:ea typeface="+mj-ea"/>
              </a:rPr>
              <a:t>키워드 </a:t>
            </a:r>
            <a:r>
              <a:rPr lang="en-US" altLang="ko-KR" sz="900" b="1" dirty="0" smtClean="0">
                <a:latin typeface="+mj-ea"/>
                <a:ea typeface="+mj-ea"/>
              </a:rPr>
              <a:t>Depth</a:t>
            </a:r>
            <a:r>
              <a:rPr lang="ko-KR" altLang="en-US" sz="900" dirty="0" smtClean="0">
                <a:latin typeface="+mj-ea"/>
                <a:ea typeface="+mj-ea"/>
              </a:rPr>
              <a:t>로</a:t>
            </a:r>
            <a:r>
              <a:rPr lang="en-US" altLang="ko-KR" sz="900" dirty="0">
                <a:latin typeface="+mj-ea"/>
                <a:ea typeface="+mj-ea"/>
              </a:rPr>
              <a:t/>
            </a:r>
            <a:br>
              <a:rPr lang="en-US" altLang="ko-KR" sz="900" dirty="0">
                <a:latin typeface="+mj-ea"/>
                <a:ea typeface="+mj-ea"/>
              </a:rPr>
            </a:br>
            <a:r>
              <a:rPr lang="ko-KR" altLang="en-US" sz="900" dirty="0">
                <a:latin typeface="+mj-ea"/>
                <a:ea typeface="+mj-ea"/>
              </a:rPr>
              <a:t>서비스 구분</a:t>
            </a:r>
          </a:p>
        </p:txBody>
      </p:sp>
      <p:sp>
        <p:nvSpPr>
          <p:cNvPr id="29" name="직사각형 62"/>
          <p:cNvSpPr/>
          <p:nvPr/>
        </p:nvSpPr>
        <p:spPr>
          <a:xfrm>
            <a:off x="6249332" y="4246168"/>
            <a:ext cx="853200" cy="1227600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r>
              <a:rPr lang="en-US" altLang="ko-KR" sz="900" dirty="0">
                <a:latin typeface="+mj-ea"/>
              </a:rPr>
              <a:t>- </a:t>
            </a:r>
            <a:r>
              <a:rPr lang="ko-KR" altLang="en-US" sz="900" b="1" dirty="0" smtClean="0">
                <a:latin typeface="+mj-ea"/>
              </a:rPr>
              <a:t>키워드 </a:t>
            </a:r>
            <a:r>
              <a:rPr lang="en-US" altLang="ko-KR" sz="900" b="1" dirty="0" smtClean="0">
                <a:latin typeface="+mj-ea"/>
              </a:rPr>
              <a:t>Depth</a:t>
            </a:r>
            <a:r>
              <a:rPr lang="ko-KR" altLang="en-US" sz="900" dirty="0" smtClean="0">
                <a:latin typeface="+mj-ea"/>
              </a:rPr>
              <a:t>로 서비스 구분</a:t>
            </a:r>
            <a:endParaRPr lang="ko-KR" altLang="en-US" sz="900" dirty="0">
              <a:latin typeface="+mj-ea"/>
            </a:endParaRPr>
          </a:p>
        </p:txBody>
      </p:sp>
      <p:sp>
        <p:nvSpPr>
          <p:cNvPr id="30" name="직사각형 57"/>
          <p:cNvSpPr/>
          <p:nvPr/>
        </p:nvSpPr>
        <p:spPr>
          <a:xfrm>
            <a:off x="1092674" y="4243682"/>
            <a:ext cx="853478" cy="1226015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r>
              <a:rPr lang="en-US" altLang="ko-KR" sz="900" dirty="0" smtClean="0">
                <a:latin typeface="+mj-ea"/>
                <a:ea typeface="+mj-ea"/>
              </a:rPr>
              <a:t>- </a:t>
            </a:r>
            <a:r>
              <a:rPr lang="ko-KR" altLang="en-US" sz="900" b="1" dirty="0" smtClean="0">
                <a:latin typeface="+mj-ea"/>
                <a:ea typeface="+mj-ea"/>
              </a:rPr>
              <a:t>검색어 키워드</a:t>
            </a:r>
            <a:r>
              <a:rPr lang="ko-KR" altLang="en-US" sz="900" dirty="0" smtClean="0">
                <a:latin typeface="+mj-ea"/>
                <a:ea typeface="+mj-ea"/>
              </a:rPr>
              <a:t>를 서비스명에 포함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34" name="직사각형 92"/>
          <p:cNvSpPr/>
          <p:nvPr/>
        </p:nvSpPr>
        <p:spPr bwMode="gray">
          <a:xfrm>
            <a:off x="7390979" y="1626449"/>
            <a:ext cx="2340000" cy="245320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noProof="0" dirty="0" smtClea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직사각형 97"/>
          <p:cNvSpPr/>
          <p:nvPr/>
        </p:nvSpPr>
        <p:spPr>
          <a:xfrm>
            <a:off x="7386232" y="1660950"/>
            <a:ext cx="2285204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indent="-87313" eaLnBrk="0" hangingPunct="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카테고리 분류에 해당하는 서비스는 키워드의 </a:t>
            </a:r>
            <a:r>
              <a:rPr lang="en-US" altLang="ko-KR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depth</a:t>
            </a:r>
            <a:r>
              <a:rPr lang="ko-KR" altLang="en-US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로 구분 </a:t>
            </a:r>
            <a:r>
              <a:rPr lang="en-US" altLang="ko-KR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(SEO</a:t>
            </a:r>
            <a:r>
              <a:rPr lang="en-US" altLang="ko-KR" sz="1100" kern="0" baseline="3000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1)</a:t>
            </a:r>
            <a:r>
              <a:rPr lang="ko-KR" altLang="en-US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고려</a:t>
            </a:r>
            <a:r>
              <a:rPr lang="en-US" altLang="ko-KR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)</a:t>
            </a:r>
          </a:p>
          <a:p>
            <a:pPr marL="87313" indent="-87313" eaLnBrk="0" hangingPunct="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제품 페이지는 제품의 핵심 키워드를 </a:t>
            </a:r>
            <a:r>
              <a:rPr lang="en-US" altLang="ko-KR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URL</a:t>
            </a:r>
            <a:r>
              <a:rPr lang="ko-KR" altLang="en-US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의 </a:t>
            </a:r>
            <a:r>
              <a:rPr lang="en-US" altLang="ko-KR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parameter</a:t>
            </a:r>
            <a:r>
              <a:rPr lang="ko-KR" altLang="en-US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에 우선 노출 시킴</a:t>
            </a:r>
            <a:r>
              <a:rPr lang="en-US" altLang="ko-KR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/>
            </a:r>
            <a:br>
              <a:rPr lang="en-US" altLang="ko-KR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</a:br>
            <a:r>
              <a:rPr lang="en-US" altLang="ko-KR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(SEO</a:t>
            </a:r>
            <a:r>
              <a:rPr lang="ko-KR" altLang="en-US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를 고려</a:t>
            </a:r>
            <a:r>
              <a:rPr lang="en-US" altLang="ko-KR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)</a:t>
            </a:r>
          </a:p>
          <a:p>
            <a:pPr marL="87313" indent="-87313" eaLnBrk="0" hangingPunct="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ko-KR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Buying Guides </a:t>
            </a:r>
            <a:r>
              <a:rPr lang="ko-KR" altLang="en-US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메뉴를 통해 </a:t>
            </a:r>
            <a:r>
              <a:rPr lang="en-US" altLang="ko-KR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Best Product </a:t>
            </a:r>
            <a:r>
              <a:rPr lang="ko-KR" altLang="en-US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목록을 노출 시킴</a:t>
            </a:r>
            <a:endParaRPr lang="en-US" altLang="ko-KR" sz="1100" kern="0" dirty="0" smtClean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87313" indent="-87313" eaLnBrk="0" hangingPunct="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ko-KR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URL</a:t>
            </a:r>
            <a:r>
              <a:rPr lang="ko-KR" altLang="en-US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을 단순화하고 내부 </a:t>
            </a:r>
            <a:r>
              <a:rPr lang="en-US" altLang="ko-KR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API Call</a:t>
            </a:r>
            <a:r>
              <a:rPr lang="ko-KR" altLang="en-US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을 통해 데이터를 조회 함</a:t>
            </a:r>
            <a:endParaRPr lang="en-US" altLang="ko-KR" sz="1100" b="1" kern="0" dirty="0" smtClean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87313" indent="-87313" eaLnBrk="0" hangingPunct="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endParaRPr lang="ko-KR" altLang="en-US" sz="1100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9" name="직사각형 101"/>
          <p:cNvSpPr/>
          <p:nvPr/>
        </p:nvSpPr>
        <p:spPr bwMode="gray">
          <a:xfrm>
            <a:off x="7390979" y="4486796"/>
            <a:ext cx="2340000" cy="1839296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noProof="0" dirty="0" smtClea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직사각형 102"/>
          <p:cNvSpPr/>
          <p:nvPr/>
        </p:nvSpPr>
        <p:spPr>
          <a:xfrm>
            <a:off x="7386233" y="4534491"/>
            <a:ext cx="2285204" cy="1769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indent="-87313" eaLnBrk="0" hangingPunct="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최상위 서비스 구분 중 키워드로 노출 시키고 싶은 서비스만 </a:t>
            </a:r>
            <a:r>
              <a:rPr lang="en-US" altLang="ko-KR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depth </a:t>
            </a:r>
            <a:r>
              <a:rPr lang="ko-KR" altLang="en-US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형태의 디렉토리명으로 가져 감</a:t>
            </a:r>
            <a:r>
              <a:rPr lang="en-US" altLang="ko-KR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/>
            </a:r>
            <a:br>
              <a:rPr lang="en-US" altLang="ko-KR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</a:br>
            <a:r>
              <a:rPr lang="en-US" altLang="ko-KR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</a:t>
            </a:r>
            <a:r>
              <a:rPr lang="ko-KR" altLang="en-US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제품의 키워드 관리가 필요</a:t>
            </a:r>
            <a:r>
              <a:rPr lang="en-US" altLang="ko-KR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)</a:t>
            </a:r>
          </a:p>
          <a:p>
            <a:pPr marL="87313" indent="-87313" eaLnBrk="0" hangingPunct="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ko-KR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URL </a:t>
            </a:r>
            <a:r>
              <a:rPr lang="ko-KR" altLang="en-US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및 </a:t>
            </a:r>
            <a:r>
              <a:rPr lang="en-US" altLang="ko-KR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Parameter</a:t>
            </a:r>
            <a:r>
              <a:rPr lang="ko-KR" altLang="en-US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를 단순화 해야함</a:t>
            </a:r>
            <a:endParaRPr lang="en-US" altLang="ko-KR" sz="1100" b="1" kern="0" dirty="0" smtClean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87313" indent="-87313" eaLnBrk="0" hangingPunct="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ko-KR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API Call</a:t>
            </a:r>
            <a:r>
              <a:rPr lang="ko-KR" altLang="en-US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을 하는 경우 웹로그 </a:t>
            </a:r>
            <a:r>
              <a:rPr lang="en-US" altLang="ko-KR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tagging </a:t>
            </a:r>
            <a:r>
              <a:rPr lang="ko-KR" altLang="en-US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필요</a:t>
            </a:r>
            <a:endParaRPr lang="en-US" altLang="ko-KR" sz="1100" b="1" kern="0" dirty="0" smtClean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41" name="Picture 2" descr="MAKE YOUR MOTHER'S DAY, ORDER HER GIFTS BY 9AM &#10;POT ON 5/11. SEE SHIPPING DETAILS &gt; &#10;SEPHORA &#10;Search &#10;RESTOCK ON FRAGRANCEAND EARN 3X POINTS &#10;THROUGH 5/14 ONLINEAND IN STORE.• SHOP NOW &gt; &#10;MOTHER'S &#10;SHOP BY PRICE &#10;AND UNDER &#10;Just Arrived &#10;oo &#10;ANASTASIA BEVERLY &#10;HILLS &#10;Nicole Guerriero Glow Kit &#10;S5() &#10;AND UNDER &#10;online only &#10;MILK MAKEUP &#10;Holographic Stck 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4488" y="1853859"/>
            <a:ext cx="684000" cy="1223519"/>
          </a:xfrm>
          <a:prstGeom prst="rect">
            <a:avLst/>
          </a:prstGeom>
          <a:noFill/>
          <a:ln w="12700">
            <a:solidFill>
              <a:srgbClr val="1F6B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MAKE YOUR MOTHER'S DAY, ORDER HER GIFTS BY 9AM &#10;POT ON 5/11. SEE SHIPPING DETAILS &gt; &#10;SEPHORA &#10;RESTOCK ON FRAGRANCE AND EARN 3X POINTS &#10;THROUGH 5/14 ONLINEAND IN STORE.• SHOP NOW&gt; &#10;Q Search &#10;SORT: &#10;251 results tor Foundation &#10;FILTER &#10;Glopg•o ARMANI &#10;BEAUTY &#10;Luminous Silk Foundation &#10;$42.00 • $64.00 &#10;more colors &#10;MAKE FOR EVER &#10;Ultra &#10;HD Invisible Cover &#10;Foundation &#10;S43.oo &#10;30 more colors &#10;ex cui •ve 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69998" y="1853859"/>
            <a:ext cx="684000" cy="1223519"/>
          </a:xfrm>
          <a:prstGeom prst="rect">
            <a:avLst/>
          </a:prstGeom>
          <a:noFill/>
          <a:ln w="12700">
            <a:solidFill>
              <a:srgbClr val="1F6B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MAKE YOUR MOTHER'S DAY, ORDER HER GIFTS BY 9AM &#10;POT ON 5/11. SEE SHIPPING DETAILS &gt; &#10;SEPHORA &#10;RESTOCK ON FRAGRANCE AND EARN 3X POINTS &#10;THROUGH 5/14 ONLINEAND IN STORE.• SHOP NOW&gt; &#10;Q Search &#10;SORT: &#10;25 results tor Foundation &#10;FILTER (1) &#10;LANCÖM &#10;Teint Idole Ultra Long &#10;Wear Foundation &#10;&quot;7.00 &#10;( 30 more colors &#10;AMORE?ACIFIC &#10;Color Control Cushion &#10;Compact Broad &#10;spectrum &#10;S15.oo &quot;0.00 &#10;(b more colors 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85658" y="1842315"/>
            <a:ext cx="684000" cy="1210154"/>
          </a:xfrm>
          <a:prstGeom prst="rect">
            <a:avLst/>
          </a:prstGeom>
          <a:noFill/>
          <a:ln w="12700">
            <a:solidFill>
              <a:srgbClr val="1F6B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8" descr="MAKE YOUR MOTHER'S DAY, ORDER HER GIFTS BY 9AM &#10;POT ON 5/11. SEE SHIPPING DETAILS &gt; &#10;SEPHORA &#10;RESTOCK ON FRAGRANCE AND EARN 3X POINTS &#10;THROUGH 5/14 ONLINEAND IN STORE.• SHOP NOW&gt; &#10;Q Search &#10;FREE SHIPPING &#10;AMOREPACIFIC &#10;Color Control Cushion Compact Broad &#10;Spectrum SPF 50+ &#10;$60.00 &#10;104 Light/Medium Pink- light beige tor neutral to cool &#10;skintones 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9140" y="1840916"/>
            <a:ext cx="684000" cy="1211553"/>
          </a:xfrm>
          <a:prstGeom prst="rect">
            <a:avLst/>
          </a:prstGeom>
          <a:noFill/>
          <a:ln w="12700">
            <a:solidFill>
              <a:srgbClr val="1F6B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0" descr="MAKE YOUR MOTHER'S DAY, ORDER HER GIFTS BY 9AM &#10;POT ON 5/11. SEE SHIPPING DETAILS &gt; &#10;SEPHORA &#10;RESTOCK ON FRAGRANCE AND EARN 3X POINTS &#10;THROUGH 5/14 ONLINEAND IN STORE.• SHOP NOW &gt; &#10;amore &#10;34 results &#10;AMOQEPACIFIC &#10;green Tea Seed &#10;Treatment Oil &#10;S195.oo &#10;limted edition &#10;SORT: &#10;tor amore &#10;FILTER &#10;AMORE?ACIFIC &#10;Color Control Cushion &#10;Compact Broad &#10;spectrum &#10;S15.oo &quot;0.00 &#10;(b more colors 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344" y="4252078"/>
            <a:ext cx="684000" cy="1221690"/>
          </a:xfrm>
          <a:prstGeom prst="rect">
            <a:avLst/>
          </a:prstGeom>
          <a:noFill/>
          <a:ln w="12700">
            <a:solidFill>
              <a:srgbClr val="1F6B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2" descr="SEPHORA &#10;Items In Basket (O) &#10;YOU'RE ONLY $50.00 AWAY FROM FREE SHIPPING. &#10;$0.00 &#10;Subtotal: &#10;CHECKOUT &#10;MAKE YOUR MOTHER'S DAY &#10;Order her gifts by 9am PDT on 5/11. &#10;SEE SHIPPING DETAILS' &#10;'V &#10;Your basket is currently empty &#10;START SHOPPING &#10;Please sign in if you are trying to retrieve a basket &#10;created in the past &#10;FLASH 2-Day Shipping &#10;For $10. you get tree 2-day shipping all year long - &#10;no minimum purchase required. &#10;Add to Basket 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69998" y="4252078"/>
            <a:ext cx="684000" cy="1215597"/>
          </a:xfrm>
          <a:prstGeom prst="rect">
            <a:avLst/>
          </a:prstGeom>
          <a:noFill/>
          <a:ln w="12700">
            <a:solidFill>
              <a:srgbClr val="1F6B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4" descr="MAKE YOUR MOTHER'S DAY, ORDER HER GIFTS BY 9AM &#10;PDT ON 5/11. SEE SHIPPING DETAILS &gt; &#10;SEPHORA &#10;RESTOCK ON FRAGRANCE AND EARN 3X POINTS &#10;THROUGH 5/14 ONLINEAND IN STORE.• SHOP NOW &gt; &#10;Q Search &#10;SORT: &#10;121 results tor Makeup &#10;FILTER &#10;fill &#10;SEPHOQA COLLECTION &#10;Tools Ot The Trade Brush &#10;&quot;2.00 (S VALUE) &#10;exclusive &#10;BEAUTYBLENDEQ &#10;Two.BB.Clean &#10;&quot;0.00 ($58 no VALUE) &#10;online only 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85658" y="4252078"/>
            <a:ext cx="684000" cy="1218830"/>
          </a:xfrm>
          <a:prstGeom prst="rect">
            <a:avLst/>
          </a:prstGeom>
          <a:noFill/>
          <a:ln w="12700">
            <a:solidFill>
              <a:srgbClr val="1F6B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9140" y="4252078"/>
            <a:ext cx="684000" cy="1217011"/>
          </a:xfrm>
          <a:prstGeom prst="rect">
            <a:avLst/>
          </a:prstGeom>
          <a:noFill/>
          <a:ln w="12700">
            <a:solidFill>
              <a:srgbClr val="1F6B95"/>
            </a:solidFill>
          </a:ln>
        </p:spPr>
      </p:pic>
      <p:sp>
        <p:nvSpPr>
          <p:cNvPr id="49" name="Rectangle 48"/>
          <p:cNvSpPr/>
          <p:nvPr/>
        </p:nvSpPr>
        <p:spPr>
          <a:xfrm>
            <a:off x="272480" y="6329896"/>
            <a:ext cx="2380146" cy="21544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ko-KR" sz="8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1) SEO : Search Engine Optimization</a:t>
            </a:r>
            <a:endParaRPr lang="ko-KR" altLang="en-US" sz="800" dirty="0"/>
          </a:p>
        </p:txBody>
      </p:sp>
      <p:sp>
        <p:nvSpPr>
          <p:cNvPr id="50" name="TextBox 49"/>
          <p:cNvSpPr txBox="1"/>
          <p:nvPr>
            <p:custDataLst>
              <p:tags r:id="rId1"/>
            </p:custDataLst>
          </p:nvPr>
        </p:nvSpPr>
        <p:spPr>
          <a:xfrm>
            <a:off x="7390979" y="1196752"/>
            <a:ext cx="2340000" cy="307777"/>
          </a:xfrm>
          <a:prstGeom prst="rect">
            <a:avLst/>
          </a:prstGeom>
          <a:solidFill>
            <a:srgbClr val="002060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36000" tIns="36000" rIns="36000" bIns="36000" rtlCol="0" anchor="ctr" anchorCtr="0"/>
          <a:lstStyle>
            <a:defPPr>
              <a:defRPr lang="en-US"/>
            </a:defPPr>
            <a:lvl1pPr algn="ctr">
              <a:defRPr sz="1400" b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시사점</a:t>
            </a:r>
            <a:endParaRPr lang="en-US" dirty="0"/>
          </a:p>
        </p:txBody>
      </p:sp>
      <p:sp>
        <p:nvSpPr>
          <p:cNvPr id="51" name="TextBox 50"/>
          <p:cNvSpPr txBox="1"/>
          <p:nvPr>
            <p:custDataLst>
              <p:tags r:id="rId2"/>
            </p:custDataLst>
          </p:nvPr>
        </p:nvSpPr>
        <p:spPr>
          <a:xfrm>
            <a:off x="7390979" y="4129335"/>
            <a:ext cx="2340000" cy="307777"/>
          </a:xfrm>
          <a:prstGeom prst="rect">
            <a:avLst/>
          </a:prstGeom>
          <a:solidFill>
            <a:srgbClr val="002060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36000" tIns="36000" rIns="36000" bIns="36000" rtlCol="0" anchor="ctr" anchorCtr="0"/>
          <a:lstStyle>
            <a:defPPr>
              <a:defRPr lang="en-US"/>
            </a:defPPr>
            <a:lvl1pPr algn="ctr">
              <a:defRPr sz="1400" b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AP </a:t>
            </a:r>
            <a:r>
              <a:rPr lang="ko-KR" altLang="en-US" dirty="0"/>
              <a:t>고려사항</a:t>
            </a:r>
            <a:endParaRPr lang="en-US" dirty="0"/>
          </a:p>
        </p:txBody>
      </p:sp>
      <p:sp>
        <p:nvSpPr>
          <p:cNvPr id="52" name="Action Button: Return 51">
            <a:hlinkClick r:id="rId14" action="ppaction://hlinksldjump" highlightClick="1"/>
          </p:cNvPr>
          <p:cNvSpPr/>
          <p:nvPr/>
        </p:nvSpPr>
        <p:spPr>
          <a:xfrm>
            <a:off x="9287995" y="185460"/>
            <a:ext cx="417533" cy="399224"/>
          </a:xfrm>
          <a:prstGeom prst="actionButtonReturn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04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참고</a:t>
            </a:r>
            <a:r>
              <a:rPr lang="en-US" altLang="ko-KR" dirty="0"/>
              <a:t>] URL</a:t>
            </a:r>
            <a:r>
              <a:rPr lang="ko-KR" altLang="en-US" dirty="0" smtClean="0"/>
              <a:t> </a:t>
            </a:r>
            <a:r>
              <a:rPr lang="ko-KR" altLang="en-US" dirty="0"/>
              <a:t>분석 </a:t>
            </a:r>
            <a:r>
              <a:rPr lang="en-US" altLang="ko-KR" dirty="0"/>
              <a:t>&gt; AmorePacific Mall Mobile Web 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자사 </a:t>
            </a:r>
            <a:r>
              <a:rPr lang="en-US" altLang="ko-KR" dirty="0"/>
              <a:t>AmorePacific Mall Mobile Web</a:t>
            </a:r>
            <a:r>
              <a:rPr lang="ko-KR" altLang="en-US" dirty="0">
                <a:solidFill>
                  <a:schemeClr val="tx1"/>
                </a:solidFill>
              </a:rPr>
              <a:t> 분석을 통해 </a:t>
            </a:r>
            <a:r>
              <a:rPr lang="en-US" altLang="ko-KR" dirty="0">
                <a:solidFill>
                  <a:schemeClr val="tx1"/>
                </a:solidFill>
              </a:rPr>
              <a:t>URL</a:t>
            </a:r>
            <a:r>
              <a:rPr lang="ko-KR" altLang="en-US" dirty="0">
                <a:solidFill>
                  <a:schemeClr val="tx1"/>
                </a:solidFill>
              </a:rPr>
              <a:t> 구조 기반의 적용 시사점 및 이슈를 확인 </a:t>
            </a:r>
          </a:p>
          <a:p>
            <a:endParaRPr lang="ko-KR" altLang="en-US" dirty="0"/>
          </a:p>
        </p:txBody>
      </p:sp>
      <p:sp>
        <p:nvSpPr>
          <p:cNvPr id="4" name="직사각형 91"/>
          <p:cNvSpPr/>
          <p:nvPr/>
        </p:nvSpPr>
        <p:spPr bwMode="gray">
          <a:xfrm>
            <a:off x="227224" y="1626449"/>
            <a:ext cx="6994028" cy="469964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noProof="0" dirty="0" smtClean="0">
              <a:latin typeface="+mj-ea"/>
              <a:ea typeface="+mj-ea"/>
              <a:cs typeface="Arial" pitchFamily="34" charset="0"/>
            </a:endParaRPr>
          </a:p>
        </p:txBody>
      </p:sp>
      <p:grpSp>
        <p:nvGrpSpPr>
          <p:cNvPr id="5" name="Group 8"/>
          <p:cNvGrpSpPr/>
          <p:nvPr/>
        </p:nvGrpSpPr>
        <p:grpSpPr>
          <a:xfrm>
            <a:off x="227224" y="1196752"/>
            <a:ext cx="6994028" cy="324036"/>
            <a:chOff x="476251" y="1889124"/>
            <a:chExt cx="5304841" cy="324036"/>
          </a:xfrm>
        </p:grpSpPr>
        <p:cxnSp>
          <p:nvCxnSpPr>
            <p:cNvPr id="6" name="Straight Connector 29"/>
            <p:cNvCxnSpPr/>
            <p:nvPr>
              <p:custDataLst>
                <p:tags r:id="rId3"/>
              </p:custDataLst>
            </p:nvPr>
          </p:nvCxnSpPr>
          <p:spPr bwMode="auto">
            <a:xfrm>
              <a:off x="476251" y="2213160"/>
              <a:ext cx="5304841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" name="TextBox 6"/>
            <p:cNvSpPr txBox="1"/>
            <p:nvPr>
              <p:custDataLst>
                <p:tags r:id="rId4"/>
              </p:custDataLst>
            </p:nvPr>
          </p:nvSpPr>
          <p:spPr>
            <a:xfrm>
              <a:off x="821451" y="1889124"/>
              <a:ext cx="4614441" cy="30777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177800" indent="-177800" algn="ctr">
                <a:spcBef>
                  <a:spcPts val="400"/>
                </a:spcBef>
              </a:pPr>
              <a:r>
                <a:rPr lang="en-US" altLang="ko-KR" sz="1400" b="1" dirty="0">
                  <a:latin typeface="+mj-ea"/>
                  <a:ea typeface="+mj-ea"/>
                </a:rPr>
                <a:t>AmorePacific Mall Mobile Web URL</a:t>
              </a:r>
              <a:r>
                <a:rPr lang="ko-KR" altLang="en-US" sz="1400" b="1" dirty="0" smtClean="0">
                  <a:latin typeface="+mj-ea"/>
                  <a:ea typeface="+mj-ea"/>
                </a:rPr>
                <a:t>구조 현황</a:t>
              </a:r>
              <a:endParaRPr lang="en-US" sz="1400" b="1" dirty="0" smtClean="0">
                <a:latin typeface="+mj-ea"/>
                <a:ea typeface="+mj-ea"/>
              </a:endParaRPr>
            </a:p>
          </p:txBody>
        </p:sp>
      </p:grpSp>
      <p:sp>
        <p:nvSpPr>
          <p:cNvPr id="8" name="직사각형 54"/>
          <p:cNvSpPr/>
          <p:nvPr/>
        </p:nvSpPr>
        <p:spPr>
          <a:xfrm>
            <a:off x="347271" y="1628800"/>
            <a:ext cx="1692000" cy="469557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r>
              <a:rPr lang="en-US" altLang="ko-KR" sz="1000" b="1" dirty="0" smtClean="0">
                <a:latin typeface="+mj-ea"/>
                <a:ea typeface="+mj-ea"/>
              </a:rPr>
              <a:t>AP Mall </a:t>
            </a:r>
            <a:r>
              <a:rPr lang="ko-KR" altLang="en-US" sz="1000" b="1" dirty="0" smtClean="0">
                <a:latin typeface="+mj-ea"/>
                <a:ea typeface="+mj-ea"/>
              </a:rPr>
              <a:t>메인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9" name="직사각형 57"/>
          <p:cNvSpPr/>
          <p:nvPr/>
        </p:nvSpPr>
        <p:spPr>
          <a:xfrm>
            <a:off x="2065034" y="1628800"/>
            <a:ext cx="1692000" cy="469557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pPr>
              <a:spcAft>
                <a:spcPts val="300"/>
              </a:spcAft>
            </a:pPr>
            <a:r>
              <a:rPr lang="ko-KR" altLang="en-US" sz="1000" b="1" dirty="0" smtClean="0">
                <a:latin typeface="+mj-ea"/>
                <a:ea typeface="+mj-ea"/>
              </a:rPr>
              <a:t>메이크업</a:t>
            </a:r>
            <a:r>
              <a:rPr lang="en-US" altLang="ko-KR" sz="1000" b="1" dirty="0" smtClean="0">
                <a:latin typeface="+mj-ea"/>
                <a:ea typeface="+mj-ea"/>
              </a:rPr>
              <a:t>&gt;</a:t>
            </a:r>
            <a:r>
              <a:rPr lang="ko-KR" altLang="en-US" sz="1000" b="1" dirty="0" smtClean="0">
                <a:latin typeface="+mj-ea"/>
                <a:ea typeface="+mj-ea"/>
              </a:rPr>
              <a:t>아이 카테고리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10" name="직사각형 61"/>
          <p:cNvSpPr/>
          <p:nvPr/>
        </p:nvSpPr>
        <p:spPr>
          <a:xfrm>
            <a:off x="3782797" y="1628800"/>
            <a:ext cx="1692000" cy="469557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pPr>
              <a:spcAft>
                <a:spcPts val="300"/>
              </a:spcAft>
            </a:pPr>
            <a:r>
              <a:rPr lang="ko-KR" altLang="en-US" sz="1000" b="1" dirty="0" smtClean="0">
                <a:latin typeface="+mj-ea"/>
                <a:ea typeface="+mj-ea"/>
              </a:rPr>
              <a:t>브랜드</a:t>
            </a:r>
            <a:r>
              <a:rPr lang="en-US" altLang="ko-KR" sz="1000" b="1" dirty="0" smtClean="0">
                <a:latin typeface="+mj-ea"/>
                <a:ea typeface="+mj-ea"/>
              </a:rPr>
              <a:t> Filter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11" name="직사각형 62"/>
          <p:cNvSpPr/>
          <p:nvPr/>
        </p:nvSpPr>
        <p:spPr>
          <a:xfrm>
            <a:off x="5500560" y="1628800"/>
            <a:ext cx="1692000" cy="469557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pPr>
              <a:spcAft>
                <a:spcPts val="300"/>
              </a:spcAft>
            </a:pPr>
            <a:r>
              <a:rPr lang="ko-KR" altLang="en-US" sz="1000" b="1" dirty="0" smtClean="0">
                <a:latin typeface="+mj-ea"/>
                <a:ea typeface="+mj-ea"/>
              </a:rPr>
              <a:t>제품 상세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12" name="직사각형 8"/>
          <p:cNvSpPr/>
          <p:nvPr/>
        </p:nvSpPr>
        <p:spPr>
          <a:xfrm>
            <a:off x="347272" y="3100640"/>
            <a:ext cx="1617396" cy="104219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http://www.amorepacificmall.com/</a:t>
            </a:r>
            <a:r>
              <a:rPr lang="en-US" altLang="ko-KR" sz="900" b="1" dirty="0">
                <a:latin typeface="+mj-ea"/>
                <a:ea typeface="+mj-ea"/>
              </a:rPr>
              <a:t>mobile</a:t>
            </a:r>
            <a:r>
              <a:rPr lang="en-US" altLang="ko-KR" sz="900" dirty="0">
                <a:latin typeface="+mj-ea"/>
                <a:ea typeface="+mj-ea"/>
              </a:rPr>
              <a:t>/main.do?</a:t>
            </a:r>
            <a:r>
              <a:rPr lang="en-US" altLang="ko-KR" sz="900" b="1" dirty="0">
                <a:latin typeface="+mj-ea"/>
                <a:ea typeface="+mj-ea"/>
              </a:rPr>
              <a:t>NaPm=</a:t>
            </a:r>
            <a:r>
              <a:rPr lang="en-US" altLang="ko-KR" sz="900" dirty="0">
                <a:latin typeface="+mj-ea"/>
                <a:ea typeface="+mj-ea"/>
              </a:rPr>
              <a:t>ct%3Dj2iayg8f%7Cci%3Dcheckout%7Ctr%3Dds%7Ctrx%3D%7Chk%3D35718f9a64ae64d59b33b6d005f3ad9ee1da2f34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13" name="직사각형 8"/>
          <p:cNvSpPr/>
          <p:nvPr/>
        </p:nvSpPr>
        <p:spPr>
          <a:xfrm>
            <a:off x="2065034" y="3100640"/>
            <a:ext cx="1617396" cy="903700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http://www.amorepacificmall.com/</a:t>
            </a:r>
            <a:r>
              <a:rPr lang="en-US" altLang="ko-KR" sz="900" b="1" dirty="0">
                <a:latin typeface="+mj-ea"/>
                <a:ea typeface="+mj-ea"/>
              </a:rPr>
              <a:t>mobile/shop/mobile_shop_product_list.do</a:t>
            </a:r>
            <a:r>
              <a:rPr lang="en-US" altLang="ko-KR" sz="900" dirty="0">
                <a:latin typeface="+mj-ea"/>
                <a:ea typeface="+mj-ea"/>
              </a:rPr>
              <a:t>?i_sFlagCategory=Y&amp;</a:t>
            </a:r>
            <a:r>
              <a:rPr lang="en-US" altLang="ko-KR" sz="900" b="1" dirty="0">
                <a:latin typeface="+mj-ea"/>
                <a:ea typeface="+mj-ea"/>
              </a:rPr>
              <a:t>i_sCategorycd1=CTG002</a:t>
            </a:r>
            <a:r>
              <a:rPr lang="en-US" altLang="ko-KR" sz="900" dirty="0">
                <a:latin typeface="+mj-ea"/>
                <a:ea typeface="+mj-ea"/>
              </a:rPr>
              <a:t>&amp;</a:t>
            </a:r>
            <a:r>
              <a:rPr lang="en-US" altLang="ko-KR" sz="900" b="1" dirty="0">
                <a:latin typeface="+mj-ea"/>
                <a:ea typeface="+mj-ea"/>
              </a:rPr>
              <a:t>i_sCategorycd2=CTG038</a:t>
            </a:r>
            <a:endParaRPr lang="ko-KR" altLang="en-US" sz="900" b="1" dirty="0">
              <a:latin typeface="+mj-ea"/>
              <a:ea typeface="+mj-ea"/>
            </a:endParaRPr>
          </a:p>
        </p:txBody>
      </p:sp>
      <p:sp>
        <p:nvSpPr>
          <p:cNvPr id="14" name="직사각형 8"/>
          <p:cNvSpPr/>
          <p:nvPr/>
        </p:nvSpPr>
        <p:spPr>
          <a:xfrm>
            <a:off x="3782797" y="3100640"/>
            <a:ext cx="1617396" cy="903700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http://www.amorepacificmall.com/</a:t>
            </a:r>
            <a:r>
              <a:rPr lang="en-US" altLang="ko-KR" sz="900" b="1" dirty="0">
                <a:latin typeface="+mj-ea"/>
                <a:ea typeface="+mj-ea"/>
              </a:rPr>
              <a:t>mobile/shop/mobile_shop_product_list.do</a:t>
            </a:r>
            <a:r>
              <a:rPr lang="en-US" altLang="ko-KR" sz="900" dirty="0">
                <a:latin typeface="+mj-ea"/>
                <a:ea typeface="+mj-ea"/>
              </a:rPr>
              <a:t>?i_sFlagCategory=Y&amp;</a:t>
            </a:r>
            <a:r>
              <a:rPr lang="en-US" altLang="ko-KR" sz="900" b="1" dirty="0">
                <a:latin typeface="+mj-ea"/>
                <a:ea typeface="+mj-ea"/>
              </a:rPr>
              <a:t>i_sCategorycd1=CTG002</a:t>
            </a:r>
            <a:r>
              <a:rPr lang="en-US" altLang="ko-KR" sz="900" dirty="0">
                <a:latin typeface="+mj-ea"/>
                <a:ea typeface="+mj-ea"/>
              </a:rPr>
              <a:t>&amp;</a:t>
            </a:r>
            <a:r>
              <a:rPr lang="en-US" altLang="ko-KR" sz="900" b="1" dirty="0">
                <a:latin typeface="+mj-ea"/>
                <a:ea typeface="+mj-ea"/>
              </a:rPr>
              <a:t>i_sCategorycd2=CTG038</a:t>
            </a:r>
            <a:endParaRPr lang="ko-KR" altLang="en-US" sz="900" b="1" dirty="0">
              <a:latin typeface="+mj-ea"/>
              <a:ea typeface="+mj-ea"/>
            </a:endParaRPr>
          </a:p>
        </p:txBody>
      </p:sp>
      <p:sp>
        <p:nvSpPr>
          <p:cNvPr id="15" name="직사각형 8"/>
          <p:cNvSpPr/>
          <p:nvPr/>
        </p:nvSpPr>
        <p:spPr>
          <a:xfrm>
            <a:off x="5500560" y="3100640"/>
            <a:ext cx="1617396" cy="62670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http://www.amorepacificmall.com/</a:t>
            </a:r>
            <a:r>
              <a:rPr lang="en-US" altLang="ko-KR" sz="900" b="1" dirty="0">
                <a:latin typeface="+mj-ea"/>
                <a:ea typeface="+mj-ea"/>
              </a:rPr>
              <a:t>mobile/shop/mobile_shop_product_detail.do</a:t>
            </a:r>
            <a:r>
              <a:rPr lang="en-US" altLang="ko-KR" sz="900" dirty="0">
                <a:latin typeface="+mj-ea"/>
                <a:ea typeface="+mj-ea"/>
              </a:rPr>
              <a:t>?</a:t>
            </a:r>
            <a:r>
              <a:rPr lang="en-US" altLang="ko-KR" sz="900" b="1" dirty="0">
                <a:latin typeface="+mj-ea"/>
                <a:ea typeface="+mj-ea"/>
              </a:rPr>
              <a:t>i_sProductcd=000020367</a:t>
            </a:r>
            <a:endParaRPr lang="ko-KR" altLang="en-US" sz="900" b="1" dirty="0">
              <a:latin typeface="+mj-ea"/>
              <a:ea typeface="+mj-ea"/>
            </a:endParaRPr>
          </a:p>
        </p:txBody>
      </p:sp>
      <p:sp>
        <p:nvSpPr>
          <p:cNvPr id="16" name="직사각형 54"/>
          <p:cNvSpPr/>
          <p:nvPr/>
        </p:nvSpPr>
        <p:spPr>
          <a:xfrm>
            <a:off x="347271" y="4130768"/>
            <a:ext cx="1692000" cy="469557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r>
              <a:rPr lang="ko-KR" altLang="en-US" sz="1000" b="1" dirty="0" smtClean="0">
                <a:latin typeface="+mj-ea"/>
                <a:ea typeface="+mj-ea"/>
              </a:rPr>
              <a:t>검색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17" name="직사각형 57"/>
          <p:cNvSpPr/>
          <p:nvPr/>
        </p:nvSpPr>
        <p:spPr>
          <a:xfrm>
            <a:off x="2065034" y="4130768"/>
            <a:ext cx="1692000" cy="469557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pPr>
              <a:spcAft>
                <a:spcPts val="300"/>
              </a:spcAft>
            </a:pPr>
            <a:r>
              <a:rPr lang="ko-KR" altLang="en-US" sz="1000" b="1" dirty="0" smtClean="0">
                <a:latin typeface="+mj-ea"/>
                <a:ea typeface="+mj-ea"/>
              </a:rPr>
              <a:t>장바구니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18" name="직사각형 61"/>
          <p:cNvSpPr/>
          <p:nvPr/>
        </p:nvSpPr>
        <p:spPr>
          <a:xfrm>
            <a:off x="3782797" y="4133255"/>
            <a:ext cx="1692000" cy="469557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pPr>
              <a:spcAft>
                <a:spcPts val="300"/>
              </a:spcAft>
            </a:pPr>
            <a:r>
              <a:rPr lang="ko-KR" altLang="en-US" sz="1000" b="1" dirty="0" smtClean="0">
                <a:latin typeface="+mj-ea"/>
                <a:ea typeface="+mj-ea"/>
              </a:rPr>
              <a:t>이벤트 목록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19" name="직사각형 62"/>
          <p:cNvSpPr/>
          <p:nvPr/>
        </p:nvSpPr>
        <p:spPr>
          <a:xfrm>
            <a:off x="5500560" y="4130732"/>
            <a:ext cx="1692000" cy="469557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pPr>
              <a:spcAft>
                <a:spcPts val="300"/>
              </a:spcAft>
            </a:pPr>
            <a:r>
              <a:rPr lang="ko-KR" altLang="en-US" sz="1000" b="1" dirty="0" smtClean="0">
                <a:latin typeface="+mj-ea"/>
                <a:ea typeface="+mj-ea"/>
              </a:rPr>
              <a:t>이벤트 상세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20" name="직사각형 8"/>
          <p:cNvSpPr/>
          <p:nvPr/>
        </p:nvSpPr>
        <p:spPr>
          <a:xfrm>
            <a:off x="347272" y="5602608"/>
            <a:ext cx="1617396" cy="48820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http://www.amorepacificmall.com/</a:t>
            </a:r>
            <a:r>
              <a:rPr lang="en-US" altLang="ko-KR" sz="900" b="1" dirty="0">
                <a:latin typeface="+mj-ea"/>
                <a:ea typeface="+mj-ea"/>
              </a:rPr>
              <a:t>comm/comm_prod_search_ajax.do</a:t>
            </a:r>
            <a:endParaRPr lang="ko-KR" altLang="en-US" sz="900" b="1" dirty="0">
              <a:latin typeface="+mj-ea"/>
              <a:ea typeface="+mj-ea"/>
            </a:endParaRPr>
          </a:p>
        </p:txBody>
      </p:sp>
      <p:sp>
        <p:nvSpPr>
          <p:cNvPr id="21" name="직사각형 8"/>
          <p:cNvSpPr/>
          <p:nvPr/>
        </p:nvSpPr>
        <p:spPr>
          <a:xfrm>
            <a:off x="2065034" y="5602608"/>
            <a:ext cx="1617396" cy="48820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https://www.amorepacificmall.com/</a:t>
            </a:r>
            <a:r>
              <a:rPr lang="en-US" altLang="ko-KR" sz="900" b="1" dirty="0">
                <a:latin typeface="+mj-ea"/>
                <a:ea typeface="+mj-ea"/>
              </a:rPr>
              <a:t>mobile/cart/mobile_cart_cart_list.do</a:t>
            </a:r>
            <a:endParaRPr lang="ko-KR" altLang="en-US" sz="900" b="1" dirty="0">
              <a:latin typeface="+mj-ea"/>
              <a:ea typeface="+mj-ea"/>
            </a:endParaRPr>
          </a:p>
        </p:txBody>
      </p:sp>
      <p:sp>
        <p:nvSpPr>
          <p:cNvPr id="22" name="직사각형 8"/>
          <p:cNvSpPr/>
          <p:nvPr/>
        </p:nvSpPr>
        <p:spPr>
          <a:xfrm>
            <a:off x="3782797" y="5605095"/>
            <a:ext cx="1617396" cy="48820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http://www.amorepacificmall.com/</a:t>
            </a:r>
            <a:r>
              <a:rPr lang="en-US" altLang="ko-KR" sz="900" b="1" dirty="0">
                <a:latin typeface="+mj-ea"/>
                <a:ea typeface="+mj-ea"/>
              </a:rPr>
              <a:t>mobile/event/mobile_event_event_list.do</a:t>
            </a:r>
            <a:endParaRPr lang="ko-KR" altLang="en-US" sz="900" b="1" dirty="0">
              <a:latin typeface="+mj-ea"/>
              <a:ea typeface="+mj-ea"/>
            </a:endParaRPr>
          </a:p>
        </p:txBody>
      </p:sp>
      <p:sp>
        <p:nvSpPr>
          <p:cNvPr id="23" name="직사각형 8"/>
          <p:cNvSpPr/>
          <p:nvPr/>
        </p:nvSpPr>
        <p:spPr>
          <a:xfrm>
            <a:off x="5500560" y="5605095"/>
            <a:ext cx="1617396" cy="48820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http://www.amorepacificmall.com/</a:t>
            </a:r>
            <a:r>
              <a:rPr lang="en-US" altLang="ko-KR" sz="900" b="1" dirty="0">
                <a:latin typeface="+mj-ea"/>
                <a:ea typeface="+mj-ea"/>
              </a:rPr>
              <a:t>mobile/event/mobile_event_view.do</a:t>
            </a:r>
            <a:endParaRPr lang="ko-KR" altLang="en-US" sz="900" b="1" dirty="0">
              <a:latin typeface="+mj-ea"/>
              <a:ea typeface="+mj-ea"/>
            </a:endParaRPr>
          </a:p>
        </p:txBody>
      </p:sp>
      <p:sp>
        <p:nvSpPr>
          <p:cNvPr id="24" name="직사각형 57"/>
          <p:cNvSpPr/>
          <p:nvPr/>
        </p:nvSpPr>
        <p:spPr>
          <a:xfrm>
            <a:off x="2828952" y="1840500"/>
            <a:ext cx="853478" cy="1226015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r>
              <a:rPr lang="en-US" altLang="ko-KR" sz="900" dirty="0" smtClean="0">
                <a:latin typeface="+mj-ea"/>
                <a:ea typeface="+mj-ea"/>
              </a:rPr>
              <a:t>- </a:t>
            </a:r>
            <a:r>
              <a:rPr lang="ko-KR" altLang="en-US" sz="900" b="1" dirty="0" smtClean="0">
                <a:latin typeface="+mj-ea"/>
              </a:rPr>
              <a:t>디렉토리</a:t>
            </a:r>
            <a:r>
              <a:rPr lang="ko-KR" altLang="en-US" sz="900" dirty="0" smtClean="0">
                <a:latin typeface="+mj-ea"/>
              </a:rPr>
              <a:t>와 </a:t>
            </a:r>
            <a:r>
              <a:rPr lang="ko-KR" altLang="en-US" sz="900" b="1" dirty="0" smtClean="0">
                <a:latin typeface="+mj-ea"/>
              </a:rPr>
              <a:t>서비스명</a:t>
            </a:r>
            <a:r>
              <a:rPr lang="ko-KR" altLang="en-US" sz="900" dirty="0" smtClean="0">
                <a:latin typeface="+mj-ea"/>
              </a:rPr>
              <a:t>으로 </a:t>
            </a:r>
            <a:r>
              <a:rPr lang="ko-KR" altLang="en-US" sz="900" dirty="0">
                <a:latin typeface="+mj-ea"/>
              </a:rPr>
              <a:t>구분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25" name="직사각형 61"/>
          <p:cNvSpPr/>
          <p:nvPr/>
        </p:nvSpPr>
        <p:spPr>
          <a:xfrm>
            <a:off x="4505547" y="1840499"/>
            <a:ext cx="853200" cy="1227600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- </a:t>
            </a:r>
            <a:r>
              <a:rPr lang="ko-KR" altLang="en-US" sz="900" dirty="0" smtClean="0">
                <a:latin typeface="+mj-ea"/>
                <a:ea typeface="+mj-ea"/>
              </a:rPr>
              <a:t>내부 </a:t>
            </a:r>
            <a:r>
              <a:rPr lang="en-US" altLang="ko-KR" sz="900" dirty="0" smtClean="0">
                <a:latin typeface="+mj-ea"/>
                <a:ea typeface="+mj-ea"/>
              </a:rPr>
              <a:t>API Call</a:t>
            </a:r>
            <a:r>
              <a:rPr lang="ko-KR" altLang="en-US" sz="900" dirty="0" smtClean="0">
                <a:latin typeface="+mj-ea"/>
                <a:ea typeface="+mj-ea"/>
              </a:rPr>
              <a:t>을 이용하여  </a:t>
            </a:r>
            <a:r>
              <a:rPr lang="en-US" altLang="ko-KR" sz="900" b="1" dirty="0" smtClean="0">
                <a:latin typeface="+mj-ea"/>
                <a:ea typeface="+mj-ea"/>
              </a:rPr>
              <a:t>Filter</a:t>
            </a:r>
            <a:r>
              <a:rPr lang="en-US" altLang="ko-KR" sz="900" dirty="0" smtClean="0">
                <a:latin typeface="+mj-ea"/>
                <a:ea typeface="+mj-ea"/>
              </a:rPr>
              <a:t> </a:t>
            </a:r>
            <a:r>
              <a:rPr lang="ko-KR" altLang="en-US" sz="900" dirty="0" smtClean="0">
                <a:latin typeface="+mj-ea"/>
                <a:ea typeface="+mj-ea"/>
              </a:rPr>
              <a:t>적용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26" name="직사각형 62"/>
          <p:cNvSpPr/>
          <p:nvPr/>
        </p:nvSpPr>
        <p:spPr>
          <a:xfrm>
            <a:off x="6249332" y="1840499"/>
            <a:ext cx="853200" cy="1227600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r>
              <a:rPr lang="en-US" altLang="ko-KR" sz="900" dirty="0" smtClean="0">
                <a:latin typeface="+mj-ea"/>
                <a:ea typeface="+mj-ea"/>
              </a:rPr>
              <a:t>- </a:t>
            </a:r>
            <a:r>
              <a:rPr lang="ko-KR" altLang="en-US" sz="900" b="1" dirty="0" smtClean="0">
                <a:latin typeface="+mj-ea"/>
                <a:ea typeface="+mj-ea"/>
              </a:rPr>
              <a:t>디렉토리</a:t>
            </a:r>
            <a:r>
              <a:rPr lang="ko-KR" altLang="en-US" sz="900" dirty="0" smtClean="0">
                <a:latin typeface="+mj-ea"/>
                <a:ea typeface="+mj-ea"/>
              </a:rPr>
              <a:t>와 </a:t>
            </a:r>
            <a:r>
              <a:rPr lang="ko-KR" altLang="en-US" sz="900" b="1" dirty="0" smtClean="0">
                <a:latin typeface="+mj-ea"/>
                <a:ea typeface="+mj-ea"/>
              </a:rPr>
              <a:t>서비스명</a:t>
            </a:r>
            <a:r>
              <a:rPr lang="ko-KR" altLang="en-US" sz="900" dirty="0" smtClean="0">
                <a:latin typeface="+mj-ea"/>
                <a:ea typeface="+mj-ea"/>
              </a:rPr>
              <a:t>으로 구분</a:t>
            </a:r>
            <a:endParaRPr lang="en-US" altLang="ko-KR" sz="900" dirty="0" smtClean="0">
              <a:latin typeface="+mj-ea"/>
              <a:ea typeface="+mj-ea"/>
            </a:endParaRPr>
          </a:p>
          <a:p>
            <a:r>
              <a:rPr lang="en-US" altLang="ko-KR" sz="900" dirty="0" smtClean="0">
                <a:latin typeface="+mj-ea"/>
                <a:ea typeface="+mj-ea"/>
              </a:rPr>
              <a:t>- </a:t>
            </a:r>
            <a:r>
              <a:rPr lang="ko-KR" altLang="en-US" sz="900" b="1" dirty="0" smtClean="0">
                <a:latin typeface="+mj-ea"/>
                <a:ea typeface="+mj-ea"/>
              </a:rPr>
              <a:t>파라미터</a:t>
            </a:r>
            <a:r>
              <a:rPr lang="ko-KR" altLang="en-US" sz="900" dirty="0" smtClean="0">
                <a:latin typeface="+mj-ea"/>
                <a:ea typeface="+mj-ea"/>
              </a:rPr>
              <a:t>로 상품 구분</a:t>
            </a:r>
            <a:endParaRPr lang="en-US" altLang="ko-KR" sz="900" dirty="0" smtClean="0">
              <a:latin typeface="+mj-ea"/>
              <a:ea typeface="+mj-ea"/>
            </a:endParaRPr>
          </a:p>
        </p:txBody>
      </p:sp>
      <p:sp>
        <p:nvSpPr>
          <p:cNvPr id="27" name="직사각형 57"/>
          <p:cNvSpPr/>
          <p:nvPr/>
        </p:nvSpPr>
        <p:spPr>
          <a:xfrm>
            <a:off x="2828952" y="4357211"/>
            <a:ext cx="853478" cy="1226015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r>
              <a:rPr lang="en-US" altLang="ko-KR" sz="900" dirty="0" smtClean="0">
                <a:latin typeface="+mj-ea"/>
                <a:ea typeface="+mj-ea"/>
              </a:rPr>
              <a:t>- </a:t>
            </a:r>
            <a:r>
              <a:rPr lang="ko-KR" altLang="en-US" sz="900" b="1" dirty="0">
                <a:latin typeface="+mj-ea"/>
              </a:rPr>
              <a:t>디렉토리</a:t>
            </a:r>
            <a:r>
              <a:rPr lang="ko-KR" altLang="en-US" sz="900" dirty="0">
                <a:latin typeface="+mj-ea"/>
              </a:rPr>
              <a:t>와 </a:t>
            </a:r>
            <a:r>
              <a:rPr lang="ko-KR" altLang="en-US" sz="900" b="1" dirty="0">
                <a:latin typeface="+mj-ea"/>
              </a:rPr>
              <a:t>서비스명</a:t>
            </a:r>
            <a:r>
              <a:rPr lang="ko-KR" altLang="en-US" sz="900" dirty="0">
                <a:latin typeface="+mj-ea"/>
              </a:rPr>
              <a:t>으로 구분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28" name="직사각형 61"/>
          <p:cNvSpPr/>
          <p:nvPr/>
        </p:nvSpPr>
        <p:spPr>
          <a:xfrm>
            <a:off x="4505547" y="4359697"/>
            <a:ext cx="853200" cy="1227600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- </a:t>
            </a:r>
            <a:r>
              <a:rPr lang="ko-KR" altLang="en-US" sz="900" b="1" dirty="0">
                <a:latin typeface="+mj-ea"/>
              </a:rPr>
              <a:t>디렉토리</a:t>
            </a:r>
            <a:r>
              <a:rPr lang="ko-KR" altLang="en-US" sz="900" dirty="0">
                <a:latin typeface="+mj-ea"/>
              </a:rPr>
              <a:t>와 </a:t>
            </a:r>
            <a:r>
              <a:rPr lang="ko-KR" altLang="en-US" sz="900" b="1" dirty="0">
                <a:latin typeface="+mj-ea"/>
              </a:rPr>
              <a:t>서비스명</a:t>
            </a:r>
            <a:r>
              <a:rPr lang="ko-KR" altLang="en-US" sz="900" dirty="0">
                <a:latin typeface="+mj-ea"/>
              </a:rPr>
              <a:t>으로 구분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29" name="직사각형 62"/>
          <p:cNvSpPr/>
          <p:nvPr/>
        </p:nvSpPr>
        <p:spPr>
          <a:xfrm>
            <a:off x="6249332" y="4359697"/>
            <a:ext cx="853200" cy="1227600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r>
              <a:rPr lang="en-US" altLang="ko-KR" sz="900" dirty="0">
                <a:latin typeface="+mj-ea"/>
              </a:rPr>
              <a:t>- </a:t>
            </a:r>
            <a:r>
              <a:rPr lang="ko-KR" altLang="en-US" sz="900" b="1" dirty="0">
                <a:latin typeface="+mj-ea"/>
              </a:rPr>
              <a:t>디렉토리</a:t>
            </a:r>
            <a:r>
              <a:rPr lang="ko-KR" altLang="en-US" sz="900" dirty="0">
                <a:latin typeface="+mj-ea"/>
              </a:rPr>
              <a:t>와 </a:t>
            </a:r>
            <a:r>
              <a:rPr lang="ko-KR" altLang="en-US" sz="900" b="1" dirty="0">
                <a:latin typeface="+mj-ea"/>
              </a:rPr>
              <a:t>서비스명</a:t>
            </a:r>
            <a:r>
              <a:rPr lang="ko-KR" altLang="en-US" sz="900" dirty="0">
                <a:latin typeface="+mj-ea"/>
              </a:rPr>
              <a:t>으로 구분</a:t>
            </a:r>
          </a:p>
        </p:txBody>
      </p:sp>
      <p:sp>
        <p:nvSpPr>
          <p:cNvPr id="30" name="직사각형 57"/>
          <p:cNvSpPr/>
          <p:nvPr/>
        </p:nvSpPr>
        <p:spPr>
          <a:xfrm>
            <a:off x="1092674" y="4357211"/>
            <a:ext cx="853478" cy="1226015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r>
              <a:rPr lang="en-US" altLang="ko-KR" sz="900" dirty="0" smtClean="0">
                <a:latin typeface="+mj-ea"/>
                <a:ea typeface="+mj-ea"/>
              </a:rPr>
              <a:t>- </a:t>
            </a:r>
            <a:r>
              <a:rPr lang="ko-KR" altLang="en-US" sz="900" b="1" dirty="0">
                <a:latin typeface="+mj-ea"/>
              </a:rPr>
              <a:t>디렉토리</a:t>
            </a:r>
            <a:r>
              <a:rPr lang="ko-KR" altLang="en-US" sz="900" dirty="0">
                <a:latin typeface="+mj-ea"/>
              </a:rPr>
              <a:t>와 </a:t>
            </a:r>
            <a:r>
              <a:rPr lang="ko-KR" altLang="en-US" sz="900" b="1" dirty="0">
                <a:latin typeface="+mj-ea"/>
              </a:rPr>
              <a:t>서비스명</a:t>
            </a:r>
            <a:r>
              <a:rPr lang="ko-KR" altLang="en-US" sz="900" dirty="0">
                <a:latin typeface="+mj-ea"/>
              </a:rPr>
              <a:t>으로 구분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34" name="직사각형 92"/>
          <p:cNvSpPr/>
          <p:nvPr/>
        </p:nvSpPr>
        <p:spPr bwMode="gray">
          <a:xfrm>
            <a:off x="7386162" y="1626449"/>
            <a:ext cx="2340000" cy="169453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noProof="0" dirty="0" smtClea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직사각형 97"/>
          <p:cNvSpPr/>
          <p:nvPr/>
        </p:nvSpPr>
        <p:spPr>
          <a:xfrm>
            <a:off x="7386232" y="1628800"/>
            <a:ext cx="2285204" cy="1677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" indent="-85725" eaLnBrk="0" hangingPunct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URL</a:t>
            </a:r>
            <a:r>
              <a:rPr lang="ko-KR" altLang="en-US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의 디렉토리와 서비스명의 </a:t>
            </a:r>
            <a:r>
              <a:rPr lang="en-US" altLang="ko-KR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depth</a:t>
            </a:r>
            <a:r>
              <a:rPr lang="ko-KR" altLang="en-US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가 깊어 </a:t>
            </a:r>
            <a:r>
              <a:rPr lang="en-US" altLang="ko-KR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URL</a:t>
            </a:r>
            <a:r>
              <a:rPr lang="ko-KR" altLang="en-US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이 길어짐</a:t>
            </a:r>
            <a:endParaRPr lang="en-US" altLang="ko-KR" sz="1100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85725" indent="-85725" eaLnBrk="0" hangingPunct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카테고리 </a:t>
            </a:r>
            <a:r>
              <a:rPr lang="en-US" altLang="ko-KR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depth</a:t>
            </a:r>
            <a:r>
              <a:rPr lang="ko-KR" altLang="en-US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별로 </a:t>
            </a:r>
            <a:r>
              <a:rPr lang="en-US" altLang="ko-KR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parameter</a:t>
            </a:r>
            <a:r>
              <a:rPr lang="ko-KR" altLang="en-US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를 추가하여 사용</a:t>
            </a:r>
            <a:endParaRPr lang="en-US" altLang="ko-KR" sz="1100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85725" indent="-85725" eaLnBrk="0" hangingPunct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비동기방식으로 내부 </a:t>
            </a:r>
            <a:r>
              <a:rPr lang="en-US" altLang="ko-KR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API</a:t>
            </a:r>
            <a:r>
              <a:rPr lang="ko-KR" altLang="en-US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를 별도 호출</a:t>
            </a:r>
            <a:endParaRPr lang="en-US" altLang="ko-KR" sz="1100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85725" indent="-85725" eaLnBrk="0" hangingPunct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Web</a:t>
            </a:r>
            <a:r>
              <a:rPr lang="ko-KR" altLang="en-US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과 </a:t>
            </a:r>
            <a:r>
              <a:rPr lang="en-US" altLang="ko-KR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Mobile</a:t>
            </a:r>
            <a:r>
              <a:rPr lang="ko-KR" altLang="en-US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은 </a:t>
            </a:r>
            <a:r>
              <a:rPr lang="en-US" altLang="ko-KR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/mobile/ </a:t>
            </a:r>
            <a:r>
              <a:rPr lang="ko-KR" altLang="en-US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디렉토리 </a:t>
            </a:r>
            <a:r>
              <a:rPr lang="en-US" altLang="ko-KR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path</a:t>
            </a:r>
            <a:r>
              <a:rPr lang="ko-KR" altLang="en-US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로 구분</a:t>
            </a:r>
            <a:endParaRPr lang="en-US" altLang="ko-KR" sz="1100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9" name="직사각형 101"/>
          <p:cNvSpPr/>
          <p:nvPr/>
        </p:nvSpPr>
        <p:spPr bwMode="gray">
          <a:xfrm>
            <a:off x="7386163" y="3897053"/>
            <a:ext cx="2340000" cy="24290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noProof="0" dirty="0" smtClea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직사각형 102"/>
          <p:cNvSpPr/>
          <p:nvPr/>
        </p:nvSpPr>
        <p:spPr>
          <a:xfrm>
            <a:off x="7386233" y="3933056"/>
            <a:ext cx="2285204" cy="235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" indent="-85725" eaLnBrk="0" hangingPunc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도메인만을 이용한 분석이 불가능</a:t>
            </a:r>
            <a:endParaRPr lang="en-US" altLang="ko-KR" sz="1100" b="1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85725" indent="-85725" eaLnBrk="0" hangingPunc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100" b="1" kern="0" dirty="0" err="1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디렉토리</a:t>
            </a:r>
            <a:r>
              <a:rPr lang="ko-KR" altLang="en-US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구조와 서비스명에 유사 단어가 중복됨</a:t>
            </a:r>
            <a:endParaRPr lang="en-US" altLang="ko-KR" sz="1100" b="1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85725" indent="-85725" eaLnBrk="0" hangingPunc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100" b="1" kern="0" dirty="0" err="1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비동기방식으로</a:t>
            </a:r>
            <a:r>
              <a:rPr lang="ko-KR" altLang="en-US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내부 </a:t>
            </a:r>
            <a:r>
              <a:rPr lang="en-US" altLang="ko-KR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API</a:t>
            </a:r>
            <a:r>
              <a:rPr lang="ko-KR" altLang="en-US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를 재호출 하는 경우 고객의 행동이 중복으로 측적될 가능성이 존재</a:t>
            </a:r>
            <a:r>
              <a:rPr lang="en-US" altLang="ko-KR" sz="11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/>
            </a:r>
            <a:br>
              <a:rPr lang="en-US" altLang="ko-KR" sz="11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</a:br>
            <a:r>
              <a:rPr lang="en-US" altLang="ko-KR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(Filtering</a:t>
            </a:r>
            <a:r>
              <a:rPr lang="ko-KR" altLang="en-US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과 같은 처리 필요</a:t>
            </a:r>
            <a:r>
              <a:rPr lang="en-US" altLang="ko-KR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)</a:t>
            </a:r>
          </a:p>
          <a:p>
            <a:pPr marL="85725" indent="-85725" eaLnBrk="0" hangingPunc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검색 후 제품 클릭 시 </a:t>
            </a:r>
            <a:r>
              <a:rPr lang="en-US" altLang="ko-KR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referrer</a:t>
            </a:r>
            <a:r>
              <a:rPr lang="ko-KR" altLang="en-US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는 </a:t>
            </a:r>
            <a:r>
              <a:rPr lang="en-US" altLang="ko-KR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background</a:t>
            </a:r>
            <a:r>
              <a:rPr lang="ko-KR" altLang="en-US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에 있는 페이지가 되어 행동 분석의 오류 발생 가능성이 존재함</a:t>
            </a:r>
            <a:endParaRPr lang="en-US" altLang="ko-KR" sz="1100" b="1" kern="0" dirty="0" smtClean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41" name="Picture 2" descr="52 Aprnau &#10;UP TO OFF &#10;AMORE PACIFIC MALL Q &#10;Aprnallx &#10;-dingo BEAUTY 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2654" y="1842648"/>
            <a:ext cx="684000" cy="1219861"/>
          </a:xfrm>
          <a:prstGeom prst="rect">
            <a:avLst/>
          </a:prstGeom>
          <a:noFill/>
          <a:ln w="12700">
            <a:solidFill>
              <a:srgbClr val="1F6B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AMORE PAC IFIC MALL -十 &#10;투네이 &#10;진1체(5의 &#10;二i긔|순 &#10;종 59건 &#10;스파Ⅰ폴기프트 &#10;마스카라(1이 &#10;5월 서그 &#10;아이 (㉦ &#10;력사리부E|파E| &#10;Of이프라이뎌(이 아이보 〉 &#10;검색픧터 &#10;163 147 &#10;이킈[다을 &#10;모노 아이즈 &#10;20% 뒤공%를 4,000원 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69998" y="1847318"/>
            <a:ext cx="684000" cy="1215191"/>
          </a:xfrm>
          <a:prstGeom prst="rect">
            <a:avLst/>
          </a:prstGeom>
          <a:noFill/>
          <a:ln w="12700">
            <a:solidFill>
              <a:srgbClr val="1F6B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AMORE PAC IFIC MALL -十 &#10;투네이 &#10;전체(22) &#10;二i긔|순 &#10;라Ll즈 &#10;종 22건 &#10;스파Ⅰ폴기프트 &#10;마스카라(5) &#10;아리따우 &#10;5월 서그 &#10;아이 (㉦ &#10;력사리부E|파E| &#10;아이프라이며(이 &#10;아이보트 〉 &#10;검색픧터 &#10;163 147 &#10;이킈[다을 &#10;모노 아이즈 &#10;20% 뒤공%를 4,000원 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80885" y="1842726"/>
            <a:ext cx="684000" cy="1211968"/>
          </a:xfrm>
          <a:prstGeom prst="rect">
            <a:avLst/>
          </a:prstGeom>
          <a:noFill/>
          <a:ln w="12700">
            <a:solidFill>
              <a:srgbClr val="1F6B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AMORE PAC IFIC MALL -十 &#10;투네이 &#10;스파Ⅰ폴기프트 &#10;5월 서그 &#10;력사리부E|파E| &#10;상품상세정보 &#10;라네즈 내추럴 아이라이너 &#10;NATU RAL EYELINER &#10;자연스크i운 석상과 한력적인 붓이 는OH를 깨끗하고 단정하계 완성하 &#10;주는 붓된 아이라이너 &#10;18,400원 (20% OF ) &#10;바로구매 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6373" y="1842883"/>
            <a:ext cx="684000" cy="1218432"/>
          </a:xfrm>
          <a:prstGeom prst="rect">
            <a:avLst/>
          </a:prstGeom>
          <a:noFill/>
          <a:ln w="12700">
            <a:solidFill>
              <a:srgbClr val="1F6B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4" descr="AMORE PAC IFIC MALL -十 &#10;투네이 &#10;스파Ⅰ폴기프트 &#10;5월 서그 &#10;장바구니 &#10;전자선 력 &#10;라네즈 내추럴 아이라이너 &#10;판口h금액 &#10;력사리부E|파E| &#10;1而 선팩상품 삭제 &#10;23十00 원 &#10;18,400원 &#10;Il &#10;국시의스트 주가 &#10;블루리본스토어 &#10;을)년 &#10;3호 리 결들력 &#10;사용하상 들루리본 포인트 : OP &#10;사은품 상세정보는 블루리본스토어에서 &#10;확인 가능하세요! &#10;스킨/스더혈게01 &#10;바니/헤01게01 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69998" y="4366727"/>
            <a:ext cx="684000" cy="1210154"/>
          </a:xfrm>
          <a:prstGeom prst="rect">
            <a:avLst/>
          </a:prstGeom>
          <a:noFill/>
          <a:ln w="12700">
            <a:solidFill>
              <a:srgbClr val="1F6B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186" y="4366727"/>
            <a:ext cx="684000" cy="1216608"/>
          </a:xfrm>
          <a:prstGeom prst="rect">
            <a:avLst/>
          </a:prstGeom>
          <a:noFill/>
          <a:ln w="12700">
            <a:solidFill>
              <a:srgbClr val="1F6B95"/>
            </a:solidFill>
          </a:ln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6308" y="4366727"/>
            <a:ext cx="684000" cy="1217011"/>
          </a:xfrm>
          <a:prstGeom prst="rect">
            <a:avLst/>
          </a:prstGeom>
          <a:noFill/>
          <a:ln w="12700">
            <a:solidFill>
              <a:srgbClr val="1F6B95"/>
            </a:solidFill>
          </a:ln>
        </p:spPr>
      </p:pic>
      <p:pic>
        <p:nvPicPr>
          <p:cNvPr id="48" name="Picture 16" descr="AMORE PAC IFIC MALL -十 &#10;투네이 &#10;스파Ⅰ폴기프트 &#10;5월HI이 &#10;력사리부E|파E| &#10;이벤트 상세내용 &#10;지진 피부 굳바이! 5별의 일리 데이 &#10;2017 £5£3~20170514 &#10;Apmall 하 ANOREFACIFIC &#10;매월 내 몸에 꼭 맞는 일리 있는 혜택 &#10;일리 &#10;데이- &#10;2017. 05 08 - 05 14 &#10;일심아 시진 피부와 몌미권「희에 s꾸yo코夕및 &#10;생기님지는 봄, 일리 있는 브랜드 특별전 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6373" y="4366727"/>
            <a:ext cx="684000" cy="1223519"/>
          </a:xfrm>
          <a:prstGeom prst="rect">
            <a:avLst/>
          </a:prstGeom>
          <a:noFill/>
          <a:ln w="12700">
            <a:solidFill>
              <a:srgbClr val="1F6B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직사각형 57"/>
          <p:cNvSpPr/>
          <p:nvPr/>
        </p:nvSpPr>
        <p:spPr>
          <a:xfrm>
            <a:off x="1078230" y="1840500"/>
            <a:ext cx="853478" cy="1226015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r>
              <a:rPr lang="en-US" altLang="ko-KR" sz="900" dirty="0" smtClean="0">
                <a:latin typeface="+mj-ea"/>
                <a:ea typeface="+mj-ea"/>
              </a:rPr>
              <a:t>- </a:t>
            </a:r>
            <a:r>
              <a:rPr lang="ko-KR" altLang="en-US" sz="900" dirty="0" smtClean="0">
                <a:latin typeface="+mj-ea"/>
              </a:rPr>
              <a:t>모바일은 </a:t>
            </a:r>
            <a:r>
              <a:rPr lang="ko-KR" altLang="en-US" sz="900" b="1" dirty="0" smtClean="0">
                <a:latin typeface="+mj-ea"/>
              </a:rPr>
              <a:t>서비스명</a:t>
            </a:r>
            <a:r>
              <a:rPr lang="ko-KR" altLang="en-US" sz="900" dirty="0" smtClean="0">
                <a:latin typeface="+mj-ea"/>
              </a:rPr>
              <a:t>으로 </a:t>
            </a:r>
            <a:r>
              <a:rPr lang="ko-KR" altLang="en-US" sz="900" dirty="0">
                <a:latin typeface="+mj-ea"/>
              </a:rPr>
              <a:t>구분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50" name="TextBox 49"/>
          <p:cNvSpPr txBox="1"/>
          <p:nvPr>
            <p:custDataLst>
              <p:tags r:id="rId1"/>
            </p:custDataLst>
          </p:nvPr>
        </p:nvSpPr>
        <p:spPr>
          <a:xfrm>
            <a:off x="7390979" y="1196752"/>
            <a:ext cx="2340000" cy="307777"/>
          </a:xfrm>
          <a:prstGeom prst="rect">
            <a:avLst/>
          </a:prstGeom>
          <a:solidFill>
            <a:srgbClr val="002060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36000" tIns="36000" rIns="36000" bIns="36000" rtlCol="0" anchor="ctr" anchorCtr="0"/>
          <a:lstStyle>
            <a:defPPr>
              <a:defRPr lang="en-US"/>
            </a:defPPr>
            <a:lvl1pPr algn="ctr">
              <a:defRPr sz="1400" b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시사점</a:t>
            </a:r>
            <a:endParaRPr lang="en-US" dirty="0"/>
          </a:p>
        </p:txBody>
      </p:sp>
      <p:sp>
        <p:nvSpPr>
          <p:cNvPr id="51" name="TextBox 50"/>
          <p:cNvSpPr txBox="1"/>
          <p:nvPr>
            <p:custDataLst>
              <p:tags r:id="rId2"/>
            </p:custDataLst>
          </p:nvPr>
        </p:nvSpPr>
        <p:spPr>
          <a:xfrm>
            <a:off x="7390979" y="3501008"/>
            <a:ext cx="2340000" cy="307777"/>
          </a:xfrm>
          <a:prstGeom prst="rect">
            <a:avLst/>
          </a:prstGeom>
          <a:solidFill>
            <a:srgbClr val="002060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36000" tIns="36000" rIns="36000" bIns="36000" rtlCol="0" anchor="ctr" anchorCtr="0"/>
          <a:lstStyle>
            <a:defPPr>
              <a:defRPr lang="en-US"/>
            </a:defPPr>
            <a:lvl1pPr algn="ctr">
              <a:defRPr sz="1400" b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/>
              <a:t>이슈사항</a:t>
            </a:r>
            <a:endParaRPr lang="en-US" dirty="0"/>
          </a:p>
        </p:txBody>
      </p:sp>
      <p:sp>
        <p:nvSpPr>
          <p:cNvPr id="52" name="Action Button: Return 51">
            <a:hlinkClick r:id="rId14" action="ppaction://hlinksldjump" highlightClick="1"/>
          </p:cNvPr>
          <p:cNvSpPr/>
          <p:nvPr/>
        </p:nvSpPr>
        <p:spPr>
          <a:xfrm>
            <a:off x="9287995" y="185460"/>
            <a:ext cx="417533" cy="399224"/>
          </a:xfrm>
          <a:prstGeom prst="actionButtonReturn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44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참고</a:t>
            </a:r>
            <a:r>
              <a:rPr lang="en-US" altLang="ko-KR" dirty="0"/>
              <a:t>] URL</a:t>
            </a:r>
            <a:r>
              <a:rPr lang="ko-KR" altLang="en-US" dirty="0" smtClean="0"/>
              <a:t> </a:t>
            </a:r>
            <a:r>
              <a:rPr lang="ko-KR" altLang="en-US" dirty="0"/>
              <a:t>분석 </a:t>
            </a:r>
            <a:r>
              <a:rPr lang="en-US" altLang="ko-KR" dirty="0"/>
              <a:t>&gt; Aritaum Mall Mobile Web 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자사 </a:t>
            </a:r>
            <a:r>
              <a:rPr lang="en-US" altLang="ko-KR" dirty="0"/>
              <a:t>Aritaum Mall Mobile Web </a:t>
            </a:r>
            <a:r>
              <a:rPr lang="ko-KR" altLang="en-US" dirty="0" smtClean="0">
                <a:solidFill>
                  <a:schemeClr val="tx1"/>
                </a:solidFill>
              </a:rPr>
              <a:t>분석을 </a:t>
            </a:r>
            <a:r>
              <a:rPr lang="ko-KR" altLang="en-US" dirty="0">
                <a:solidFill>
                  <a:schemeClr val="tx1"/>
                </a:solidFill>
              </a:rPr>
              <a:t>통해 </a:t>
            </a:r>
            <a:r>
              <a:rPr lang="en-US" altLang="ko-KR" dirty="0">
                <a:solidFill>
                  <a:schemeClr val="tx1"/>
                </a:solidFill>
              </a:rPr>
              <a:t>URL</a:t>
            </a:r>
            <a:r>
              <a:rPr lang="ko-KR" altLang="en-US" dirty="0">
                <a:solidFill>
                  <a:schemeClr val="tx1"/>
                </a:solidFill>
              </a:rPr>
              <a:t> 구조 기반의 적용 시사점 및 이슈를 확인 </a:t>
            </a:r>
          </a:p>
        </p:txBody>
      </p:sp>
      <p:sp>
        <p:nvSpPr>
          <p:cNvPr id="4" name="직사각형 91"/>
          <p:cNvSpPr/>
          <p:nvPr/>
        </p:nvSpPr>
        <p:spPr bwMode="gray">
          <a:xfrm>
            <a:off x="227224" y="1626449"/>
            <a:ext cx="6994028" cy="469964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noProof="0" dirty="0" smtClean="0">
              <a:latin typeface="+mj-ea"/>
              <a:ea typeface="+mj-ea"/>
              <a:cs typeface="Arial" pitchFamily="34" charset="0"/>
            </a:endParaRPr>
          </a:p>
        </p:txBody>
      </p:sp>
      <p:grpSp>
        <p:nvGrpSpPr>
          <p:cNvPr id="5" name="Group 8"/>
          <p:cNvGrpSpPr/>
          <p:nvPr/>
        </p:nvGrpSpPr>
        <p:grpSpPr>
          <a:xfrm>
            <a:off x="227224" y="1196752"/>
            <a:ext cx="6994028" cy="324036"/>
            <a:chOff x="476251" y="1889124"/>
            <a:chExt cx="5304841" cy="324036"/>
          </a:xfrm>
        </p:grpSpPr>
        <p:cxnSp>
          <p:nvCxnSpPr>
            <p:cNvPr id="6" name="Straight Connector 29"/>
            <p:cNvCxnSpPr/>
            <p:nvPr>
              <p:custDataLst>
                <p:tags r:id="rId3"/>
              </p:custDataLst>
            </p:nvPr>
          </p:nvCxnSpPr>
          <p:spPr bwMode="auto">
            <a:xfrm>
              <a:off x="476251" y="2213160"/>
              <a:ext cx="5304841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" name="TextBox 6"/>
            <p:cNvSpPr txBox="1"/>
            <p:nvPr>
              <p:custDataLst>
                <p:tags r:id="rId4"/>
              </p:custDataLst>
            </p:nvPr>
          </p:nvSpPr>
          <p:spPr>
            <a:xfrm>
              <a:off x="821451" y="1889124"/>
              <a:ext cx="4614441" cy="30777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177800" indent="-177800" algn="ctr">
                <a:spcBef>
                  <a:spcPts val="400"/>
                </a:spcBef>
              </a:pPr>
              <a:r>
                <a:rPr lang="en-US" altLang="ko-KR" sz="1400" b="1" dirty="0">
                  <a:latin typeface="+mj-ea"/>
                  <a:ea typeface="+mj-ea"/>
                </a:rPr>
                <a:t>Aritaum Mall Mobile Web URL</a:t>
              </a:r>
              <a:r>
                <a:rPr lang="ko-KR" altLang="en-US" sz="1400" b="1" dirty="0" smtClean="0">
                  <a:latin typeface="+mj-ea"/>
                  <a:ea typeface="+mj-ea"/>
                </a:rPr>
                <a:t>구조 현황</a:t>
              </a:r>
              <a:endParaRPr lang="en-US" sz="1400" b="1" dirty="0" smtClean="0">
                <a:latin typeface="+mj-ea"/>
                <a:ea typeface="+mj-ea"/>
              </a:endParaRPr>
            </a:p>
          </p:txBody>
        </p:sp>
      </p:grpSp>
      <p:sp>
        <p:nvSpPr>
          <p:cNvPr id="8" name="직사각형 54"/>
          <p:cNvSpPr/>
          <p:nvPr/>
        </p:nvSpPr>
        <p:spPr>
          <a:xfrm>
            <a:off x="347271" y="1628800"/>
            <a:ext cx="1692000" cy="469557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r>
              <a:rPr lang="en-US" altLang="ko-KR" sz="1000" b="1" dirty="0" smtClean="0">
                <a:latin typeface="+mj-ea"/>
                <a:ea typeface="+mj-ea"/>
              </a:rPr>
              <a:t>Aritaum Mall </a:t>
            </a:r>
            <a:r>
              <a:rPr lang="ko-KR" altLang="en-US" sz="1000" b="1" dirty="0" smtClean="0">
                <a:latin typeface="+mj-ea"/>
                <a:ea typeface="+mj-ea"/>
              </a:rPr>
              <a:t>메인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9" name="직사각형 57"/>
          <p:cNvSpPr/>
          <p:nvPr/>
        </p:nvSpPr>
        <p:spPr>
          <a:xfrm>
            <a:off x="2065034" y="1628800"/>
            <a:ext cx="1692000" cy="469557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pPr>
              <a:spcAft>
                <a:spcPts val="300"/>
              </a:spcAft>
            </a:pPr>
            <a:r>
              <a:rPr lang="ko-KR" altLang="en-US" sz="1000" b="1" dirty="0" smtClean="0">
                <a:latin typeface="+mj-ea"/>
                <a:ea typeface="+mj-ea"/>
              </a:rPr>
              <a:t>메이크업</a:t>
            </a:r>
            <a:r>
              <a:rPr lang="en-US" altLang="ko-KR" sz="1000" b="1" dirty="0" smtClean="0">
                <a:latin typeface="+mj-ea"/>
                <a:ea typeface="+mj-ea"/>
              </a:rPr>
              <a:t>&gt;</a:t>
            </a:r>
            <a:r>
              <a:rPr lang="ko-KR" altLang="en-US" sz="1000" b="1" dirty="0" smtClean="0">
                <a:latin typeface="+mj-ea"/>
                <a:ea typeface="+mj-ea"/>
              </a:rPr>
              <a:t>페이스 카테고리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10" name="직사각형 61"/>
          <p:cNvSpPr/>
          <p:nvPr/>
        </p:nvSpPr>
        <p:spPr>
          <a:xfrm>
            <a:off x="3782797" y="1628800"/>
            <a:ext cx="1692000" cy="469557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pPr>
              <a:spcAft>
                <a:spcPts val="300"/>
              </a:spcAft>
            </a:pPr>
            <a:r>
              <a:rPr lang="ko-KR" altLang="en-US" sz="1000" b="1" dirty="0" smtClean="0">
                <a:latin typeface="+mj-ea"/>
                <a:ea typeface="+mj-ea"/>
              </a:rPr>
              <a:t>카테고리 내 </a:t>
            </a:r>
            <a:r>
              <a:rPr lang="en-US" altLang="ko-KR" sz="1000" b="1" dirty="0" smtClean="0">
                <a:latin typeface="+mj-ea"/>
                <a:ea typeface="+mj-ea"/>
              </a:rPr>
              <a:t>Filter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11" name="직사각형 62"/>
          <p:cNvSpPr/>
          <p:nvPr/>
        </p:nvSpPr>
        <p:spPr>
          <a:xfrm>
            <a:off x="5500560" y="1628800"/>
            <a:ext cx="1692000" cy="469557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pPr>
              <a:spcAft>
                <a:spcPts val="300"/>
              </a:spcAft>
            </a:pPr>
            <a:r>
              <a:rPr lang="ko-KR" altLang="en-US" sz="1000" b="1" dirty="0" smtClean="0">
                <a:latin typeface="+mj-ea"/>
                <a:ea typeface="+mj-ea"/>
              </a:rPr>
              <a:t>제품 상세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12" name="직사각형 8"/>
          <p:cNvSpPr/>
          <p:nvPr/>
        </p:nvSpPr>
        <p:spPr>
          <a:xfrm>
            <a:off x="347272" y="3100640"/>
            <a:ext cx="1617396" cy="104219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http://www.aritaum.com/</a:t>
            </a:r>
            <a:r>
              <a:rPr lang="en-US" altLang="ko-KR" sz="900" b="1" dirty="0">
                <a:latin typeface="+mj-ea"/>
                <a:ea typeface="+mj-ea"/>
              </a:rPr>
              <a:t>mobile</a:t>
            </a:r>
            <a:r>
              <a:rPr lang="en-US" altLang="ko-KR" sz="900" dirty="0">
                <a:latin typeface="+mj-ea"/>
                <a:ea typeface="+mj-ea"/>
              </a:rPr>
              <a:t>/main.do?</a:t>
            </a:r>
            <a:r>
              <a:rPr lang="en-US" altLang="ko-KR" sz="900" b="1" dirty="0">
                <a:latin typeface="+mj-ea"/>
                <a:ea typeface="+mj-ea"/>
              </a:rPr>
              <a:t>source=</a:t>
            </a:r>
            <a:r>
              <a:rPr lang="en-US" altLang="ko-KR" sz="900" dirty="0">
                <a:latin typeface="+mj-ea"/>
                <a:ea typeface="+mj-ea"/>
              </a:rPr>
              <a:t>https://m.search.naver.com/search.naver%3Fquery=%EC%95%84%EB%A6%AC%EB%94%B0%EC%9B%80%EB%AA%B0%26where=m%26sm=mtp_hty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13" name="직사각형 8"/>
          <p:cNvSpPr/>
          <p:nvPr/>
        </p:nvSpPr>
        <p:spPr>
          <a:xfrm>
            <a:off x="2065034" y="3100640"/>
            <a:ext cx="1617396" cy="765200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 smtClean="0">
                <a:latin typeface="+mj-ea"/>
                <a:ea typeface="+mj-ea"/>
              </a:rPr>
              <a:t>http</a:t>
            </a:r>
            <a:r>
              <a:rPr lang="en-US" altLang="ko-KR" sz="900" dirty="0">
                <a:latin typeface="+mj-ea"/>
                <a:ea typeface="+mj-ea"/>
              </a:rPr>
              <a:t>://www.aritaum.com/</a:t>
            </a:r>
            <a:r>
              <a:rPr lang="en-US" altLang="ko-KR" sz="900" b="1" dirty="0">
                <a:latin typeface="+mj-ea"/>
                <a:ea typeface="+mj-ea"/>
              </a:rPr>
              <a:t>mobile/shop/pr/mobile_shop_pr_product_list.do</a:t>
            </a:r>
            <a:r>
              <a:rPr lang="en-US" altLang="ko-KR" sz="900" dirty="0">
                <a:latin typeface="+mj-ea"/>
                <a:ea typeface="+mj-ea"/>
              </a:rPr>
              <a:t>?</a:t>
            </a:r>
            <a:r>
              <a:rPr lang="en-US" altLang="ko-KR" sz="900" b="1" dirty="0">
                <a:latin typeface="+mj-ea"/>
                <a:ea typeface="+mj-ea"/>
              </a:rPr>
              <a:t>i_sCategorycd1=CTG002</a:t>
            </a:r>
            <a:r>
              <a:rPr lang="en-US" altLang="ko-KR" sz="900" dirty="0">
                <a:latin typeface="+mj-ea"/>
                <a:ea typeface="+mj-ea"/>
              </a:rPr>
              <a:t>&amp;</a:t>
            </a:r>
            <a:r>
              <a:rPr lang="en-US" altLang="ko-KR" sz="900" b="1" dirty="0">
                <a:latin typeface="+mj-ea"/>
                <a:ea typeface="+mj-ea"/>
              </a:rPr>
              <a:t>i_sCategorycd2=CTG025</a:t>
            </a:r>
            <a:endParaRPr lang="ko-KR" altLang="en-US" sz="900" b="1" dirty="0">
              <a:latin typeface="+mj-ea"/>
              <a:ea typeface="+mj-ea"/>
            </a:endParaRPr>
          </a:p>
        </p:txBody>
      </p:sp>
      <p:sp>
        <p:nvSpPr>
          <p:cNvPr id="14" name="직사각형 8"/>
          <p:cNvSpPr/>
          <p:nvPr/>
        </p:nvSpPr>
        <p:spPr>
          <a:xfrm>
            <a:off x="3782797" y="3100640"/>
            <a:ext cx="1617396" cy="48820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http://www.aritaum.com/</a:t>
            </a:r>
            <a:r>
              <a:rPr lang="en-US" altLang="ko-KR" sz="900" b="1" dirty="0">
                <a:latin typeface="+mj-ea"/>
                <a:ea typeface="+mj-ea"/>
              </a:rPr>
              <a:t>mobile/shop/pr/mobile_shop_pr_product_list_ajax.do</a:t>
            </a:r>
            <a:endParaRPr lang="ko-KR" altLang="en-US" sz="900" b="1" dirty="0">
              <a:latin typeface="+mj-ea"/>
              <a:ea typeface="+mj-ea"/>
            </a:endParaRPr>
          </a:p>
        </p:txBody>
      </p:sp>
      <p:sp>
        <p:nvSpPr>
          <p:cNvPr id="15" name="직사각형 8"/>
          <p:cNvSpPr/>
          <p:nvPr/>
        </p:nvSpPr>
        <p:spPr>
          <a:xfrm>
            <a:off x="5500560" y="3100640"/>
            <a:ext cx="1617396" cy="765200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>
                <a:latin typeface="+mj-ea"/>
              </a:rPr>
              <a:t>http://www.aritaum.com/</a:t>
            </a:r>
            <a:r>
              <a:rPr lang="en-US" altLang="ko-KR" sz="900" b="1" dirty="0">
                <a:latin typeface="+mj-ea"/>
              </a:rPr>
              <a:t>mobile/shop/pr/mobile_shop_pr_product_detail.do</a:t>
            </a:r>
            <a:r>
              <a:rPr lang="en-US" altLang="ko-KR" sz="900" dirty="0">
                <a:latin typeface="+mj-ea"/>
              </a:rPr>
              <a:t>?</a:t>
            </a:r>
            <a:r>
              <a:rPr lang="en-US" altLang="ko-KR" sz="900" b="1" dirty="0">
                <a:latin typeface="+mj-ea"/>
              </a:rPr>
              <a:t>i_sProductcd=P0000000000000000768</a:t>
            </a:r>
            <a:endParaRPr lang="ko-KR" altLang="en-US" sz="900" b="1" dirty="0">
              <a:latin typeface="+mj-ea"/>
            </a:endParaRPr>
          </a:p>
        </p:txBody>
      </p:sp>
      <p:sp>
        <p:nvSpPr>
          <p:cNvPr id="16" name="직사각형 54"/>
          <p:cNvSpPr/>
          <p:nvPr/>
        </p:nvSpPr>
        <p:spPr>
          <a:xfrm>
            <a:off x="347271" y="4130768"/>
            <a:ext cx="1692000" cy="469557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r>
              <a:rPr lang="ko-KR" altLang="en-US" sz="1000" b="1" dirty="0" smtClean="0">
                <a:latin typeface="+mj-ea"/>
                <a:ea typeface="+mj-ea"/>
              </a:rPr>
              <a:t>검색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17" name="직사각형 57"/>
          <p:cNvSpPr/>
          <p:nvPr/>
        </p:nvSpPr>
        <p:spPr>
          <a:xfrm>
            <a:off x="2065034" y="4130768"/>
            <a:ext cx="1692000" cy="469557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pPr>
              <a:spcAft>
                <a:spcPts val="300"/>
              </a:spcAft>
            </a:pPr>
            <a:r>
              <a:rPr lang="ko-KR" altLang="en-US" sz="1000" b="1" dirty="0" smtClean="0">
                <a:latin typeface="+mj-ea"/>
                <a:ea typeface="+mj-ea"/>
              </a:rPr>
              <a:t>장바구니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18" name="직사각형 61"/>
          <p:cNvSpPr/>
          <p:nvPr/>
        </p:nvSpPr>
        <p:spPr>
          <a:xfrm>
            <a:off x="3782797" y="4133255"/>
            <a:ext cx="1692000" cy="469557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pPr>
              <a:spcAft>
                <a:spcPts val="300"/>
              </a:spcAft>
            </a:pPr>
            <a:r>
              <a:rPr lang="en-US" altLang="ko-KR" sz="1000" b="1" dirty="0" smtClean="0">
                <a:latin typeface="+mj-ea"/>
                <a:ea typeface="+mj-ea"/>
              </a:rPr>
              <a:t>FAQ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19" name="직사각형 8"/>
          <p:cNvSpPr/>
          <p:nvPr/>
        </p:nvSpPr>
        <p:spPr>
          <a:xfrm>
            <a:off x="347272" y="5602608"/>
            <a:ext cx="1617396" cy="765200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 smtClean="0">
                <a:latin typeface="+mj-ea"/>
                <a:ea typeface="+mj-ea"/>
              </a:rPr>
              <a:t>http</a:t>
            </a:r>
            <a:r>
              <a:rPr lang="en-US" altLang="ko-KR" sz="900" dirty="0">
                <a:latin typeface="+mj-ea"/>
                <a:ea typeface="+mj-ea"/>
              </a:rPr>
              <a:t>://www.aritaum.com/</a:t>
            </a:r>
            <a:r>
              <a:rPr lang="en-US" altLang="ko-KR" sz="900" b="1" dirty="0">
                <a:latin typeface="+mj-ea"/>
                <a:ea typeface="+mj-ea"/>
              </a:rPr>
              <a:t>mobile/shop/pr/mobile_shop_pr_product_list.do</a:t>
            </a:r>
            <a:r>
              <a:rPr lang="en-US" altLang="ko-KR" sz="900" dirty="0">
                <a:latin typeface="+mj-ea"/>
                <a:ea typeface="+mj-ea"/>
              </a:rPr>
              <a:t>?i_sFlagSearch=Y&amp;</a:t>
            </a:r>
            <a:r>
              <a:rPr lang="en-US" altLang="ko-KR" sz="900" b="1" dirty="0">
                <a:latin typeface="+mj-ea"/>
                <a:ea typeface="+mj-ea"/>
              </a:rPr>
              <a:t>i_sKeyword=%EB%A6%BD%EB%B0%A4</a:t>
            </a:r>
            <a:endParaRPr lang="ko-KR" altLang="en-US" sz="900" b="1" dirty="0">
              <a:latin typeface="+mj-ea"/>
              <a:ea typeface="+mj-ea"/>
            </a:endParaRPr>
          </a:p>
        </p:txBody>
      </p:sp>
      <p:sp>
        <p:nvSpPr>
          <p:cNvPr id="20" name="직사각형 8"/>
          <p:cNvSpPr/>
          <p:nvPr/>
        </p:nvSpPr>
        <p:spPr>
          <a:xfrm>
            <a:off x="2065034" y="5602608"/>
            <a:ext cx="1617396" cy="48820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http://www.aritaum.com/</a:t>
            </a:r>
            <a:r>
              <a:rPr lang="en-US" altLang="ko-KR" sz="900" b="1" dirty="0">
                <a:latin typeface="+mj-ea"/>
                <a:ea typeface="+mj-ea"/>
              </a:rPr>
              <a:t>mobile/mypage/ca/mobile_mypage_ca_cart_list.do</a:t>
            </a:r>
            <a:endParaRPr lang="ko-KR" altLang="en-US" sz="900" b="1" dirty="0">
              <a:latin typeface="+mj-ea"/>
              <a:ea typeface="+mj-ea"/>
            </a:endParaRPr>
          </a:p>
        </p:txBody>
      </p:sp>
      <p:sp>
        <p:nvSpPr>
          <p:cNvPr id="21" name="직사각형 8"/>
          <p:cNvSpPr/>
          <p:nvPr/>
        </p:nvSpPr>
        <p:spPr>
          <a:xfrm>
            <a:off x="3782797" y="5605095"/>
            <a:ext cx="1617396" cy="48820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http://www.aritaum.com/</a:t>
            </a:r>
            <a:r>
              <a:rPr lang="en-US" altLang="ko-KR" sz="900" b="1" dirty="0">
                <a:latin typeface="+mj-ea"/>
                <a:ea typeface="+mj-ea"/>
              </a:rPr>
              <a:t>mobile/cstm/mobile_cstm_faq_list.do</a:t>
            </a:r>
            <a:endParaRPr lang="ko-KR" altLang="en-US" sz="900" b="1" dirty="0">
              <a:latin typeface="+mj-ea"/>
              <a:ea typeface="+mj-ea"/>
            </a:endParaRPr>
          </a:p>
        </p:txBody>
      </p:sp>
      <p:sp>
        <p:nvSpPr>
          <p:cNvPr id="22" name="직사각형 57"/>
          <p:cNvSpPr/>
          <p:nvPr/>
        </p:nvSpPr>
        <p:spPr>
          <a:xfrm>
            <a:off x="2828952" y="1840500"/>
            <a:ext cx="853478" cy="1226015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r>
              <a:rPr lang="en-US" altLang="ko-KR" sz="900" dirty="0" smtClean="0">
                <a:latin typeface="+mj-ea"/>
                <a:ea typeface="+mj-ea"/>
              </a:rPr>
              <a:t>- </a:t>
            </a:r>
            <a:r>
              <a:rPr lang="ko-KR" altLang="en-US" sz="900" b="1" dirty="0" smtClean="0">
                <a:latin typeface="+mj-ea"/>
              </a:rPr>
              <a:t>디렉토리</a:t>
            </a:r>
            <a:r>
              <a:rPr lang="ko-KR" altLang="en-US" sz="900" dirty="0" smtClean="0">
                <a:latin typeface="+mj-ea"/>
              </a:rPr>
              <a:t>와 </a:t>
            </a:r>
            <a:r>
              <a:rPr lang="ko-KR" altLang="en-US" sz="900" b="1" dirty="0" smtClean="0">
                <a:latin typeface="+mj-ea"/>
              </a:rPr>
              <a:t>서비스명</a:t>
            </a:r>
            <a:r>
              <a:rPr lang="ko-KR" altLang="en-US" sz="900" dirty="0" smtClean="0">
                <a:latin typeface="+mj-ea"/>
              </a:rPr>
              <a:t>으로 </a:t>
            </a:r>
            <a:r>
              <a:rPr lang="ko-KR" altLang="en-US" sz="900" dirty="0">
                <a:latin typeface="+mj-ea"/>
              </a:rPr>
              <a:t>구분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23" name="직사각형 61"/>
          <p:cNvSpPr/>
          <p:nvPr/>
        </p:nvSpPr>
        <p:spPr>
          <a:xfrm>
            <a:off x="4505547" y="1840499"/>
            <a:ext cx="853200" cy="1227600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- </a:t>
            </a:r>
            <a:r>
              <a:rPr lang="ko-KR" altLang="en-US" sz="900" dirty="0" smtClean="0">
                <a:latin typeface="+mj-ea"/>
                <a:ea typeface="+mj-ea"/>
              </a:rPr>
              <a:t>내부 </a:t>
            </a:r>
            <a:r>
              <a:rPr lang="en-US" altLang="ko-KR" sz="900" dirty="0" smtClean="0">
                <a:latin typeface="+mj-ea"/>
                <a:ea typeface="+mj-ea"/>
              </a:rPr>
              <a:t>API Call</a:t>
            </a:r>
            <a:r>
              <a:rPr lang="ko-KR" altLang="en-US" sz="900" dirty="0" smtClean="0">
                <a:latin typeface="+mj-ea"/>
                <a:ea typeface="+mj-ea"/>
              </a:rPr>
              <a:t>을 이용하여  </a:t>
            </a:r>
            <a:r>
              <a:rPr lang="en-US" altLang="ko-KR" sz="900" b="1" dirty="0" smtClean="0">
                <a:latin typeface="+mj-ea"/>
                <a:ea typeface="+mj-ea"/>
              </a:rPr>
              <a:t>Filter</a:t>
            </a:r>
            <a:r>
              <a:rPr lang="en-US" altLang="ko-KR" sz="900" dirty="0" smtClean="0">
                <a:latin typeface="+mj-ea"/>
                <a:ea typeface="+mj-ea"/>
              </a:rPr>
              <a:t> </a:t>
            </a:r>
            <a:r>
              <a:rPr lang="ko-KR" altLang="en-US" sz="900" dirty="0" smtClean="0">
                <a:latin typeface="+mj-ea"/>
                <a:ea typeface="+mj-ea"/>
              </a:rPr>
              <a:t>적용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24" name="직사각형 62"/>
          <p:cNvSpPr/>
          <p:nvPr/>
        </p:nvSpPr>
        <p:spPr>
          <a:xfrm>
            <a:off x="6249332" y="1840499"/>
            <a:ext cx="853200" cy="1227600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r>
              <a:rPr lang="en-US" altLang="ko-KR" sz="900" dirty="0" smtClean="0">
                <a:latin typeface="+mj-ea"/>
                <a:ea typeface="+mj-ea"/>
              </a:rPr>
              <a:t>- </a:t>
            </a:r>
            <a:r>
              <a:rPr lang="ko-KR" altLang="en-US" sz="900" b="1" dirty="0" smtClean="0">
                <a:latin typeface="+mj-ea"/>
                <a:ea typeface="+mj-ea"/>
              </a:rPr>
              <a:t>디렉토리</a:t>
            </a:r>
            <a:r>
              <a:rPr lang="ko-KR" altLang="en-US" sz="900" dirty="0" smtClean="0">
                <a:latin typeface="+mj-ea"/>
                <a:ea typeface="+mj-ea"/>
              </a:rPr>
              <a:t>와 </a:t>
            </a:r>
            <a:r>
              <a:rPr lang="ko-KR" altLang="en-US" sz="900" b="1" dirty="0" smtClean="0">
                <a:latin typeface="+mj-ea"/>
                <a:ea typeface="+mj-ea"/>
              </a:rPr>
              <a:t>서비스명</a:t>
            </a:r>
            <a:r>
              <a:rPr lang="ko-KR" altLang="en-US" sz="900" dirty="0" smtClean="0">
                <a:latin typeface="+mj-ea"/>
                <a:ea typeface="+mj-ea"/>
              </a:rPr>
              <a:t>으로 구분</a:t>
            </a:r>
            <a:endParaRPr lang="en-US" altLang="ko-KR" sz="900" dirty="0" smtClean="0">
              <a:latin typeface="+mj-ea"/>
              <a:ea typeface="+mj-ea"/>
            </a:endParaRPr>
          </a:p>
          <a:p>
            <a:r>
              <a:rPr lang="en-US" altLang="ko-KR" sz="900" dirty="0" smtClean="0">
                <a:latin typeface="+mj-ea"/>
                <a:ea typeface="+mj-ea"/>
              </a:rPr>
              <a:t>- </a:t>
            </a:r>
            <a:r>
              <a:rPr lang="ko-KR" altLang="en-US" sz="900" b="1" dirty="0" smtClean="0">
                <a:latin typeface="+mj-ea"/>
                <a:ea typeface="+mj-ea"/>
              </a:rPr>
              <a:t>파라미터</a:t>
            </a:r>
            <a:r>
              <a:rPr lang="ko-KR" altLang="en-US" sz="900" dirty="0" smtClean="0">
                <a:latin typeface="+mj-ea"/>
                <a:ea typeface="+mj-ea"/>
              </a:rPr>
              <a:t>로 상품 구분</a:t>
            </a:r>
            <a:endParaRPr lang="en-US" altLang="ko-KR" sz="900" dirty="0" smtClean="0">
              <a:latin typeface="+mj-ea"/>
              <a:ea typeface="+mj-ea"/>
            </a:endParaRPr>
          </a:p>
        </p:txBody>
      </p:sp>
      <p:sp>
        <p:nvSpPr>
          <p:cNvPr id="25" name="직사각형 57"/>
          <p:cNvSpPr/>
          <p:nvPr/>
        </p:nvSpPr>
        <p:spPr>
          <a:xfrm>
            <a:off x="2828952" y="4357211"/>
            <a:ext cx="853478" cy="1226015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r>
              <a:rPr lang="en-US" altLang="ko-KR" sz="900" dirty="0" smtClean="0">
                <a:latin typeface="+mj-ea"/>
                <a:ea typeface="+mj-ea"/>
              </a:rPr>
              <a:t>- </a:t>
            </a:r>
            <a:r>
              <a:rPr lang="ko-KR" altLang="en-US" sz="900" b="1" dirty="0">
                <a:latin typeface="+mj-ea"/>
              </a:rPr>
              <a:t>디렉토리</a:t>
            </a:r>
            <a:r>
              <a:rPr lang="ko-KR" altLang="en-US" sz="900" dirty="0">
                <a:latin typeface="+mj-ea"/>
              </a:rPr>
              <a:t>와 </a:t>
            </a:r>
            <a:r>
              <a:rPr lang="ko-KR" altLang="en-US" sz="900" b="1" dirty="0">
                <a:latin typeface="+mj-ea"/>
              </a:rPr>
              <a:t>서비스명</a:t>
            </a:r>
            <a:r>
              <a:rPr lang="ko-KR" altLang="en-US" sz="900" dirty="0">
                <a:latin typeface="+mj-ea"/>
              </a:rPr>
              <a:t>으로 구분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26" name="직사각형 61"/>
          <p:cNvSpPr/>
          <p:nvPr/>
        </p:nvSpPr>
        <p:spPr>
          <a:xfrm>
            <a:off x="4505547" y="4359697"/>
            <a:ext cx="853200" cy="1227600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- </a:t>
            </a:r>
            <a:r>
              <a:rPr lang="ko-KR" altLang="en-US" sz="900" b="1" dirty="0">
                <a:latin typeface="+mj-ea"/>
              </a:rPr>
              <a:t>디렉토리</a:t>
            </a:r>
            <a:r>
              <a:rPr lang="ko-KR" altLang="en-US" sz="900" dirty="0">
                <a:latin typeface="+mj-ea"/>
              </a:rPr>
              <a:t>와 </a:t>
            </a:r>
            <a:r>
              <a:rPr lang="ko-KR" altLang="en-US" sz="900" b="1" dirty="0">
                <a:latin typeface="+mj-ea"/>
              </a:rPr>
              <a:t>서비스명</a:t>
            </a:r>
            <a:r>
              <a:rPr lang="ko-KR" altLang="en-US" sz="900" dirty="0">
                <a:latin typeface="+mj-ea"/>
              </a:rPr>
              <a:t>으로 구분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27" name="직사각형 57"/>
          <p:cNvSpPr/>
          <p:nvPr/>
        </p:nvSpPr>
        <p:spPr>
          <a:xfrm>
            <a:off x="1092674" y="4357211"/>
            <a:ext cx="853478" cy="1226015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r>
              <a:rPr lang="en-US" altLang="ko-KR" sz="900" dirty="0" smtClean="0">
                <a:latin typeface="+mj-ea"/>
                <a:ea typeface="+mj-ea"/>
              </a:rPr>
              <a:t>- </a:t>
            </a:r>
            <a:r>
              <a:rPr lang="ko-KR" altLang="en-US" sz="900" b="1" dirty="0">
                <a:latin typeface="+mj-ea"/>
              </a:rPr>
              <a:t>디렉토리</a:t>
            </a:r>
            <a:r>
              <a:rPr lang="ko-KR" altLang="en-US" sz="900" dirty="0">
                <a:latin typeface="+mj-ea"/>
              </a:rPr>
              <a:t>와 </a:t>
            </a:r>
            <a:r>
              <a:rPr lang="ko-KR" altLang="en-US" sz="900" b="1" dirty="0">
                <a:latin typeface="+mj-ea"/>
              </a:rPr>
              <a:t>서비스명</a:t>
            </a:r>
            <a:r>
              <a:rPr lang="ko-KR" altLang="en-US" sz="900" dirty="0">
                <a:latin typeface="+mj-ea"/>
              </a:rPr>
              <a:t>으로 구분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28" name="직사각형 57"/>
          <p:cNvSpPr/>
          <p:nvPr/>
        </p:nvSpPr>
        <p:spPr>
          <a:xfrm>
            <a:off x="1078230" y="1840500"/>
            <a:ext cx="853478" cy="1226015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r>
              <a:rPr lang="en-US" altLang="ko-KR" sz="900" dirty="0" smtClean="0">
                <a:latin typeface="+mj-ea"/>
                <a:ea typeface="+mj-ea"/>
              </a:rPr>
              <a:t>- </a:t>
            </a:r>
            <a:r>
              <a:rPr lang="ko-KR" altLang="en-US" sz="900" dirty="0" smtClean="0">
                <a:latin typeface="+mj-ea"/>
              </a:rPr>
              <a:t>모바일은 </a:t>
            </a:r>
            <a:r>
              <a:rPr lang="ko-KR" altLang="en-US" sz="900" b="1" dirty="0" smtClean="0">
                <a:latin typeface="+mj-ea"/>
              </a:rPr>
              <a:t>서비스명</a:t>
            </a:r>
            <a:r>
              <a:rPr lang="ko-KR" altLang="en-US" sz="900" dirty="0" smtClean="0">
                <a:latin typeface="+mj-ea"/>
              </a:rPr>
              <a:t>으로 </a:t>
            </a:r>
            <a:r>
              <a:rPr lang="ko-KR" altLang="en-US" sz="900" dirty="0">
                <a:latin typeface="+mj-ea"/>
              </a:rPr>
              <a:t>구분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32" name="직사각형 92"/>
          <p:cNvSpPr/>
          <p:nvPr/>
        </p:nvSpPr>
        <p:spPr bwMode="gray">
          <a:xfrm>
            <a:off x="7388570" y="1626450"/>
            <a:ext cx="2340000" cy="1874576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noProof="0" dirty="0" smtClea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직사각형 97"/>
          <p:cNvSpPr/>
          <p:nvPr/>
        </p:nvSpPr>
        <p:spPr>
          <a:xfrm>
            <a:off x="7386232" y="1700808"/>
            <a:ext cx="2285204" cy="1677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eaLnBrk="0" hangingPunct="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URL</a:t>
            </a:r>
            <a:r>
              <a:rPr lang="ko-KR" altLang="en-US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의 디렉토리와 서비스명의 </a:t>
            </a:r>
            <a:r>
              <a:rPr lang="en-US" altLang="ko-KR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d</a:t>
            </a:r>
            <a:r>
              <a:rPr lang="en-US" altLang="ko-KR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epth</a:t>
            </a:r>
            <a:r>
              <a:rPr lang="ko-KR" altLang="en-US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가 깊어 </a:t>
            </a:r>
            <a:r>
              <a:rPr lang="en-US" altLang="ko-KR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URL</a:t>
            </a:r>
            <a:r>
              <a:rPr lang="ko-KR" altLang="en-US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이 길어짐</a:t>
            </a:r>
            <a:endParaRPr lang="en-US" altLang="ko-KR" sz="1100" kern="0" dirty="0" smtClean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1450" indent="-171450" eaLnBrk="0" hangingPunct="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카테고리 </a:t>
            </a:r>
            <a:r>
              <a:rPr lang="en-US" altLang="ko-KR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depth</a:t>
            </a:r>
            <a:r>
              <a:rPr lang="ko-KR" altLang="en-US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별로 </a:t>
            </a:r>
            <a:r>
              <a:rPr lang="en-US" altLang="ko-KR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parameter</a:t>
            </a:r>
            <a:r>
              <a:rPr lang="ko-KR" altLang="en-US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를 추가하여 사용</a:t>
            </a:r>
            <a:endParaRPr lang="en-US" altLang="ko-KR" sz="1100" kern="0" dirty="0" smtClean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1450" indent="-171450" eaLnBrk="0" hangingPunct="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비동기방식으로 내부 </a:t>
            </a:r>
            <a:r>
              <a:rPr lang="en-US" altLang="ko-KR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API</a:t>
            </a:r>
            <a:r>
              <a:rPr lang="ko-KR" altLang="en-US" sz="11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를 별도 호출</a:t>
            </a:r>
            <a:endParaRPr lang="en-US" altLang="ko-KR" sz="1100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1450" indent="-171450" eaLnBrk="0" hangingPunct="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1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Web</a:t>
            </a:r>
            <a:r>
              <a:rPr lang="ko-KR" altLang="en-US" sz="11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과 </a:t>
            </a:r>
            <a:r>
              <a:rPr lang="en-US" altLang="ko-KR" sz="11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Mobile</a:t>
            </a:r>
            <a:r>
              <a:rPr lang="ko-KR" altLang="en-US" sz="11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은 </a:t>
            </a:r>
            <a:r>
              <a:rPr lang="en-US" altLang="ko-KR" sz="11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/mobile/ </a:t>
            </a:r>
            <a:r>
              <a:rPr lang="ko-KR" altLang="en-US" sz="11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디렉토리 </a:t>
            </a:r>
            <a:r>
              <a:rPr lang="en-US" altLang="ko-KR" sz="11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path</a:t>
            </a:r>
            <a:r>
              <a:rPr lang="ko-KR" altLang="en-US" sz="11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로 구분</a:t>
            </a:r>
            <a:endParaRPr lang="ko-KR" altLang="en-US" sz="1100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7" name="직사각형 101"/>
          <p:cNvSpPr/>
          <p:nvPr/>
        </p:nvSpPr>
        <p:spPr bwMode="gray">
          <a:xfrm>
            <a:off x="7388570" y="4038719"/>
            <a:ext cx="2340000" cy="2287373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noProof="0" dirty="0" smtClea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직사각형 102"/>
          <p:cNvSpPr/>
          <p:nvPr/>
        </p:nvSpPr>
        <p:spPr>
          <a:xfrm>
            <a:off x="7386233" y="4102443"/>
            <a:ext cx="2285204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eaLnBrk="0" hangingPunct="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FAQ </a:t>
            </a:r>
            <a:r>
              <a:rPr lang="ko-KR" altLang="en-US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항목에 대한 분석 시 조회 수 예측이 불가함 </a:t>
            </a:r>
            <a:endParaRPr lang="en-US" altLang="ko-KR" sz="1100" b="1" kern="0" dirty="0" smtClean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1450" indent="-171450" eaLnBrk="0" hangingPunct="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도메인만을 </a:t>
            </a:r>
            <a:r>
              <a:rPr lang="ko-KR" altLang="en-US" sz="11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이용한 분석이 불가능</a:t>
            </a:r>
            <a:endParaRPr lang="en-US" altLang="ko-KR" sz="1100" b="1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1450" indent="-171450" eaLnBrk="0" hangingPunct="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1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디렉토리 구조와 서비스명에 유사 단어가 중복됨</a:t>
            </a:r>
            <a:endParaRPr lang="en-US" altLang="ko-KR" sz="1100" b="1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1450" indent="-171450" eaLnBrk="0" hangingPunct="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1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비동기방식으로 내부 </a:t>
            </a:r>
            <a:r>
              <a:rPr lang="en-US" altLang="ko-KR" sz="11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API</a:t>
            </a:r>
            <a:r>
              <a:rPr lang="ko-KR" altLang="en-US" sz="11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를 재호출 하는 경우 고객의 행동이 중복으로 측적될 가능성이 존재</a:t>
            </a:r>
            <a:r>
              <a:rPr lang="en-US" altLang="ko-KR" sz="11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/>
            </a:r>
            <a:br>
              <a:rPr lang="en-US" altLang="ko-KR" sz="11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</a:br>
            <a:r>
              <a:rPr lang="en-US" altLang="ko-KR" sz="11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(Filtering</a:t>
            </a:r>
            <a:r>
              <a:rPr lang="ko-KR" altLang="en-US" sz="11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과 같은 처리 필요</a:t>
            </a:r>
            <a:r>
              <a:rPr lang="en-US" altLang="ko-KR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)</a:t>
            </a:r>
          </a:p>
        </p:txBody>
      </p:sp>
      <p:pic>
        <p:nvPicPr>
          <p:cNvPr id="39" name="Picture 2" descr="ARITAUM &#10;El 1 01 &#10;HOME &#10;BIG &#10;SALE &#10;50/0 &#10;TO 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344" y="1841721"/>
            <a:ext cx="684000" cy="1217011"/>
          </a:xfrm>
          <a:prstGeom prst="rect">
            <a:avLst/>
          </a:prstGeom>
          <a:noFill/>
          <a:ln w="12700">
            <a:solidFill>
              <a:srgbClr val="1F6B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페이스 &#10;스킨케어 &#10;메이크얼 바디 &amp; 에어 네일 뷰티푸- &#10;판매순 &#10;검팩필터 &#10;종 111개의 상품이 있습니다. &#10;30% &#10;아리따움 &#10;뽀오얀 미소 발효 립 84 아이 리 &#10;무버 &#10;4,900원 &#10;구eeeæ 30% &#10;일반용량 대용량 25이ⅲ &#10;2 00ti이&quot;S 일 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70415" y="1841721"/>
            <a:ext cx="684000" cy="1208762"/>
          </a:xfrm>
          <a:prstGeom prst="rect">
            <a:avLst/>
          </a:prstGeom>
          <a:noFill/>
          <a:ln w="12700">
            <a:solidFill>
              <a:srgbClr val="1F6B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侖 아리따움 뽀오얀 미소 발효 ″ Q &#10;스킨케어 메이크얼 바디 &amp; 헤어 네일 뷰티푸 &#10;30% &#10;AR&quot;AOM &#10;아리따움 &#10;뽀오얀 미소 발효 립 &amp; 아이 &#10;리무버 &#10;LIP &amp; Eye Remover &#10;는과 일출의 진한 다l이크엽도 부드뎔기 지워주는 국물 &#10;릴&amp;0t이 리무텨 &#10;國 구매하기 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9140" y="1841721"/>
            <a:ext cx="684000" cy="1223519"/>
          </a:xfrm>
          <a:prstGeom prst="rect">
            <a:avLst/>
          </a:prstGeom>
          <a:noFill/>
          <a:ln w="12700">
            <a:solidFill>
              <a:srgbClr val="1F6B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 descr="侖 &#10;장바구니 &#10;아리따움 뽀오얀 미소 발효 립 &amp; 아이 리 X &#10;무버 &#10;스HI자가격 &#10;실구머가격 &#10;,G目태을셔 &#10;구머수량 &#10;30% 4,900원 &#10;일한믕량 &#10;사용 가능한 아리포인트가 OP 있습니다. &#10;十 &#10;十 &#10;위시리A &#10;결제 예상금액 &#10;종 상품금액 &#10;배송비 &#10;예상할인금액 &#10;유료엠버십혜택 &#10;7,400원 &#10;7,000원 &#10;2,500원 &#10;-2,100원 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74129" y="4368676"/>
            <a:ext cx="684000" cy="1210154"/>
          </a:xfrm>
          <a:prstGeom prst="rect">
            <a:avLst/>
          </a:prstGeom>
          <a:noFill/>
          <a:ln w="12700">
            <a:solidFill>
              <a:srgbClr val="1F6B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0" descr="侖 &#10;상품검색결과 &#10;스킨케어 메이크얼 바디 &amp; 헤어 &#10;종 16개의 상품이 있습니다. &#10;50% &#10;SALE &#10;마-콩드 &#10;크리미 탄트 컬러밥 &#10;4,000원 &#10;e;-eeeæ 50% &#10;7 C이0죠 1 03호 다회디 으런Ⅰ지 &#10;네일 뷰티푸- 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344" y="4366727"/>
            <a:ext cx="684000" cy="1217010"/>
          </a:xfrm>
          <a:prstGeom prst="rect">
            <a:avLst/>
          </a:prstGeom>
          <a:noFill/>
          <a:ln w="12700">
            <a:solidFill>
              <a:srgbClr val="1F6B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侖 &#10;스킨케어 &#10;20% &#10;SALE &#10;아리따움 &#10;마스카라 &#10;메이크얼 바디 &amp; 헤어 &#10;네일 뷰티푸 &#10;아이돌 리얼 래쉬 픽서 &#10;4,800원 &#10;돈;eee뷷20% &#10;20% &#10;SALE 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85318" y="1841721"/>
            <a:ext cx="684000" cy="1216608"/>
          </a:xfrm>
          <a:prstGeom prst="rect">
            <a:avLst/>
          </a:prstGeom>
          <a:noFill/>
          <a:ln w="12700">
            <a:solidFill>
              <a:srgbClr val="1F6B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4" descr="FAQ &#10;전제 FAQ 결제/HH송 반품/교환 &#10;검색어를 일력하주세요| &#10;포인트/이벤틔 &#10;온라인에서 구다한 금액은 고객등급 산정 기준에 &#10;합되나요? &#10;회원/유료힏%십 &#10;고각등급은 어떤 기준으로 선정이 되며, 어떻거 운영 &#10;되나요? &#10;회원/유료힏%십 &#10;My Memebership 쿠폰은 어떻게 사용하나으7 &#10;十 &#10;十 &#10;회원/유료힏%십 &#10;중정품 타수 오류인 듯 하요 &#10;결제/바송 &#10;배수사는 어느 회사인가요? &#10;결제/바송 &#10;오므라이 다 주?장기 &#10;十 &#10;十 &#10;十 &#10;6 App 다우로도 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85318" y="4368676"/>
            <a:ext cx="684000" cy="1210154"/>
          </a:xfrm>
          <a:prstGeom prst="rect">
            <a:avLst/>
          </a:prstGeom>
          <a:noFill/>
          <a:ln w="12700">
            <a:solidFill>
              <a:srgbClr val="1F6B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/>
          <p:cNvSpPr txBox="1"/>
          <p:nvPr>
            <p:custDataLst>
              <p:tags r:id="rId1"/>
            </p:custDataLst>
          </p:nvPr>
        </p:nvSpPr>
        <p:spPr>
          <a:xfrm>
            <a:off x="7388570" y="1196752"/>
            <a:ext cx="2340000" cy="307777"/>
          </a:xfrm>
          <a:prstGeom prst="rect">
            <a:avLst/>
          </a:prstGeom>
          <a:solidFill>
            <a:srgbClr val="002060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36000" tIns="36000" rIns="36000" bIns="36000" rtlCol="0" anchor="ctr" anchorCtr="0"/>
          <a:lstStyle>
            <a:defPPr>
              <a:defRPr lang="en-US"/>
            </a:defPPr>
            <a:lvl1pPr algn="ctr">
              <a:defRPr sz="1400" b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시사점</a:t>
            </a:r>
            <a:endParaRPr lang="en-US" dirty="0"/>
          </a:p>
        </p:txBody>
      </p:sp>
      <p:sp>
        <p:nvSpPr>
          <p:cNvPr id="47" name="TextBox 46"/>
          <p:cNvSpPr txBox="1"/>
          <p:nvPr>
            <p:custDataLst>
              <p:tags r:id="rId2"/>
            </p:custDataLst>
          </p:nvPr>
        </p:nvSpPr>
        <p:spPr>
          <a:xfrm>
            <a:off x="7388570" y="3661283"/>
            <a:ext cx="2340000" cy="307777"/>
          </a:xfrm>
          <a:prstGeom prst="rect">
            <a:avLst/>
          </a:prstGeom>
          <a:solidFill>
            <a:srgbClr val="002060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36000" tIns="36000" rIns="36000" bIns="36000" rtlCol="0" anchor="ctr" anchorCtr="0"/>
          <a:lstStyle>
            <a:defPPr>
              <a:defRPr lang="en-US"/>
            </a:defPPr>
            <a:lvl1pPr algn="ctr">
              <a:defRPr sz="1400" b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/>
              <a:t>이슈사항</a:t>
            </a:r>
            <a:endParaRPr lang="en-US" dirty="0"/>
          </a:p>
        </p:txBody>
      </p:sp>
      <p:sp>
        <p:nvSpPr>
          <p:cNvPr id="48" name="Action Button: Return 47">
            <a:hlinkClick r:id="rId13" action="ppaction://hlinksldjump" highlightClick="1"/>
          </p:cNvPr>
          <p:cNvSpPr/>
          <p:nvPr/>
        </p:nvSpPr>
        <p:spPr>
          <a:xfrm>
            <a:off x="9287995" y="185460"/>
            <a:ext cx="417533" cy="399224"/>
          </a:xfrm>
          <a:prstGeom prst="actionButtonReturn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03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참고</a:t>
            </a:r>
            <a:r>
              <a:rPr lang="en-US" altLang="ko-KR" dirty="0"/>
              <a:t>] URL</a:t>
            </a:r>
            <a:r>
              <a:rPr lang="ko-KR" altLang="en-US" dirty="0" smtClean="0"/>
              <a:t> </a:t>
            </a:r>
            <a:r>
              <a:rPr lang="ko-KR" altLang="en-US" dirty="0"/>
              <a:t>분석 </a:t>
            </a:r>
            <a:r>
              <a:rPr lang="en-US" altLang="ko-KR" dirty="0"/>
              <a:t>&gt; </a:t>
            </a:r>
            <a:r>
              <a:rPr lang="en-US" altLang="ko-KR" dirty="0" smtClean="0"/>
              <a:t>Innisfree </a:t>
            </a:r>
            <a:r>
              <a:rPr lang="en-US" altLang="ko-KR" dirty="0"/>
              <a:t>Mall Mobile Web 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자사 </a:t>
            </a:r>
            <a:r>
              <a:rPr lang="en-US" altLang="ko-KR" dirty="0"/>
              <a:t>Innisfree Mall Mobile Web </a:t>
            </a:r>
            <a:r>
              <a:rPr lang="ko-KR" altLang="en-US" dirty="0" smtClean="0">
                <a:solidFill>
                  <a:schemeClr val="tx1"/>
                </a:solidFill>
              </a:rPr>
              <a:t>분석을 </a:t>
            </a:r>
            <a:r>
              <a:rPr lang="ko-KR" altLang="en-US" dirty="0">
                <a:solidFill>
                  <a:schemeClr val="tx1"/>
                </a:solidFill>
              </a:rPr>
              <a:t>통해 </a:t>
            </a:r>
            <a:r>
              <a:rPr lang="en-US" altLang="ko-KR" dirty="0">
                <a:solidFill>
                  <a:schemeClr val="tx1"/>
                </a:solidFill>
              </a:rPr>
              <a:t>URL</a:t>
            </a:r>
            <a:r>
              <a:rPr lang="ko-KR" altLang="en-US" dirty="0">
                <a:solidFill>
                  <a:schemeClr val="tx1"/>
                </a:solidFill>
              </a:rPr>
              <a:t> 구조 기반의 적용 시사점 및 이슈를 확인 </a:t>
            </a:r>
          </a:p>
          <a:p>
            <a:endParaRPr lang="ko-KR" altLang="en-US" dirty="0"/>
          </a:p>
        </p:txBody>
      </p:sp>
      <p:sp>
        <p:nvSpPr>
          <p:cNvPr id="4" name="직사각형 91"/>
          <p:cNvSpPr/>
          <p:nvPr/>
        </p:nvSpPr>
        <p:spPr bwMode="gray">
          <a:xfrm>
            <a:off x="227224" y="1662453"/>
            <a:ext cx="6994028" cy="469964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noProof="0" dirty="0" smtClean="0">
              <a:latin typeface="+mj-ea"/>
              <a:ea typeface="+mj-ea"/>
              <a:cs typeface="Arial" pitchFamily="34" charset="0"/>
            </a:endParaRPr>
          </a:p>
        </p:txBody>
      </p:sp>
      <p:grpSp>
        <p:nvGrpSpPr>
          <p:cNvPr id="5" name="Group 8"/>
          <p:cNvGrpSpPr/>
          <p:nvPr/>
        </p:nvGrpSpPr>
        <p:grpSpPr>
          <a:xfrm>
            <a:off x="227224" y="1232756"/>
            <a:ext cx="6994028" cy="324036"/>
            <a:chOff x="476251" y="1889124"/>
            <a:chExt cx="5304841" cy="324036"/>
          </a:xfrm>
        </p:grpSpPr>
        <p:cxnSp>
          <p:nvCxnSpPr>
            <p:cNvPr id="6" name="Straight Connector 29"/>
            <p:cNvCxnSpPr/>
            <p:nvPr>
              <p:custDataLst>
                <p:tags r:id="rId3"/>
              </p:custDataLst>
            </p:nvPr>
          </p:nvCxnSpPr>
          <p:spPr bwMode="auto">
            <a:xfrm>
              <a:off x="476251" y="2213160"/>
              <a:ext cx="5304841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" name="TextBox 6"/>
            <p:cNvSpPr txBox="1"/>
            <p:nvPr>
              <p:custDataLst>
                <p:tags r:id="rId4"/>
              </p:custDataLst>
            </p:nvPr>
          </p:nvSpPr>
          <p:spPr>
            <a:xfrm>
              <a:off x="821451" y="1889124"/>
              <a:ext cx="4614441" cy="30777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177800" indent="-177800" algn="ctr">
                <a:spcBef>
                  <a:spcPts val="400"/>
                </a:spcBef>
              </a:pPr>
              <a:r>
                <a:rPr lang="en-US" altLang="ko-KR" sz="1400" b="1" dirty="0">
                  <a:latin typeface="+mj-ea"/>
                  <a:ea typeface="+mj-ea"/>
                </a:rPr>
                <a:t>Innisfree Mall Mobile Web URL</a:t>
              </a:r>
              <a:r>
                <a:rPr lang="ko-KR" altLang="en-US" sz="1400" b="1" dirty="0" smtClean="0">
                  <a:latin typeface="+mj-ea"/>
                  <a:ea typeface="+mj-ea"/>
                </a:rPr>
                <a:t>구조 현황</a:t>
              </a:r>
              <a:endParaRPr lang="en-US" sz="1400" b="1" dirty="0" smtClean="0">
                <a:latin typeface="+mj-ea"/>
                <a:ea typeface="+mj-ea"/>
              </a:endParaRPr>
            </a:p>
          </p:txBody>
        </p:sp>
      </p:grpSp>
      <p:sp>
        <p:nvSpPr>
          <p:cNvPr id="8" name="직사각형 54"/>
          <p:cNvSpPr/>
          <p:nvPr/>
        </p:nvSpPr>
        <p:spPr>
          <a:xfrm>
            <a:off x="347271" y="1664804"/>
            <a:ext cx="1692000" cy="469557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r>
              <a:rPr lang="en-US" altLang="ko-KR" sz="1000" b="1" dirty="0" err="1" smtClean="0">
                <a:latin typeface="+mj-ea"/>
                <a:ea typeface="+mj-ea"/>
              </a:rPr>
              <a:t>innisfree</a:t>
            </a:r>
            <a:r>
              <a:rPr lang="en-US" altLang="ko-KR" sz="1000" b="1" dirty="0" smtClean="0">
                <a:latin typeface="+mj-ea"/>
                <a:ea typeface="+mj-ea"/>
              </a:rPr>
              <a:t> Mall </a:t>
            </a:r>
            <a:r>
              <a:rPr lang="ko-KR" altLang="en-US" sz="1000" b="1" dirty="0" smtClean="0">
                <a:latin typeface="+mj-ea"/>
                <a:ea typeface="+mj-ea"/>
              </a:rPr>
              <a:t>메인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9" name="직사각형 57"/>
          <p:cNvSpPr/>
          <p:nvPr/>
        </p:nvSpPr>
        <p:spPr>
          <a:xfrm>
            <a:off x="2065034" y="1664804"/>
            <a:ext cx="1692000" cy="469557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pPr>
              <a:spcAft>
                <a:spcPts val="300"/>
              </a:spcAft>
            </a:pPr>
            <a:r>
              <a:rPr lang="ko-KR" altLang="en-US" sz="1000" b="1" dirty="0" smtClean="0">
                <a:latin typeface="+mj-ea"/>
                <a:ea typeface="+mj-ea"/>
              </a:rPr>
              <a:t>유형별</a:t>
            </a:r>
            <a:r>
              <a:rPr lang="en-US" altLang="ko-KR" sz="1000" b="1" dirty="0" smtClean="0">
                <a:latin typeface="+mj-ea"/>
                <a:ea typeface="+mj-ea"/>
              </a:rPr>
              <a:t>&gt;</a:t>
            </a:r>
            <a:r>
              <a:rPr lang="ko-KR" altLang="en-US" sz="1000" b="1" dirty="0" smtClean="0">
                <a:latin typeface="+mj-ea"/>
                <a:ea typeface="+mj-ea"/>
              </a:rPr>
              <a:t>스킨케어 카테고리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10" name="직사각형 61"/>
          <p:cNvSpPr/>
          <p:nvPr/>
        </p:nvSpPr>
        <p:spPr>
          <a:xfrm>
            <a:off x="3782797" y="1664804"/>
            <a:ext cx="1692000" cy="469557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pPr>
              <a:spcAft>
                <a:spcPts val="300"/>
              </a:spcAft>
            </a:pPr>
            <a:r>
              <a:rPr lang="ko-KR" altLang="en-US" sz="1000" b="1" dirty="0" smtClean="0">
                <a:latin typeface="+mj-ea"/>
                <a:ea typeface="+mj-ea"/>
              </a:rPr>
              <a:t>카테고리 내 </a:t>
            </a:r>
            <a:r>
              <a:rPr lang="en-US" altLang="ko-KR" sz="1000" b="1" dirty="0" smtClean="0">
                <a:latin typeface="+mj-ea"/>
                <a:ea typeface="+mj-ea"/>
              </a:rPr>
              <a:t>Filter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11" name="직사각형 62"/>
          <p:cNvSpPr/>
          <p:nvPr/>
        </p:nvSpPr>
        <p:spPr>
          <a:xfrm>
            <a:off x="5500560" y="1664804"/>
            <a:ext cx="1692000" cy="469557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pPr>
              <a:spcAft>
                <a:spcPts val="300"/>
              </a:spcAft>
            </a:pPr>
            <a:r>
              <a:rPr lang="ko-KR" altLang="en-US" sz="1000" b="1" dirty="0" smtClean="0">
                <a:latin typeface="+mj-ea"/>
                <a:ea typeface="+mj-ea"/>
              </a:rPr>
              <a:t>제품 상세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12" name="직사각형 8"/>
          <p:cNvSpPr/>
          <p:nvPr/>
        </p:nvSpPr>
        <p:spPr>
          <a:xfrm>
            <a:off x="347272" y="3136644"/>
            <a:ext cx="1617396" cy="34970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http://</a:t>
            </a:r>
            <a:r>
              <a:rPr lang="en-US" altLang="ko-KR" sz="900" b="1" dirty="0">
                <a:latin typeface="+mj-ea"/>
                <a:ea typeface="+mj-ea"/>
              </a:rPr>
              <a:t>m.</a:t>
            </a:r>
            <a:r>
              <a:rPr lang="en-US" altLang="ko-KR" sz="900" dirty="0">
                <a:latin typeface="+mj-ea"/>
                <a:ea typeface="+mj-ea"/>
              </a:rPr>
              <a:t>innisfree.com/kr/ko/</a:t>
            </a:r>
            <a:r>
              <a:rPr lang="en-US" altLang="ko-KR" sz="900" b="1" dirty="0">
                <a:latin typeface="+mj-ea"/>
                <a:ea typeface="+mj-ea"/>
              </a:rPr>
              <a:t>mMain.do</a:t>
            </a:r>
            <a:endParaRPr lang="ko-KR" altLang="en-US" sz="900" b="1" dirty="0">
              <a:latin typeface="+mj-ea"/>
              <a:ea typeface="+mj-ea"/>
            </a:endParaRPr>
          </a:p>
        </p:txBody>
      </p:sp>
      <p:sp>
        <p:nvSpPr>
          <p:cNvPr id="13" name="직사각형 8"/>
          <p:cNvSpPr/>
          <p:nvPr/>
        </p:nvSpPr>
        <p:spPr>
          <a:xfrm>
            <a:off x="2065034" y="3136644"/>
            <a:ext cx="1617396" cy="48820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http://</a:t>
            </a:r>
            <a:r>
              <a:rPr lang="en-US" altLang="ko-KR" sz="900" b="1" dirty="0">
                <a:latin typeface="+mj-ea"/>
                <a:ea typeface="+mj-ea"/>
              </a:rPr>
              <a:t>m.</a:t>
            </a:r>
            <a:r>
              <a:rPr lang="en-US" altLang="ko-KR" sz="900" dirty="0">
                <a:latin typeface="+mj-ea"/>
                <a:ea typeface="+mj-ea"/>
              </a:rPr>
              <a:t>innisfree.com/kr/ko/</a:t>
            </a:r>
            <a:r>
              <a:rPr lang="en-US" altLang="ko-KR" sz="900" b="1" dirty="0">
                <a:latin typeface="+mj-ea"/>
                <a:ea typeface="+mj-ea"/>
              </a:rPr>
              <a:t>mProduct.do</a:t>
            </a:r>
            <a:r>
              <a:rPr lang="en-US" altLang="ko-KR" sz="900" dirty="0">
                <a:latin typeface="+mj-ea"/>
                <a:ea typeface="+mj-ea"/>
              </a:rPr>
              <a:t>?</a:t>
            </a:r>
            <a:r>
              <a:rPr lang="en-US" altLang="ko-KR" sz="900" b="1" dirty="0">
                <a:latin typeface="+mj-ea"/>
                <a:ea typeface="+mj-ea"/>
              </a:rPr>
              <a:t>catCd01=UA</a:t>
            </a:r>
            <a:r>
              <a:rPr lang="en-US" altLang="ko-KR" sz="900" dirty="0">
                <a:latin typeface="+mj-ea"/>
                <a:ea typeface="+mj-ea"/>
              </a:rPr>
              <a:t>&amp;</a:t>
            </a:r>
            <a:r>
              <a:rPr lang="en-US" altLang="ko-KR" sz="900" b="1" dirty="0">
                <a:latin typeface="+mj-ea"/>
                <a:ea typeface="+mj-ea"/>
              </a:rPr>
              <a:t>catCd02=UAAA</a:t>
            </a:r>
            <a:endParaRPr lang="ko-KR" altLang="en-US" sz="900" b="1" dirty="0">
              <a:latin typeface="+mj-ea"/>
              <a:ea typeface="+mj-ea"/>
            </a:endParaRPr>
          </a:p>
        </p:txBody>
      </p:sp>
      <p:sp>
        <p:nvSpPr>
          <p:cNvPr id="14" name="직사각형 8"/>
          <p:cNvSpPr/>
          <p:nvPr/>
        </p:nvSpPr>
        <p:spPr>
          <a:xfrm>
            <a:off x="3782797" y="3136644"/>
            <a:ext cx="1617396" cy="104219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http://</a:t>
            </a:r>
            <a:r>
              <a:rPr lang="en-US" altLang="ko-KR" sz="900" b="1" dirty="0">
                <a:latin typeface="+mj-ea"/>
                <a:ea typeface="+mj-ea"/>
              </a:rPr>
              <a:t>m.</a:t>
            </a:r>
            <a:r>
              <a:rPr lang="en-US" altLang="ko-KR" sz="900" dirty="0">
                <a:latin typeface="+mj-ea"/>
                <a:ea typeface="+mj-ea"/>
              </a:rPr>
              <a:t>innisfree.com/kr/ko/</a:t>
            </a:r>
            <a:r>
              <a:rPr lang="en-US" altLang="ko-KR" sz="900" b="1" dirty="0">
                <a:latin typeface="+mj-ea"/>
                <a:ea typeface="+mj-ea"/>
              </a:rPr>
              <a:t>mProductList.do</a:t>
            </a:r>
            <a:r>
              <a:rPr lang="en-US" altLang="ko-KR" sz="900" dirty="0">
                <a:latin typeface="+mj-ea"/>
                <a:ea typeface="+mj-ea"/>
              </a:rPr>
              <a:t>?</a:t>
            </a:r>
            <a:r>
              <a:rPr lang="en-US" altLang="ko-KR" sz="900" b="1" dirty="0">
                <a:latin typeface="+mj-ea"/>
                <a:ea typeface="+mj-ea"/>
              </a:rPr>
              <a:t>catCd01=UA</a:t>
            </a:r>
            <a:r>
              <a:rPr lang="en-US" altLang="ko-KR" sz="900" dirty="0">
                <a:latin typeface="+mj-ea"/>
                <a:ea typeface="+mj-ea"/>
              </a:rPr>
              <a:t>&amp;</a:t>
            </a:r>
            <a:r>
              <a:rPr lang="en-US" altLang="ko-KR" sz="900" b="1" dirty="0">
                <a:latin typeface="+mj-ea"/>
                <a:ea typeface="+mj-ea"/>
              </a:rPr>
              <a:t>catCd02=UAAA</a:t>
            </a:r>
            <a:r>
              <a:rPr lang="en-US" altLang="ko-KR" sz="900" dirty="0">
                <a:latin typeface="+mj-ea"/>
                <a:ea typeface="+mj-ea"/>
              </a:rPr>
              <a:t>&amp;tp=1&amp;pageNo=1&amp;listMode=1&amp;sortStr=2&amp;</a:t>
            </a:r>
            <a:r>
              <a:rPr lang="en-US" altLang="ko-KR" sz="900" b="1" dirty="0">
                <a:latin typeface="+mj-ea"/>
                <a:ea typeface="+mj-ea"/>
              </a:rPr>
              <a:t>lineCate1stArr=RM01</a:t>
            </a:r>
            <a:r>
              <a:rPr lang="en-US" altLang="ko-KR" sz="900" dirty="0">
                <a:latin typeface="+mj-ea"/>
                <a:ea typeface="+mj-ea"/>
              </a:rPr>
              <a:t>&amp;</a:t>
            </a:r>
            <a:r>
              <a:rPr lang="en-US" altLang="ko-KR" sz="900" b="1" dirty="0">
                <a:latin typeface="+mj-ea"/>
                <a:ea typeface="+mj-ea"/>
              </a:rPr>
              <a:t>lineCate1stArr=RM04</a:t>
            </a:r>
            <a:r>
              <a:rPr lang="en-US" altLang="ko-KR" sz="900" dirty="0">
                <a:latin typeface="+mj-ea"/>
                <a:ea typeface="+mj-ea"/>
              </a:rPr>
              <a:t>&amp;</a:t>
            </a:r>
            <a:r>
              <a:rPr lang="en-US" altLang="ko-KR" sz="900" b="1" dirty="0">
                <a:latin typeface="+mj-ea"/>
                <a:ea typeface="+mj-ea"/>
              </a:rPr>
              <a:t>lineCate1stArr=RM07</a:t>
            </a:r>
            <a:endParaRPr lang="ko-KR" altLang="en-US" sz="900" b="1" dirty="0">
              <a:latin typeface="+mj-ea"/>
              <a:ea typeface="+mj-ea"/>
            </a:endParaRPr>
          </a:p>
        </p:txBody>
      </p:sp>
      <p:sp>
        <p:nvSpPr>
          <p:cNvPr id="15" name="직사각형 8"/>
          <p:cNvSpPr/>
          <p:nvPr/>
        </p:nvSpPr>
        <p:spPr>
          <a:xfrm>
            <a:off x="5500560" y="3136644"/>
            <a:ext cx="1617396" cy="48820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>
                <a:latin typeface="+mj-ea"/>
              </a:rPr>
              <a:t>http://</a:t>
            </a:r>
            <a:r>
              <a:rPr lang="en-US" altLang="ko-KR" sz="900" b="1" dirty="0">
                <a:latin typeface="+mj-ea"/>
              </a:rPr>
              <a:t>m.</a:t>
            </a:r>
            <a:r>
              <a:rPr lang="en-US" altLang="ko-KR" sz="900" dirty="0">
                <a:latin typeface="+mj-ea"/>
              </a:rPr>
              <a:t>innisfree.com/kr/ko/</a:t>
            </a:r>
            <a:r>
              <a:rPr lang="en-US" altLang="ko-KR" sz="900" b="1" dirty="0">
                <a:latin typeface="+mj-ea"/>
              </a:rPr>
              <a:t>mProductView.do</a:t>
            </a:r>
            <a:r>
              <a:rPr lang="en-US" altLang="ko-KR" sz="900" dirty="0">
                <a:latin typeface="+mj-ea"/>
              </a:rPr>
              <a:t>?</a:t>
            </a:r>
            <a:r>
              <a:rPr lang="en-US" altLang="ko-KR" sz="900" b="1" dirty="0">
                <a:latin typeface="+mj-ea"/>
              </a:rPr>
              <a:t>prdSeq=9781</a:t>
            </a:r>
            <a:endParaRPr lang="ko-KR" altLang="en-US" sz="900" b="1" dirty="0">
              <a:latin typeface="+mj-ea"/>
            </a:endParaRPr>
          </a:p>
        </p:txBody>
      </p:sp>
      <p:sp>
        <p:nvSpPr>
          <p:cNvPr id="16" name="직사각형 54"/>
          <p:cNvSpPr/>
          <p:nvPr/>
        </p:nvSpPr>
        <p:spPr>
          <a:xfrm>
            <a:off x="347271" y="4166772"/>
            <a:ext cx="1692000" cy="469557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r>
              <a:rPr lang="ko-KR" altLang="en-US" sz="1000" b="1" dirty="0" smtClean="0">
                <a:latin typeface="+mj-ea"/>
                <a:ea typeface="+mj-ea"/>
              </a:rPr>
              <a:t>검색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17" name="직사각형 57"/>
          <p:cNvSpPr/>
          <p:nvPr/>
        </p:nvSpPr>
        <p:spPr>
          <a:xfrm>
            <a:off x="2065034" y="4166772"/>
            <a:ext cx="1692000" cy="469557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pPr>
              <a:spcAft>
                <a:spcPts val="300"/>
              </a:spcAft>
            </a:pPr>
            <a:r>
              <a:rPr lang="ko-KR" altLang="en-US" sz="1000" b="1" dirty="0" smtClean="0">
                <a:latin typeface="+mj-ea"/>
                <a:ea typeface="+mj-ea"/>
              </a:rPr>
              <a:t>장바구니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18" name="직사각형 61"/>
          <p:cNvSpPr/>
          <p:nvPr/>
        </p:nvSpPr>
        <p:spPr>
          <a:xfrm>
            <a:off x="3782797" y="4169259"/>
            <a:ext cx="1692000" cy="469557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pPr>
              <a:spcAft>
                <a:spcPts val="300"/>
              </a:spcAft>
            </a:pPr>
            <a:r>
              <a:rPr lang="ko-KR" altLang="en-US" sz="1000" b="1" dirty="0" smtClean="0">
                <a:latin typeface="+mj-ea"/>
                <a:ea typeface="+mj-ea"/>
              </a:rPr>
              <a:t>이벤트 상세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19" name="직사각형 8"/>
          <p:cNvSpPr/>
          <p:nvPr/>
        </p:nvSpPr>
        <p:spPr>
          <a:xfrm>
            <a:off x="347272" y="5638612"/>
            <a:ext cx="1617396" cy="34970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http://</a:t>
            </a:r>
            <a:r>
              <a:rPr lang="en-US" altLang="ko-KR" sz="900" b="1" dirty="0">
                <a:latin typeface="+mj-ea"/>
                <a:ea typeface="+mj-ea"/>
              </a:rPr>
              <a:t>m.</a:t>
            </a:r>
            <a:r>
              <a:rPr lang="en-US" altLang="ko-KR" sz="900" dirty="0">
                <a:latin typeface="+mj-ea"/>
                <a:ea typeface="+mj-ea"/>
              </a:rPr>
              <a:t>innisfree.com/kr/ko/</a:t>
            </a:r>
            <a:r>
              <a:rPr lang="en-US" altLang="ko-KR" sz="900" b="1" dirty="0">
                <a:latin typeface="+mj-ea"/>
                <a:ea typeface="+mj-ea"/>
              </a:rPr>
              <a:t>mSearch.do</a:t>
            </a:r>
            <a:endParaRPr lang="ko-KR" altLang="en-US" sz="900" b="1" dirty="0">
              <a:latin typeface="+mj-ea"/>
              <a:ea typeface="+mj-ea"/>
            </a:endParaRPr>
          </a:p>
        </p:txBody>
      </p:sp>
      <p:sp>
        <p:nvSpPr>
          <p:cNvPr id="20" name="직사각형 8"/>
          <p:cNvSpPr/>
          <p:nvPr/>
        </p:nvSpPr>
        <p:spPr>
          <a:xfrm>
            <a:off x="2065034" y="5638612"/>
            <a:ext cx="1617396" cy="48820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 smtClean="0">
                <a:latin typeface="+mj-ea"/>
                <a:ea typeface="+mj-ea"/>
              </a:rPr>
              <a:t>http</a:t>
            </a:r>
            <a:r>
              <a:rPr lang="en-US" altLang="ko-KR" sz="900" dirty="0">
                <a:latin typeface="+mj-ea"/>
                <a:ea typeface="+mj-ea"/>
              </a:rPr>
              <a:t>://</a:t>
            </a:r>
            <a:r>
              <a:rPr lang="en-US" altLang="ko-KR" sz="900" b="1" dirty="0">
                <a:latin typeface="+mj-ea"/>
                <a:ea typeface="+mj-ea"/>
              </a:rPr>
              <a:t>m.</a:t>
            </a:r>
            <a:r>
              <a:rPr lang="en-US" altLang="ko-KR" sz="900" dirty="0">
                <a:latin typeface="+mj-ea"/>
                <a:ea typeface="+mj-ea"/>
              </a:rPr>
              <a:t>innisfree.com/kr/ko/</a:t>
            </a:r>
            <a:r>
              <a:rPr lang="en-US" altLang="ko-KR" sz="900" b="1" dirty="0">
                <a:latin typeface="+mj-ea"/>
                <a:ea typeface="+mj-ea"/>
              </a:rPr>
              <a:t>mProductGetNpercentList.do</a:t>
            </a:r>
            <a:endParaRPr lang="ko-KR" altLang="en-US" sz="900" b="1" dirty="0">
              <a:latin typeface="+mj-ea"/>
              <a:ea typeface="+mj-ea"/>
            </a:endParaRPr>
          </a:p>
        </p:txBody>
      </p:sp>
      <p:sp>
        <p:nvSpPr>
          <p:cNvPr id="21" name="직사각형 8"/>
          <p:cNvSpPr/>
          <p:nvPr/>
        </p:nvSpPr>
        <p:spPr>
          <a:xfrm>
            <a:off x="3782797" y="5641099"/>
            <a:ext cx="1617396" cy="62670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http://</a:t>
            </a:r>
            <a:r>
              <a:rPr lang="en-US" altLang="ko-KR" sz="900" b="1" dirty="0">
                <a:latin typeface="+mj-ea"/>
                <a:ea typeface="+mj-ea"/>
              </a:rPr>
              <a:t>m.</a:t>
            </a:r>
            <a:r>
              <a:rPr lang="en-US" altLang="ko-KR" sz="900" dirty="0">
                <a:latin typeface="+mj-ea"/>
                <a:ea typeface="+mj-ea"/>
              </a:rPr>
              <a:t>innisfree.com/kr/ko/</a:t>
            </a:r>
            <a:r>
              <a:rPr lang="en-US" altLang="ko-KR" sz="900" b="1" dirty="0">
                <a:latin typeface="+mj-ea"/>
                <a:ea typeface="+mj-ea"/>
              </a:rPr>
              <a:t>mEventView.do</a:t>
            </a:r>
            <a:r>
              <a:rPr lang="en-US" altLang="ko-KR" sz="900" dirty="0">
                <a:latin typeface="+mj-ea"/>
                <a:ea typeface="+mj-ea"/>
              </a:rPr>
              <a:t>?</a:t>
            </a:r>
            <a:r>
              <a:rPr lang="en-US" altLang="ko-KR" sz="900" b="1" dirty="0">
                <a:latin typeface="+mj-ea"/>
                <a:ea typeface="+mj-ea"/>
              </a:rPr>
              <a:t>eventSeq=335</a:t>
            </a:r>
            <a:r>
              <a:rPr lang="en-US" altLang="ko-KR" sz="900" dirty="0">
                <a:latin typeface="+mj-ea"/>
                <a:ea typeface="+mj-ea"/>
              </a:rPr>
              <a:t>&amp;procStat=2&amp;channelTyp=</a:t>
            </a:r>
            <a:endParaRPr lang="ko-KR" altLang="en-US" sz="900" b="1" dirty="0">
              <a:latin typeface="+mj-ea"/>
              <a:ea typeface="+mj-ea"/>
            </a:endParaRPr>
          </a:p>
        </p:txBody>
      </p:sp>
      <p:sp>
        <p:nvSpPr>
          <p:cNvPr id="22" name="직사각형 57"/>
          <p:cNvSpPr/>
          <p:nvPr/>
        </p:nvSpPr>
        <p:spPr>
          <a:xfrm>
            <a:off x="2828952" y="1876504"/>
            <a:ext cx="853478" cy="1226015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r>
              <a:rPr lang="en-US" altLang="ko-KR" sz="900" dirty="0" smtClean="0">
                <a:latin typeface="+mj-ea"/>
                <a:ea typeface="+mj-ea"/>
              </a:rPr>
              <a:t>- </a:t>
            </a:r>
            <a:r>
              <a:rPr lang="ko-KR" altLang="en-US" sz="900" b="1" dirty="0" smtClean="0">
                <a:latin typeface="+mj-ea"/>
              </a:rPr>
              <a:t>디렉토리</a:t>
            </a:r>
            <a:r>
              <a:rPr lang="ko-KR" altLang="en-US" sz="900" dirty="0" smtClean="0">
                <a:latin typeface="+mj-ea"/>
              </a:rPr>
              <a:t>와 </a:t>
            </a:r>
            <a:r>
              <a:rPr lang="ko-KR" altLang="en-US" sz="900" b="1" dirty="0" smtClean="0">
                <a:latin typeface="+mj-ea"/>
              </a:rPr>
              <a:t>서비스명</a:t>
            </a:r>
            <a:r>
              <a:rPr lang="ko-KR" altLang="en-US" sz="900" dirty="0" smtClean="0">
                <a:latin typeface="+mj-ea"/>
              </a:rPr>
              <a:t>으로 </a:t>
            </a:r>
            <a:r>
              <a:rPr lang="ko-KR" altLang="en-US" sz="900" dirty="0">
                <a:latin typeface="+mj-ea"/>
              </a:rPr>
              <a:t>구분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23" name="직사각형 61"/>
          <p:cNvSpPr/>
          <p:nvPr/>
        </p:nvSpPr>
        <p:spPr>
          <a:xfrm>
            <a:off x="4505547" y="1876503"/>
            <a:ext cx="853200" cy="1227600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- </a:t>
            </a:r>
            <a:r>
              <a:rPr lang="ko-KR" altLang="en-US" sz="900" dirty="0" smtClean="0">
                <a:latin typeface="+mj-ea"/>
                <a:ea typeface="+mj-ea"/>
              </a:rPr>
              <a:t>내부 </a:t>
            </a:r>
            <a:r>
              <a:rPr lang="en-US" altLang="ko-KR" sz="900" dirty="0" smtClean="0">
                <a:latin typeface="+mj-ea"/>
                <a:ea typeface="+mj-ea"/>
              </a:rPr>
              <a:t>API Call</a:t>
            </a:r>
            <a:r>
              <a:rPr lang="ko-KR" altLang="en-US" sz="900" dirty="0" smtClean="0">
                <a:latin typeface="+mj-ea"/>
                <a:ea typeface="+mj-ea"/>
              </a:rPr>
              <a:t>을 이용하여  </a:t>
            </a:r>
            <a:r>
              <a:rPr lang="en-US" altLang="ko-KR" sz="900" b="1" dirty="0" smtClean="0">
                <a:latin typeface="+mj-ea"/>
                <a:ea typeface="+mj-ea"/>
              </a:rPr>
              <a:t>Filter</a:t>
            </a:r>
            <a:r>
              <a:rPr lang="en-US" altLang="ko-KR" sz="900" dirty="0" smtClean="0">
                <a:latin typeface="+mj-ea"/>
                <a:ea typeface="+mj-ea"/>
              </a:rPr>
              <a:t> </a:t>
            </a:r>
            <a:r>
              <a:rPr lang="ko-KR" altLang="en-US" sz="900" dirty="0" smtClean="0">
                <a:latin typeface="+mj-ea"/>
                <a:ea typeface="+mj-ea"/>
              </a:rPr>
              <a:t>적용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24" name="직사각형 62"/>
          <p:cNvSpPr/>
          <p:nvPr/>
        </p:nvSpPr>
        <p:spPr>
          <a:xfrm>
            <a:off x="6249332" y="1876503"/>
            <a:ext cx="853200" cy="1227600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r>
              <a:rPr lang="en-US" altLang="ko-KR" sz="900" dirty="0" smtClean="0">
                <a:latin typeface="+mj-ea"/>
                <a:ea typeface="+mj-ea"/>
              </a:rPr>
              <a:t>- </a:t>
            </a:r>
            <a:r>
              <a:rPr lang="ko-KR" altLang="en-US" sz="900" b="1" dirty="0" smtClean="0">
                <a:latin typeface="+mj-ea"/>
                <a:ea typeface="+mj-ea"/>
              </a:rPr>
              <a:t>디렉토리</a:t>
            </a:r>
            <a:r>
              <a:rPr lang="ko-KR" altLang="en-US" sz="900" dirty="0" smtClean="0">
                <a:latin typeface="+mj-ea"/>
                <a:ea typeface="+mj-ea"/>
              </a:rPr>
              <a:t>와 </a:t>
            </a:r>
            <a:r>
              <a:rPr lang="ko-KR" altLang="en-US" sz="900" b="1" dirty="0" smtClean="0">
                <a:latin typeface="+mj-ea"/>
                <a:ea typeface="+mj-ea"/>
              </a:rPr>
              <a:t>서비스명</a:t>
            </a:r>
            <a:r>
              <a:rPr lang="ko-KR" altLang="en-US" sz="900" dirty="0" smtClean="0">
                <a:latin typeface="+mj-ea"/>
                <a:ea typeface="+mj-ea"/>
              </a:rPr>
              <a:t>으로 구분</a:t>
            </a:r>
            <a:endParaRPr lang="en-US" altLang="ko-KR" sz="900" dirty="0" smtClean="0">
              <a:latin typeface="+mj-ea"/>
              <a:ea typeface="+mj-ea"/>
            </a:endParaRPr>
          </a:p>
          <a:p>
            <a:r>
              <a:rPr lang="en-US" altLang="ko-KR" sz="900" dirty="0" smtClean="0">
                <a:latin typeface="+mj-ea"/>
                <a:ea typeface="+mj-ea"/>
              </a:rPr>
              <a:t>- </a:t>
            </a:r>
            <a:r>
              <a:rPr lang="ko-KR" altLang="en-US" sz="900" b="1" dirty="0" smtClean="0">
                <a:latin typeface="+mj-ea"/>
                <a:ea typeface="+mj-ea"/>
              </a:rPr>
              <a:t>파라미터</a:t>
            </a:r>
            <a:r>
              <a:rPr lang="ko-KR" altLang="en-US" sz="900" dirty="0" smtClean="0">
                <a:latin typeface="+mj-ea"/>
                <a:ea typeface="+mj-ea"/>
              </a:rPr>
              <a:t>로 상품 구분</a:t>
            </a:r>
            <a:endParaRPr lang="en-US" altLang="ko-KR" sz="900" dirty="0" smtClean="0">
              <a:latin typeface="+mj-ea"/>
              <a:ea typeface="+mj-ea"/>
            </a:endParaRPr>
          </a:p>
        </p:txBody>
      </p:sp>
      <p:sp>
        <p:nvSpPr>
          <p:cNvPr id="25" name="직사각형 57"/>
          <p:cNvSpPr/>
          <p:nvPr/>
        </p:nvSpPr>
        <p:spPr>
          <a:xfrm>
            <a:off x="2828952" y="4393215"/>
            <a:ext cx="853478" cy="1226015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r>
              <a:rPr lang="en-US" altLang="ko-KR" sz="900" dirty="0" smtClean="0">
                <a:latin typeface="+mj-ea"/>
                <a:ea typeface="+mj-ea"/>
              </a:rPr>
              <a:t>- </a:t>
            </a:r>
            <a:r>
              <a:rPr lang="ko-KR" altLang="en-US" sz="900" b="1" dirty="0">
                <a:latin typeface="+mj-ea"/>
              </a:rPr>
              <a:t>디렉토리</a:t>
            </a:r>
            <a:r>
              <a:rPr lang="ko-KR" altLang="en-US" sz="900" dirty="0">
                <a:latin typeface="+mj-ea"/>
              </a:rPr>
              <a:t>와 </a:t>
            </a:r>
            <a:r>
              <a:rPr lang="ko-KR" altLang="en-US" sz="900" b="1" dirty="0">
                <a:latin typeface="+mj-ea"/>
              </a:rPr>
              <a:t>서비스명</a:t>
            </a:r>
            <a:r>
              <a:rPr lang="ko-KR" altLang="en-US" sz="900" dirty="0">
                <a:latin typeface="+mj-ea"/>
              </a:rPr>
              <a:t>으로 구분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26" name="직사각형 61"/>
          <p:cNvSpPr/>
          <p:nvPr/>
        </p:nvSpPr>
        <p:spPr>
          <a:xfrm>
            <a:off x="4505547" y="4395701"/>
            <a:ext cx="853200" cy="1227600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- </a:t>
            </a:r>
            <a:r>
              <a:rPr lang="ko-KR" altLang="en-US" sz="900" b="1" dirty="0">
                <a:latin typeface="+mj-ea"/>
              </a:rPr>
              <a:t>디렉토리</a:t>
            </a:r>
            <a:r>
              <a:rPr lang="ko-KR" altLang="en-US" sz="900" dirty="0">
                <a:latin typeface="+mj-ea"/>
              </a:rPr>
              <a:t>와 </a:t>
            </a:r>
            <a:r>
              <a:rPr lang="ko-KR" altLang="en-US" sz="900" b="1" dirty="0">
                <a:latin typeface="+mj-ea"/>
              </a:rPr>
              <a:t>서비스명</a:t>
            </a:r>
            <a:r>
              <a:rPr lang="ko-KR" altLang="en-US" sz="900" dirty="0">
                <a:latin typeface="+mj-ea"/>
              </a:rPr>
              <a:t>으로 구분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27" name="직사각형 57"/>
          <p:cNvSpPr/>
          <p:nvPr/>
        </p:nvSpPr>
        <p:spPr>
          <a:xfrm>
            <a:off x="1092674" y="4393215"/>
            <a:ext cx="853478" cy="1226015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r>
              <a:rPr lang="en-US" altLang="ko-KR" sz="900" dirty="0" smtClean="0">
                <a:latin typeface="+mj-ea"/>
                <a:ea typeface="+mj-ea"/>
              </a:rPr>
              <a:t>- </a:t>
            </a:r>
            <a:r>
              <a:rPr lang="ko-KR" altLang="en-US" sz="900" b="1" dirty="0">
                <a:latin typeface="+mj-ea"/>
              </a:rPr>
              <a:t>디렉토리</a:t>
            </a:r>
            <a:r>
              <a:rPr lang="ko-KR" altLang="en-US" sz="900" dirty="0">
                <a:latin typeface="+mj-ea"/>
              </a:rPr>
              <a:t>와 </a:t>
            </a:r>
            <a:r>
              <a:rPr lang="ko-KR" altLang="en-US" sz="900" b="1" dirty="0">
                <a:latin typeface="+mj-ea"/>
              </a:rPr>
              <a:t>서비스명</a:t>
            </a:r>
            <a:r>
              <a:rPr lang="ko-KR" altLang="en-US" sz="900" dirty="0">
                <a:latin typeface="+mj-ea"/>
              </a:rPr>
              <a:t>으로 구분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28" name="직사각형 57"/>
          <p:cNvSpPr/>
          <p:nvPr/>
        </p:nvSpPr>
        <p:spPr>
          <a:xfrm>
            <a:off x="1078230" y="1876504"/>
            <a:ext cx="853478" cy="1226015"/>
          </a:xfrm>
          <a:prstGeom prst="rect">
            <a:avLst/>
          </a:prstGeom>
          <a:noFill/>
        </p:spPr>
        <p:txBody>
          <a:bodyPr wrap="square" lIns="0" tIns="36000" rIns="36000" bIns="36000" rtlCol="0">
            <a:noAutofit/>
          </a:bodyPr>
          <a:lstStyle/>
          <a:p>
            <a:r>
              <a:rPr lang="en-US" altLang="ko-KR" sz="900" dirty="0" smtClean="0">
                <a:latin typeface="+mj-ea"/>
                <a:ea typeface="+mj-ea"/>
              </a:rPr>
              <a:t>- </a:t>
            </a:r>
            <a:r>
              <a:rPr lang="ko-KR" altLang="en-US" sz="900" dirty="0" smtClean="0">
                <a:latin typeface="+mj-ea"/>
              </a:rPr>
              <a:t>모바일은 </a:t>
            </a:r>
            <a:r>
              <a:rPr lang="ko-KR" altLang="en-US" sz="900" b="1" dirty="0" smtClean="0">
                <a:latin typeface="+mj-ea"/>
              </a:rPr>
              <a:t>서비스명</a:t>
            </a:r>
            <a:r>
              <a:rPr lang="ko-KR" altLang="en-US" sz="900" dirty="0" smtClean="0">
                <a:latin typeface="+mj-ea"/>
              </a:rPr>
              <a:t>으로 </a:t>
            </a:r>
            <a:r>
              <a:rPr lang="ko-KR" altLang="en-US" sz="900" dirty="0">
                <a:latin typeface="+mj-ea"/>
              </a:rPr>
              <a:t>구분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32" name="직사각형 92"/>
          <p:cNvSpPr/>
          <p:nvPr/>
        </p:nvSpPr>
        <p:spPr bwMode="gray">
          <a:xfrm>
            <a:off x="7386162" y="1662454"/>
            <a:ext cx="2340000" cy="2021116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noProof="0" dirty="0" smtClea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직사각형 97"/>
          <p:cNvSpPr/>
          <p:nvPr/>
        </p:nvSpPr>
        <p:spPr>
          <a:xfrm>
            <a:off x="7386232" y="1700808"/>
            <a:ext cx="228520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eaLnBrk="0" hangingPunct="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2</a:t>
            </a:r>
            <a:r>
              <a:rPr lang="ko-KR" altLang="en-US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차도메인과 서비스으로 모바일 구분</a:t>
            </a:r>
            <a:endParaRPr lang="en-US" altLang="ko-KR" sz="1100" kern="0" dirty="0" smtClean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1450" indent="-171450" eaLnBrk="0" hangingPunct="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지역</a:t>
            </a:r>
            <a:r>
              <a:rPr lang="en-US" altLang="ko-KR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</a:t>
            </a:r>
            <a:r>
              <a:rPr lang="ko-KR" altLang="en-US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국가</a:t>
            </a:r>
            <a:r>
              <a:rPr lang="en-US" altLang="ko-KR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), </a:t>
            </a:r>
            <a:r>
              <a:rPr lang="ko-KR" altLang="en-US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언어를 </a:t>
            </a:r>
            <a:r>
              <a:rPr lang="en-US" altLang="ko-KR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URL</a:t>
            </a:r>
            <a:r>
              <a:rPr lang="ko-KR" altLang="en-US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에 반영</a:t>
            </a:r>
            <a:endParaRPr lang="en-US" altLang="ko-KR" sz="1100" kern="0" dirty="0" smtClean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1450" indent="-171450" eaLnBrk="0" hangingPunct="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카테고리 </a:t>
            </a:r>
            <a:r>
              <a:rPr lang="en-US" altLang="ko-KR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depth</a:t>
            </a:r>
            <a:r>
              <a:rPr lang="ko-KR" altLang="en-US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별로 </a:t>
            </a:r>
            <a:r>
              <a:rPr lang="en-US" altLang="ko-KR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parameter</a:t>
            </a:r>
            <a:r>
              <a:rPr lang="ko-KR" altLang="en-US" sz="1100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를 추가하여 사용</a:t>
            </a:r>
            <a:endParaRPr lang="en-US" altLang="ko-KR" sz="1100" kern="0" dirty="0" smtClean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1450" indent="-171450" eaLnBrk="0" hangingPunct="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ko-KR" altLang="en-US" sz="1100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7" name="직사각형 101"/>
          <p:cNvSpPr/>
          <p:nvPr/>
        </p:nvSpPr>
        <p:spPr bwMode="gray">
          <a:xfrm>
            <a:off x="7386163" y="4192935"/>
            <a:ext cx="2340000" cy="2169161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noProof="0" dirty="0" smtClea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직사각형 102"/>
          <p:cNvSpPr/>
          <p:nvPr/>
        </p:nvSpPr>
        <p:spPr>
          <a:xfrm>
            <a:off x="7386233" y="4303296"/>
            <a:ext cx="22852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eaLnBrk="0" hangingPunct="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1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2</a:t>
            </a:r>
            <a:r>
              <a:rPr lang="ko-KR" altLang="en-US" sz="11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차 도메인과 서비스의 모바일 의미가 중첩 됨</a:t>
            </a:r>
            <a:endParaRPr lang="en-US" altLang="ko-KR" sz="1100" b="1" kern="0" dirty="0" smtClean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1450" indent="-171450" eaLnBrk="0" hangingPunct="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특정 이벤트 페이지의 경우 단순 페이지 링크로 연결이 되어 웹로그</a:t>
            </a:r>
            <a:r>
              <a:rPr lang="ko-KR" altLang="en-US" sz="11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lang="ko-KR" altLang="en-US" sz="11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누락됨</a:t>
            </a:r>
            <a:endParaRPr lang="en-US" altLang="ko-KR" sz="1100" b="1" kern="0" dirty="0" smtClean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39" name="Picture 2" descr="innisfree 父 &#10;SHOPPING &#10;EVENT &#10;MAGAZINE &#10;세상 어디에도 없는 특별한 곳! &#10;5cm로 작아저 놀라운 모험을 떠나보세요 &#10;VR 시즌 3 &#10;이니스프리 원더랜드 런칭 &#10;공지 그린프인트에서 씨드프인트로 전환 안내 &#10;2017-05-01 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344" y="1880930"/>
            <a:ext cx="684000" cy="1213372"/>
          </a:xfrm>
          <a:prstGeom prst="rect">
            <a:avLst/>
          </a:prstGeom>
          <a:noFill/>
          <a:ln w="12700">
            <a:solidFill>
              <a:srgbClr val="1F6B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SHOPPING &#10;총 29개 상품 &#10;보송한 수분 &#10;노세법 토너 200mL &#10;12,000원 &#10;人귀 &#10;EVENT &#10;스킨케어 &#10;SKINCARE &#10;+ 신제품 순 &#10;MAGAZINE &#10;는 &#10;수표s;푸드-브로를리 &#10;크리어링 토너 1 SOML &#10;8.000원 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70415" y="1880930"/>
            <a:ext cx="684000" cy="1207377"/>
          </a:xfrm>
          <a:prstGeom prst="rect">
            <a:avLst/>
          </a:prstGeom>
          <a:noFill/>
          <a:ln w="12700">
            <a:solidFill>
              <a:srgbClr val="1F6B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SHOPPING &#10;778 &#10;200mL &#10;@ 209 &#10;14. &#10;A-YI &#10;EVENT &#10;SKINCARE &#10;MAGAZINE &#10;RE-SS &#10;250ml &#10;@ 264 &#10;18.000* 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85318" y="1880930"/>
            <a:ext cx="684000" cy="1217011"/>
          </a:xfrm>
          <a:prstGeom prst="rect">
            <a:avLst/>
          </a:prstGeom>
          <a:noFill/>
          <a:ln w="12700">
            <a:solidFill>
              <a:srgbClr val="1F6B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 descr="SHOPPING &#10;EVENT &#10;MAGAZINE &#10;209 &#10;200mL &#10;14,000B 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9140" y="1880930"/>
            <a:ext cx="684000" cy="1217011"/>
          </a:xfrm>
          <a:prstGeom prst="rect">
            <a:avLst/>
          </a:prstGeom>
          <a:noFill/>
          <a:ln w="12700">
            <a:solidFill>
              <a:srgbClr val="1F6B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0" descr="내 장바구니 확인 &#10;그린티 모이스처스킨 &#10;200mL &#10;[판0B중1 &#10;14.000원 +0P &#10;[내당구매체한 1 일 10제 &#10;[뮤E|포인트사용쿨가] &#10;트루케어 는나노 는코메도 &#10;무기자자 선크림 SPF48 &#10;50mL &#10;[판0B중1 &#10;1개 &#10;15.000원 +0P &#10;X &#10;X &#10;[내당구Oh졔한 1 일 10제 [쿠폰 사용쿨가] &#10;[뮤E|포인트사용쿨가] &#10;2개 &#10;합계금액 &#10;서 사 &#10;29,000원 &#10;又 그 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74129" y="4402731"/>
            <a:ext cx="684000" cy="1211968"/>
          </a:xfrm>
          <a:prstGeom prst="rect">
            <a:avLst/>
          </a:prstGeom>
          <a:noFill/>
          <a:ln w="12700">
            <a:solidFill>
              <a:srgbClr val="1F6B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SHOPPING &#10;진행중인 이벤트 &#10;EVENT &#10;ONLY &#10;ONLINE &#10;導 &#10;父 &#10;MAGAZINE &#10;예쁜 디자인과 편리한 성능으로 꾸준한 인기 &#10;라이프 스타일 아이템과 함께 &#10;휴가철 필수템 - &#10;7 &#10;준비하세요l &#10;출사 이후 구준회 한하좋인. &#10;수수진 듣 O?이쯷Ⅰ으로 후가 군비하서드 &#10;라이프 스Eh* 0十0퇻 구일시. 피부 관리를 위한 &#10;의츠리업 스퀴즈 마스크를 드릴 닉뎌 &#10;엇츠리일 &#10;시트적 2매 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85318" y="4402731"/>
            <a:ext cx="684000" cy="1214784"/>
          </a:xfrm>
          <a:prstGeom prst="rect">
            <a:avLst/>
          </a:prstGeom>
          <a:noFill/>
          <a:ln w="12700">
            <a:solidFill>
              <a:srgbClr val="1F6B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4" descr="SHOPPING &#10;쇼핑하기 검색 &#10;EVENT &#10;人키 &#10;MAGAZINE &#10;.′테056 &#10;1.266 &#10;(구)포토리뷰 &#10;세품리뷰 &#10;선크림 &#10;인기 검색어 &#10;네일 노세범 &#10;오일 탄트 &#10;마이팔레트 &#10;신제품순 &#10;새도우 &#10;미네랄 싱글 세도우 &#10;그린티 &#10;슈피푸드 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344" y="4402731"/>
            <a:ext cx="684000" cy="1213783"/>
          </a:xfrm>
          <a:prstGeom prst="rect">
            <a:avLst/>
          </a:prstGeom>
          <a:noFill/>
          <a:ln w="12700">
            <a:solidFill>
              <a:srgbClr val="1F6B9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/>
          <p:cNvSpPr txBox="1"/>
          <p:nvPr>
            <p:custDataLst>
              <p:tags r:id="rId1"/>
            </p:custDataLst>
          </p:nvPr>
        </p:nvSpPr>
        <p:spPr>
          <a:xfrm>
            <a:off x="7388570" y="1196752"/>
            <a:ext cx="2340000" cy="307777"/>
          </a:xfrm>
          <a:prstGeom prst="rect">
            <a:avLst/>
          </a:prstGeom>
          <a:solidFill>
            <a:srgbClr val="002060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36000" tIns="36000" rIns="36000" bIns="36000" rtlCol="0" anchor="ctr" anchorCtr="0"/>
          <a:lstStyle>
            <a:defPPr>
              <a:defRPr lang="en-US"/>
            </a:defPPr>
            <a:lvl1pPr algn="ctr">
              <a:defRPr sz="1400" b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시사점</a:t>
            </a:r>
            <a:endParaRPr lang="en-US" dirty="0"/>
          </a:p>
        </p:txBody>
      </p:sp>
      <p:sp>
        <p:nvSpPr>
          <p:cNvPr id="47" name="TextBox 46"/>
          <p:cNvSpPr txBox="1"/>
          <p:nvPr>
            <p:custDataLst>
              <p:tags r:id="rId2"/>
            </p:custDataLst>
          </p:nvPr>
        </p:nvSpPr>
        <p:spPr>
          <a:xfrm>
            <a:off x="7388570" y="3805299"/>
            <a:ext cx="2340000" cy="307777"/>
          </a:xfrm>
          <a:prstGeom prst="rect">
            <a:avLst/>
          </a:prstGeom>
          <a:solidFill>
            <a:srgbClr val="002060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36000" tIns="36000" rIns="36000" bIns="36000" rtlCol="0" anchor="ctr" anchorCtr="0"/>
          <a:lstStyle>
            <a:defPPr>
              <a:defRPr lang="en-US"/>
            </a:defPPr>
            <a:lvl1pPr algn="ctr">
              <a:defRPr sz="1400" b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이슈사항</a:t>
            </a:r>
            <a:endParaRPr lang="en-US" dirty="0"/>
          </a:p>
        </p:txBody>
      </p:sp>
      <p:sp>
        <p:nvSpPr>
          <p:cNvPr id="48" name="Action Button: Return 47">
            <a:hlinkClick r:id="rId13" action="ppaction://hlinksldjump" highlightClick="1"/>
          </p:cNvPr>
          <p:cNvSpPr/>
          <p:nvPr/>
        </p:nvSpPr>
        <p:spPr>
          <a:xfrm>
            <a:off x="9287995" y="185460"/>
            <a:ext cx="417533" cy="399224"/>
          </a:xfrm>
          <a:prstGeom prst="actionButtonReturn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74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[back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Up] </a:t>
            </a:r>
            <a:r>
              <a:rPr lang="ko-KR" altLang="en-US" dirty="0">
                <a:latin typeface="+mn-ea"/>
              </a:rPr>
              <a:t>웹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로그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분석 </a:t>
            </a:r>
            <a:r>
              <a:rPr lang="en-US" altLang="ko-KR" dirty="0">
                <a:latin typeface="+mn-ea"/>
              </a:rPr>
              <a:t>&gt;</a:t>
            </a:r>
            <a:r>
              <a:rPr lang="en-US" altLang="ko-KR" dirty="0"/>
              <a:t> </a:t>
            </a:r>
            <a:r>
              <a:rPr lang="ko-KR" altLang="en-US" dirty="0" smtClean="0"/>
              <a:t>로그인 </a:t>
            </a:r>
            <a:r>
              <a:rPr lang="ko-KR" altLang="en-US" dirty="0"/>
              <a:t>고객 회원번호 누락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tx1"/>
                </a:solidFill>
              </a:rPr>
              <a:t>APMall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기준 분석 결과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로그인을</a:t>
            </a:r>
            <a:r>
              <a:rPr lang="ko-KR" altLang="en-US" dirty="0">
                <a:solidFill>
                  <a:schemeClr val="tx1"/>
                </a:solidFill>
              </a:rPr>
              <a:t> 한 고객의 회원번호가 웹로그 상에 </a:t>
            </a:r>
            <a:r>
              <a:rPr lang="en-US" altLang="ko-KR" dirty="0">
                <a:solidFill>
                  <a:schemeClr val="tx1"/>
                </a:solidFill>
              </a:rPr>
              <a:t>‘999999999’</a:t>
            </a:r>
            <a:r>
              <a:rPr lang="ko-KR" altLang="en-US" dirty="0">
                <a:solidFill>
                  <a:schemeClr val="tx1"/>
                </a:solidFill>
              </a:rPr>
              <a:t>로 저장이 되어 있는 경우가 존재하며 모바일 사이트에서 주로 발생  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214895" y="1476028"/>
            <a:ext cx="6718325" cy="5013312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 bwMode="gray">
          <a:xfrm>
            <a:off x="325046" y="5301803"/>
            <a:ext cx="2730045" cy="1093785"/>
          </a:xfrm>
          <a:prstGeom prst="rect">
            <a:avLst/>
          </a:prstGeom>
          <a:noFill/>
        </p:spPr>
        <p:txBody>
          <a:bodyPr vert="horz" wrap="square" lIns="72000" tIns="36000" rIns="72000" bIns="3600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[ </a:t>
            </a:r>
            <a:r>
              <a:rPr lang="ko-KR" altLang="en-US" sz="10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기준 데이터 </a:t>
            </a:r>
            <a:r>
              <a:rPr lang="en-US" altLang="ko-KR" sz="10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]</a:t>
            </a:r>
            <a:br>
              <a:rPr lang="en-US" altLang="ko-KR" sz="10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</a:br>
            <a:r>
              <a:rPr lang="en-US" altLang="ko-KR" sz="1000" i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APMall</a:t>
            </a:r>
            <a:r>
              <a:rPr lang="en-US" altLang="ko-KR" sz="1000" i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, </a:t>
            </a:r>
            <a:r>
              <a:rPr lang="en-US" altLang="ko-KR" sz="1000" i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APMall</a:t>
            </a:r>
            <a:r>
              <a:rPr lang="en-US" altLang="ko-KR" sz="1000" i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-Mobile</a:t>
            </a:r>
            <a:br>
              <a:rPr lang="en-US" altLang="ko-KR" sz="1000" i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</a:br>
            <a:r>
              <a:rPr lang="en-US" altLang="ko-KR" sz="1000" i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17.05.01 ~ 17.05.16 / 9,567,907</a:t>
            </a:r>
            <a:r>
              <a:rPr lang="ko-KR" altLang="en-US" sz="1000" i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건</a:t>
            </a:r>
            <a:endParaRPr lang="en-US" altLang="ko-KR" sz="1000" i="1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[ </a:t>
            </a:r>
            <a:r>
              <a:rPr lang="ko-KR" altLang="en-US" sz="10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기준 테이블 </a:t>
            </a:r>
            <a:r>
              <a:rPr lang="en-US" altLang="ko-KR" sz="10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]</a:t>
            </a:r>
            <a:br>
              <a:rPr lang="en-US" altLang="ko-KR" sz="10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</a:br>
            <a:r>
              <a:rPr lang="en-US" altLang="ko-KR" sz="1000" i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BDMDM.F_LWLG_RAW_PARQ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436252" y="1562348"/>
            <a:ext cx="2295578" cy="308352"/>
            <a:chOff x="6465171" y="1572476"/>
            <a:chExt cx="3181138" cy="308352"/>
          </a:xfrm>
        </p:grpSpPr>
        <p:cxnSp>
          <p:nvCxnSpPr>
            <p:cNvPr id="7" name="Straight Connector 6"/>
            <p:cNvCxnSpPr/>
            <p:nvPr/>
          </p:nvCxnSpPr>
          <p:spPr bwMode="auto">
            <a:xfrm>
              <a:off x="6465171" y="1880828"/>
              <a:ext cx="3181138" cy="0"/>
            </a:xfrm>
            <a:prstGeom prst="line">
              <a:avLst/>
            </a:prstGeom>
            <a:noFill/>
            <a:ln w="9525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8" name="TextBox 7"/>
            <p:cNvSpPr txBox="1"/>
            <p:nvPr/>
          </p:nvSpPr>
          <p:spPr>
            <a:xfrm>
              <a:off x="6655786" y="1572476"/>
              <a:ext cx="2799909" cy="292388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r>
                <a:rPr lang="ko-KR" altLang="en-US" sz="1400" b="1" kern="0" dirty="0" smtClean="0">
                  <a:solidFill>
                    <a:srgbClr val="000000"/>
                  </a:solidFill>
                  <a:latin typeface="+mj-ea"/>
                  <a:ea typeface="+mj-ea"/>
                </a:rPr>
                <a:t>이슈 내용</a:t>
              </a:r>
              <a:endPara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</p:grpSp>
      <p:sp>
        <p:nvSpPr>
          <p:cNvPr id="9" name="Rectangle 8"/>
          <p:cNvSpPr/>
          <p:nvPr/>
        </p:nvSpPr>
        <p:spPr bwMode="auto">
          <a:xfrm>
            <a:off x="7436252" y="2053257"/>
            <a:ext cx="2289317" cy="974350"/>
          </a:xfrm>
          <a:prstGeom prst="rect">
            <a:avLst/>
          </a:prstGeom>
          <a:solidFill>
            <a:schemeClr val="tx2"/>
          </a:solidFill>
          <a:ln w="317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로그인 고객의 회원번호가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‘999999999’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인 경우가 존재함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/>
          </p:nvPr>
        </p:nvGraphicFramePr>
        <p:xfrm>
          <a:off x="425069" y="2227370"/>
          <a:ext cx="2955303" cy="2034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/>
          <p:cNvSpPr txBox="1"/>
          <p:nvPr/>
        </p:nvSpPr>
        <p:spPr bwMode="gray">
          <a:xfrm>
            <a:off x="464048" y="2857740"/>
            <a:ext cx="1041678" cy="16611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72000" tIns="36000" rIns="72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altLang="ko-KR" sz="1000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2,854,085(30%)</a:t>
            </a:r>
            <a:endParaRPr lang="ko-KR" altLang="en-US" sz="1000" b="1" dirty="0" smtClean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 bwMode="gray">
          <a:xfrm>
            <a:off x="717927" y="2132856"/>
            <a:ext cx="790534" cy="16611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72000" tIns="36000" rIns="72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altLang="ko-KR" sz="1000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37,753(0%)</a:t>
            </a:r>
            <a:endParaRPr lang="ko-KR" altLang="en-US" sz="1000" b="1" dirty="0" smtClean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 bwMode="gray">
          <a:xfrm>
            <a:off x="1836956" y="2132856"/>
            <a:ext cx="538888" cy="16611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72000" tIns="36000" rIns="72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altLang="ko-KR" sz="1000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48(0%)</a:t>
            </a:r>
            <a:endParaRPr lang="ko-KR" altLang="en-US" sz="1000" b="1" dirty="0" smtClean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cxnSp>
        <p:nvCxnSpPr>
          <p:cNvPr id="14" name="Straight Connector 13"/>
          <p:cNvCxnSpPr>
            <a:stCxn id="12" idx="3"/>
          </p:cNvCxnSpPr>
          <p:nvPr/>
        </p:nvCxnSpPr>
        <p:spPr>
          <a:xfrm>
            <a:off x="1508461" y="2215912"/>
            <a:ext cx="170850" cy="160811"/>
          </a:xfrm>
          <a:prstGeom prst="straightConnector1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3"/>
          <p:cNvCxnSpPr>
            <a:endCxn id="13" idx="1"/>
          </p:cNvCxnSpPr>
          <p:nvPr/>
        </p:nvCxnSpPr>
        <p:spPr>
          <a:xfrm flipV="1">
            <a:off x="1673935" y="2215912"/>
            <a:ext cx="163021" cy="152400"/>
          </a:xfrm>
          <a:prstGeom prst="straightConnector1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2"/>
          <p:cNvGraphicFramePr>
            <a:graphicFrameLocks noGrp="1"/>
          </p:cNvGraphicFramePr>
          <p:nvPr>
            <p:extLst/>
          </p:nvPr>
        </p:nvGraphicFramePr>
        <p:xfrm>
          <a:off x="302079" y="4401108"/>
          <a:ext cx="2850721" cy="795972"/>
        </p:xfrm>
        <a:graphic>
          <a:graphicData uri="http://schemas.openxmlformats.org/drawingml/2006/table">
            <a:tbl>
              <a:tblPr/>
              <a:tblGrid>
                <a:gridCol w="2065564"/>
                <a:gridCol w="785157"/>
              </a:tblGrid>
              <a:tr h="26532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 수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</a:tr>
              <a:tr h="26532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회원번호가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‘999999999’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2,202,710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36000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</a:tr>
              <a:tr h="26532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정상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4,473,311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36000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Freeform 16"/>
          <p:cNvSpPr/>
          <p:nvPr/>
        </p:nvSpPr>
        <p:spPr>
          <a:xfrm>
            <a:off x="866312" y="2362436"/>
            <a:ext cx="1697163" cy="1757891"/>
          </a:xfrm>
          <a:custGeom>
            <a:avLst/>
            <a:gdLst>
              <a:gd name="connsiteX0" fmla="*/ 0 w 1576387"/>
              <a:gd name="connsiteY0" fmla="*/ 1147762 h 1381125"/>
              <a:gd name="connsiteX1" fmla="*/ 833437 w 1576387"/>
              <a:gd name="connsiteY1" fmla="*/ 862012 h 1381125"/>
              <a:gd name="connsiteX2" fmla="*/ 847725 w 1576387"/>
              <a:gd name="connsiteY2" fmla="*/ 0 h 1381125"/>
              <a:gd name="connsiteX3" fmla="*/ 1576387 w 1576387"/>
              <a:gd name="connsiteY3" fmla="*/ 1381125 h 1381125"/>
              <a:gd name="connsiteX4" fmla="*/ 0 w 1576387"/>
              <a:gd name="connsiteY4" fmla="*/ 1147762 h 1381125"/>
              <a:gd name="connsiteX0" fmla="*/ 0 w 1576387"/>
              <a:gd name="connsiteY0" fmla="*/ 1162049 h 1395412"/>
              <a:gd name="connsiteX1" fmla="*/ 833437 w 1576387"/>
              <a:gd name="connsiteY1" fmla="*/ 876299 h 1395412"/>
              <a:gd name="connsiteX2" fmla="*/ 838200 w 1576387"/>
              <a:gd name="connsiteY2" fmla="*/ 0 h 1395412"/>
              <a:gd name="connsiteX3" fmla="*/ 1576387 w 1576387"/>
              <a:gd name="connsiteY3" fmla="*/ 1395412 h 1395412"/>
              <a:gd name="connsiteX4" fmla="*/ 0 w 1576387"/>
              <a:gd name="connsiteY4" fmla="*/ 1162049 h 1395412"/>
              <a:gd name="connsiteX0" fmla="*/ 0 w 1593575"/>
              <a:gd name="connsiteY0" fmla="*/ 1162049 h 1395412"/>
              <a:gd name="connsiteX1" fmla="*/ 833437 w 1593575"/>
              <a:gd name="connsiteY1" fmla="*/ 876299 h 1395412"/>
              <a:gd name="connsiteX2" fmla="*/ 838200 w 1593575"/>
              <a:gd name="connsiteY2" fmla="*/ 0 h 1395412"/>
              <a:gd name="connsiteX3" fmla="*/ 1576387 w 1593575"/>
              <a:gd name="connsiteY3" fmla="*/ 1395412 h 1395412"/>
              <a:gd name="connsiteX4" fmla="*/ 0 w 1593575"/>
              <a:gd name="connsiteY4" fmla="*/ 1162049 h 1395412"/>
              <a:gd name="connsiteX0" fmla="*/ 0 w 1685556"/>
              <a:gd name="connsiteY0" fmla="*/ 1165394 h 1398757"/>
              <a:gd name="connsiteX1" fmla="*/ 833437 w 1685556"/>
              <a:gd name="connsiteY1" fmla="*/ 879644 h 1398757"/>
              <a:gd name="connsiteX2" fmla="*/ 838200 w 1685556"/>
              <a:gd name="connsiteY2" fmla="*/ 3345 h 1398757"/>
              <a:gd name="connsiteX3" fmla="*/ 1509533 w 1685556"/>
              <a:gd name="connsiteY3" fmla="*/ 337481 h 1398757"/>
              <a:gd name="connsiteX4" fmla="*/ 1576387 w 1685556"/>
              <a:gd name="connsiteY4" fmla="*/ 1398757 h 1398757"/>
              <a:gd name="connsiteX5" fmla="*/ 0 w 1685556"/>
              <a:gd name="connsiteY5" fmla="*/ 1165394 h 1398757"/>
              <a:gd name="connsiteX0" fmla="*/ 0 w 1662724"/>
              <a:gd name="connsiteY0" fmla="*/ 1165394 h 1393994"/>
              <a:gd name="connsiteX1" fmla="*/ 833437 w 1662724"/>
              <a:gd name="connsiteY1" fmla="*/ 879644 h 1393994"/>
              <a:gd name="connsiteX2" fmla="*/ 838200 w 1662724"/>
              <a:gd name="connsiteY2" fmla="*/ 3345 h 1393994"/>
              <a:gd name="connsiteX3" fmla="*/ 1509533 w 1662724"/>
              <a:gd name="connsiteY3" fmla="*/ 337481 h 1393994"/>
              <a:gd name="connsiteX4" fmla="*/ 1543049 w 1662724"/>
              <a:gd name="connsiteY4" fmla="*/ 1393994 h 1393994"/>
              <a:gd name="connsiteX5" fmla="*/ 0 w 1662724"/>
              <a:gd name="connsiteY5" fmla="*/ 1165394 h 1393994"/>
              <a:gd name="connsiteX0" fmla="*/ 0 w 1648282"/>
              <a:gd name="connsiteY0" fmla="*/ 1165394 h 1393994"/>
              <a:gd name="connsiteX1" fmla="*/ 833437 w 1648282"/>
              <a:gd name="connsiteY1" fmla="*/ 879644 h 1393994"/>
              <a:gd name="connsiteX2" fmla="*/ 838200 w 1648282"/>
              <a:gd name="connsiteY2" fmla="*/ 3345 h 1393994"/>
              <a:gd name="connsiteX3" fmla="*/ 1509533 w 1648282"/>
              <a:gd name="connsiteY3" fmla="*/ 337481 h 1393994"/>
              <a:gd name="connsiteX4" fmla="*/ 1543049 w 1648282"/>
              <a:gd name="connsiteY4" fmla="*/ 1393994 h 1393994"/>
              <a:gd name="connsiteX5" fmla="*/ 0 w 1648282"/>
              <a:gd name="connsiteY5" fmla="*/ 1165394 h 1393994"/>
              <a:gd name="connsiteX0" fmla="*/ 0 w 1697425"/>
              <a:gd name="connsiteY0" fmla="*/ 1163886 h 1392486"/>
              <a:gd name="connsiteX1" fmla="*/ 833437 w 1697425"/>
              <a:gd name="connsiteY1" fmla="*/ 878136 h 1392486"/>
              <a:gd name="connsiteX2" fmla="*/ 838200 w 1697425"/>
              <a:gd name="connsiteY2" fmla="*/ 1837 h 1392486"/>
              <a:gd name="connsiteX3" fmla="*/ 1614308 w 1697425"/>
              <a:gd name="connsiteY3" fmla="*/ 464560 h 1392486"/>
              <a:gd name="connsiteX4" fmla="*/ 1543049 w 1697425"/>
              <a:gd name="connsiteY4" fmla="*/ 1392486 h 1392486"/>
              <a:gd name="connsiteX5" fmla="*/ 0 w 1697425"/>
              <a:gd name="connsiteY5" fmla="*/ 1163886 h 1392486"/>
              <a:gd name="connsiteX0" fmla="*/ 0 w 1691888"/>
              <a:gd name="connsiteY0" fmla="*/ 1164018 h 1392618"/>
              <a:gd name="connsiteX1" fmla="*/ 833437 w 1691888"/>
              <a:gd name="connsiteY1" fmla="*/ 878268 h 1392618"/>
              <a:gd name="connsiteX2" fmla="*/ 838200 w 1691888"/>
              <a:gd name="connsiteY2" fmla="*/ 1969 h 1392618"/>
              <a:gd name="connsiteX3" fmla="*/ 1604783 w 1691888"/>
              <a:gd name="connsiteY3" fmla="*/ 445642 h 1392618"/>
              <a:gd name="connsiteX4" fmla="*/ 1543049 w 1691888"/>
              <a:gd name="connsiteY4" fmla="*/ 1392618 h 1392618"/>
              <a:gd name="connsiteX5" fmla="*/ 0 w 1691888"/>
              <a:gd name="connsiteY5" fmla="*/ 1164018 h 1392618"/>
              <a:gd name="connsiteX0" fmla="*/ 0 w 1700275"/>
              <a:gd name="connsiteY0" fmla="*/ 1164055 h 1392655"/>
              <a:gd name="connsiteX1" fmla="*/ 833437 w 1700275"/>
              <a:gd name="connsiteY1" fmla="*/ 878305 h 1392655"/>
              <a:gd name="connsiteX2" fmla="*/ 838200 w 1700275"/>
              <a:gd name="connsiteY2" fmla="*/ 2006 h 1392655"/>
              <a:gd name="connsiteX3" fmla="*/ 1619071 w 1700275"/>
              <a:gd name="connsiteY3" fmla="*/ 440916 h 1392655"/>
              <a:gd name="connsiteX4" fmla="*/ 1543049 w 1700275"/>
              <a:gd name="connsiteY4" fmla="*/ 1392655 h 1392655"/>
              <a:gd name="connsiteX5" fmla="*/ 0 w 1700275"/>
              <a:gd name="connsiteY5" fmla="*/ 1164055 h 1392655"/>
              <a:gd name="connsiteX0" fmla="*/ 0 w 1700275"/>
              <a:gd name="connsiteY0" fmla="*/ 1168780 h 1397380"/>
              <a:gd name="connsiteX1" fmla="*/ 833437 w 1700275"/>
              <a:gd name="connsiteY1" fmla="*/ 883030 h 1397380"/>
              <a:gd name="connsiteX2" fmla="*/ 838200 w 1700275"/>
              <a:gd name="connsiteY2" fmla="*/ 1969 h 1397380"/>
              <a:gd name="connsiteX3" fmla="*/ 1619071 w 1700275"/>
              <a:gd name="connsiteY3" fmla="*/ 445641 h 1397380"/>
              <a:gd name="connsiteX4" fmla="*/ 1543049 w 1700275"/>
              <a:gd name="connsiteY4" fmla="*/ 1397380 h 1397380"/>
              <a:gd name="connsiteX5" fmla="*/ 0 w 1700275"/>
              <a:gd name="connsiteY5" fmla="*/ 1168780 h 1397380"/>
              <a:gd name="connsiteX0" fmla="*/ 0 w 1700275"/>
              <a:gd name="connsiteY0" fmla="*/ 1174036 h 1402636"/>
              <a:gd name="connsiteX1" fmla="*/ 833437 w 1700275"/>
              <a:gd name="connsiteY1" fmla="*/ 888286 h 1402636"/>
              <a:gd name="connsiteX2" fmla="*/ 838200 w 1700275"/>
              <a:gd name="connsiteY2" fmla="*/ 7225 h 1402636"/>
              <a:gd name="connsiteX3" fmla="*/ 1619071 w 1700275"/>
              <a:gd name="connsiteY3" fmla="*/ 450897 h 1402636"/>
              <a:gd name="connsiteX4" fmla="*/ 1543049 w 1700275"/>
              <a:gd name="connsiteY4" fmla="*/ 1402636 h 1402636"/>
              <a:gd name="connsiteX5" fmla="*/ 0 w 1700275"/>
              <a:gd name="connsiteY5" fmla="*/ 1174036 h 1402636"/>
              <a:gd name="connsiteX0" fmla="*/ 0 w 1694420"/>
              <a:gd name="connsiteY0" fmla="*/ 1174036 h 1402636"/>
              <a:gd name="connsiteX1" fmla="*/ 833437 w 1694420"/>
              <a:gd name="connsiteY1" fmla="*/ 888286 h 1402636"/>
              <a:gd name="connsiteX2" fmla="*/ 838200 w 1694420"/>
              <a:gd name="connsiteY2" fmla="*/ 7225 h 1402636"/>
              <a:gd name="connsiteX3" fmla="*/ 1619071 w 1694420"/>
              <a:gd name="connsiteY3" fmla="*/ 450897 h 1402636"/>
              <a:gd name="connsiteX4" fmla="*/ 1543049 w 1694420"/>
              <a:gd name="connsiteY4" fmla="*/ 1402636 h 1402636"/>
              <a:gd name="connsiteX5" fmla="*/ 0 w 1694420"/>
              <a:gd name="connsiteY5" fmla="*/ 1174036 h 1402636"/>
              <a:gd name="connsiteX0" fmla="*/ 0 w 1701792"/>
              <a:gd name="connsiteY0" fmla="*/ 1174036 h 1402636"/>
              <a:gd name="connsiteX1" fmla="*/ 833437 w 1701792"/>
              <a:gd name="connsiteY1" fmla="*/ 888286 h 1402636"/>
              <a:gd name="connsiteX2" fmla="*/ 838200 w 1701792"/>
              <a:gd name="connsiteY2" fmla="*/ 7225 h 1402636"/>
              <a:gd name="connsiteX3" fmla="*/ 1619071 w 1701792"/>
              <a:gd name="connsiteY3" fmla="*/ 450897 h 1402636"/>
              <a:gd name="connsiteX4" fmla="*/ 1543049 w 1701792"/>
              <a:gd name="connsiteY4" fmla="*/ 1402636 h 1402636"/>
              <a:gd name="connsiteX5" fmla="*/ 0 w 1701792"/>
              <a:gd name="connsiteY5" fmla="*/ 1174036 h 1402636"/>
              <a:gd name="connsiteX0" fmla="*/ 0 w 1701792"/>
              <a:gd name="connsiteY0" fmla="*/ 1174036 h 1643503"/>
              <a:gd name="connsiteX1" fmla="*/ 833437 w 1701792"/>
              <a:gd name="connsiteY1" fmla="*/ 888286 h 1643503"/>
              <a:gd name="connsiteX2" fmla="*/ 838200 w 1701792"/>
              <a:gd name="connsiteY2" fmla="*/ 7225 h 1643503"/>
              <a:gd name="connsiteX3" fmla="*/ 1619071 w 1701792"/>
              <a:gd name="connsiteY3" fmla="*/ 450897 h 1643503"/>
              <a:gd name="connsiteX4" fmla="*/ 1543049 w 1701792"/>
              <a:gd name="connsiteY4" fmla="*/ 1402636 h 1643503"/>
              <a:gd name="connsiteX5" fmla="*/ 0 w 1701792"/>
              <a:gd name="connsiteY5" fmla="*/ 1174036 h 1643503"/>
              <a:gd name="connsiteX0" fmla="*/ 0 w 1701792"/>
              <a:gd name="connsiteY0" fmla="*/ 1174036 h 1763177"/>
              <a:gd name="connsiteX1" fmla="*/ 833437 w 1701792"/>
              <a:gd name="connsiteY1" fmla="*/ 888286 h 1763177"/>
              <a:gd name="connsiteX2" fmla="*/ 838200 w 1701792"/>
              <a:gd name="connsiteY2" fmla="*/ 7225 h 1763177"/>
              <a:gd name="connsiteX3" fmla="*/ 1619071 w 1701792"/>
              <a:gd name="connsiteY3" fmla="*/ 450897 h 1763177"/>
              <a:gd name="connsiteX4" fmla="*/ 1543049 w 1701792"/>
              <a:gd name="connsiteY4" fmla="*/ 1402636 h 1763177"/>
              <a:gd name="connsiteX5" fmla="*/ 0 w 1701792"/>
              <a:gd name="connsiteY5" fmla="*/ 1174036 h 1763177"/>
              <a:gd name="connsiteX0" fmla="*/ 0 w 1701792"/>
              <a:gd name="connsiteY0" fmla="*/ 1174036 h 1773434"/>
              <a:gd name="connsiteX1" fmla="*/ 833437 w 1701792"/>
              <a:gd name="connsiteY1" fmla="*/ 888286 h 1773434"/>
              <a:gd name="connsiteX2" fmla="*/ 838200 w 1701792"/>
              <a:gd name="connsiteY2" fmla="*/ 7225 h 1773434"/>
              <a:gd name="connsiteX3" fmla="*/ 1619071 w 1701792"/>
              <a:gd name="connsiteY3" fmla="*/ 450897 h 1773434"/>
              <a:gd name="connsiteX4" fmla="*/ 1543049 w 1701792"/>
              <a:gd name="connsiteY4" fmla="*/ 1402636 h 1773434"/>
              <a:gd name="connsiteX5" fmla="*/ 0 w 1701792"/>
              <a:gd name="connsiteY5" fmla="*/ 1174036 h 1773434"/>
              <a:gd name="connsiteX0" fmla="*/ 0 w 1693502"/>
              <a:gd name="connsiteY0" fmla="*/ 1173629 h 1773027"/>
              <a:gd name="connsiteX1" fmla="*/ 833437 w 1693502"/>
              <a:gd name="connsiteY1" fmla="*/ 887879 h 1773027"/>
              <a:gd name="connsiteX2" fmla="*/ 838200 w 1693502"/>
              <a:gd name="connsiteY2" fmla="*/ 6818 h 1773027"/>
              <a:gd name="connsiteX3" fmla="*/ 1604783 w 1693502"/>
              <a:gd name="connsiteY3" fmla="*/ 469540 h 1773027"/>
              <a:gd name="connsiteX4" fmla="*/ 1543049 w 1693502"/>
              <a:gd name="connsiteY4" fmla="*/ 1402229 h 1773027"/>
              <a:gd name="connsiteX5" fmla="*/ 0 w 1693502"/>
              <a:gd name="connsiteY5" fmla="*/ 1173629 h 1773027"/>
              <a:gd name="connsiteX0" fmla="*/ 0 w 1703220"/>
              <a:gd name="connsiteY0" fmla="*/ 1173629 h 1773027"/>
              <a:gd name="connsiteX1" fmla="*/ 833437 w 1703220"/>
              <a:gd name="connsiteY1" fmla="*/ 887879 h 1773027"/>
              <a:gd name="connsiteX2" fmla="*/ 838200 w 1703220"/>
              <a:gd name="connsiteY2" fmla="*/ 6818 h 1773027"/>
              <a:gd name="connsiteX3" fmla="*/ 1604783 w 1703220"/>
              <a:gd name="connsiteY3" fmla="*/ 469540 h 1773027"/>
              <a:gd name="connsiteX4" fmla="*/ 1543049 w 1703220"/>
              <a:gd name="connsiteY4" fmla="*/ 1402229 h 1773027"/>
              <a:gd name="connsiteX5" fmla="*/ 0 w 1703220"/>
              <a:gd name="connsiteY5" fmla="*/ 1173629 h 1773027"/>
              <a:gd name="connsiteX0" fmla="*/ 0 w 1703220"/>
              <a:gd name="connsiteY0" fmla="*/ 1173629 h 1773027"/>
              <a:gd name="connsiteX1" fmla="*/ 833437 w 1703220"/>
              <a:gd name="connsiteY1" fmla="*/ 887879 h 1773027"/>
              <a:gd name="connsiteX2" fmla="*/ 838200 w 1703220"/>
              <a:gd name="connsiteY2" fmla="*/ 6818 h 1773027"/>
              <a:gd name="connsiteX3" fmla="*/ 1604783 w 1703220"/>
              <a:gd name="connsiteY3" fmla="*/ 469540 h 1773027"/>
              <a:gd name="connsiteX4" fmla="*/ 1543049 w 1703220"/>
              <a:gd name="connsiteY4" fmla="*/ 1402229 h 1773027"/>
              <a:gd name="connsiteX5" fmla="*/ 0 w 1703220"/>
              <a:gd name="connsiteY5" fmla="*/ 1173629 h 1773027"/>
              <a:gd name="connsiteX0" fmla="*/ 0 w 1703220"/>
              <a:gd name="connsiteY0" fmla="*/ 1173629 h 1773027"/>
              <a:gd name="connsiteX1" fmla="*/ 833437 w 1703220"/>
              <a:gd name="connsiteY1" fmla="*/ 887879 h 1773027"/>
              <a:gd name="connsiteX2" fmla="*/ 838200 w 1703220"/>
              <a:gd name="connsiteY2" fmla="*/ 6818 h 1773027"/>
              <a:gd name="connsiteX3" fmla="*/ 1604783 w 1703220"/>
              <a:gd name="connsiteY3" fmla="*/ 469540 h 1773027"/>
              <a:gd name="connsiteX4" fmla="*/ 1543049 w 1703220"/>
              <a:gd name="connsiteY4" fmla="*/ 1402229 h 1773027"/>
              <a:gd name="connsiteX5" fmla="*/ 0 w 1703220"/>
              <a:gd name="connsiteY5" fmla="*/ 1173629 h 1773027"/>
              <a:gd name="connsiteX0" fmla="*/ 0 w 1711119"/>
              <a:gd name="connsiteY0" fmla="*/ 1173629 h 1773027"/>
              <a:gd name="connsiteX1" fmla="*/ 833437 w 1711119"/>
              <a:gd name="connsiteY1" fmla="*/ 887879 h 1773027"/>
              <a:gd name="connsiteX2" fmla="*/ 838200 w 1711119"/>
              <a:gd name="connsiteY2" fmla="*/ 6818 h 1773027"/>
              <a:gd name="connsiteX3" fmla="*/ 1604783 w 1711119"/>
              <a:gd name="connsiteY3" fmla="*/ 469540 h 1773027"/>
              <a:gd name="connsiteX4" fmla="*/ 1543049 w 1711119"/>
              <a:gd name="connsiteY4" fmla="*/ 1402229 h 1773027"/>
              <a:gd name="connsiteX5" fmla="*/ 0 w 1711119"/>
              <a:gd name="connsiteY5" fmla="*/ 1173629 h 1773027"/>
              <a:gd name="connsiteX0" fmla="*/ 0 w 1703220"/>
              <a:gd name="connsiteY0" fmla="*/ 1173629 h 1773027"/>
              <a:gd name="connsiteX1" fmla="*/ 833437 w 1703220"/>
              <a:gd name="connsiteY1" fmla="*/ 887879 h 1773027"/>
              <a:gd name="connsiteX2" fmla="*/ 838200 w 1703220"/>
              <a:gd name="connsiteY2" fmla="*/ 6818 h 1773027"/>
              <a:gd name="connsiteX3" fmla="*/ 1604783 w 1703220"/>
              <a:gd name="connsiteY3" fmla="*/ 469540 h 1773027"/>
              <a:gd name="connsiteX4" fmla="*/ 1543049 w 1703220"/>
              <a:gd name="connsiteY4" fmla="*/ 1402229 h 1773027"/>
              <a:gd name="connsiteX5" fmla="*/ 0 w 1703220"/>
              <a:gd name="connsiteY5" fmla="*/ 1173629 h 1773027"/>
              <a:gd name="connsiteX0" fmla="*/ 0 w 1699113"/>
              <a:gd name="connsiteY0" fmla="*/ 1173629 h 1773027"/>
              <a:gd name="connsiteX1" fmla="*/ 833437 w 1699113"/>
              <a:gd name="connsiteY1" fmla="*/ 887879 h 1773027"/>
              <a:gd name="connsiteX2" fmla="*/ 838200 w 1699113"/>
              <a:gd name="connsiteY2" fmla="*/ 6818 h 1773027"/>
              <a:gd name="connsiteX3" fmla="*/ 1604783 w 1699113"/>
              <a:gd name="connsiteY3" fmla="*/ 469540 h 1773027"/>
              <a:gd name="connsiteX4" fmla="*/ 1543049 w 1699113"/>
              <a:gd name="connsiteY4" fmla="*/ 1402229 h 1773027"/>
              <a:gd name="connsiteX5" fmla="*/ 0 w 1699113"/>
              <a:gd name="connsiteY5" fmla="*/ 1173629 h 1773027"/>
              <a:gd name="connsiteX0" fmla="*/ 0 w 1699113"/>
              <a:gd name="connsiteY0" fmla="*/ 1173629 h 1773027"/>
              <a:gd name="connsiteX1" fmla="*/ 833437 w 1699113"/>
              <a:gd name="connsiteY1" fmla="*/ 887879 h 1773027"/>
              <a:gd name="connsiteX2" fmla="*/ 838200 w 1699113"/>
              <a:gd name="connsiteY2" fmla="*/ 6818 h 1773027"/>
              <a:gd name="connsiteX3" fmla="*/ 1604783 w 1699113"/>
              <a:gd name="connsiteY3" fmla="*/ 469540 h 1773027"/>
              <a:gd name="connsiteX4" fmla="*/ 1543049 w 1699113"/>
              <a:gd name="connsiteY4" fmla="*/ 1402229 h 1773027"/>
              <a:gd name="connsiteX5" fmla="*/ 0 w 1699113"/>
              <a:gd name="connsiteY5" fmla="*/ 1173629 h 1773027"/>
              <a:gd name="connsiteX0" fmla="*/ 0 w 1699113"/>
              <a:gd name="connsiteY0" fmla="*/ 1173567 h 1772965"/>
              <a:gd name="connsiteX1" fmla="*/ 833437 w 1699113"/>
              <a:gd name="connsiteY1" fmla="*/ 887817 h 1772965"/>
              <a:gd name="connsiteX2" fmla="*/ 838200 w 1699113"/>
              <a:gd name="connsiteY2" fmla="*/ 6756 h 1772965"/>
              <a:gd name="connsiteX3" fmla="*/ 1604783 w 1699113"/>
              <a:gd name="connsiteY3" fmla="*/ 469478 h 1772965"/>
              <a:gd name="connsiteX4" fmla="*/ 1543049 w 1699113"/>
              <a:gd name="connsiteY4" fmla="*/ 1402167 h 1772965"/>
              <a:gd name="connsiteX5" fmla="*/ 0 w 1699113"/>
              <a:gd name="connsiteY5" fmla="*/ 1173567 h 1772965"/>
              <a:gd name="connsiteX0" fmla="*/ 0 w 1696464"/>
              <a:gd name="connsiteY0" fmla="*/ 1173567 h 1772965"/>
              <a:gd name="connsiteX1" fmla="*/ 833437 w 1696464"/>
              <a:gd name="connsiteY1" fmla="*/ 887817 h 1772965"/>
              <a:gd name="connsiteX2" fmla="*/ 838200 w 1696464"/>
              <a:gd name="connsiteY2" fmla="*/ 6756 h 1772965"/>
              <a:gd name="connsiteX3" fmla="*/ 1604783 w 1696464"/>
              <a:gd name="connsiteY3" fmla="*/ 469478 h 1772965"/>
              <a:gd name="connsiteX4" fmla="*/ 1543049 w 1696464"/>
              <a:gd name="connsiteY4" fmla="*/ 1402167 h 1772965"/>
              <a:gd name="connsiteX5" fmla="*/ 0 w 1696464"/>
              <a:gd name="connsiteY5" fmla="*/ 1173567 h 1772965"/>
              <a:gd name="connsiteX0" fmla="*/ 0 w 1710261"/>
              <a:gd name="connsiteY0" fmla="*/ 1172987 h 1772385"/>
              <a:gd name="connsiteX1" fmla="*/ 833437 w 1710261"/>
              <a:gd name="connsiteY1" fmla="*/ 887237 h 1772385"/>
              <a:gd name="connsiteX2" fmla="*/ 838200 w 1710261"/>
              <a:gd name="connsiteY2" fmla="*/ 6176 h 1772385"/>
              <a:gd name="connsiteX3" fmla="*/ 1627008 w 1710261"/>
              <a:gd name="connsiteY3" fmla="*/ 500648 h 1772385"/>
              <a:gd name="connsiteX4" fmla="*/ 1543049 w 1710261"/>
              <a:gd name="connsiteY4" fmla="*/ 1401587 h 1772385"/>
              <a:gd name="connsiteX5" fmla="*/ 0 w 1710261"/>
              <a:gd name="connsiteY5" fmla="*/ 1172987 h 1772385"/>
              <a:gd name="connsiteX0" fmla="*/ 0 w 1560817"/>
              <a:gd name="connsiteY0" fmla="*/ 1166811 h 1766209"/>
              <a:gd name="connsiteX1" fmla="*/ 833437 w 1560817"/>
              <a:gd name="connsiteY1" fmla="*/ 881061 h 1766209"/>
              <a:gd name="connsiteX2" fmla="*/ 838200 w 1560817"/>
              <a:gd name="connsiteY2" fmla="*/ 0 h 1766209"/>
              <a:gd name="connsiteX3" fmla="*/ 1543049 w 1560817"/>
              <a:gd name="connsiteY3" fmla="*/ 1395411 h 1766209"/>
              <a:gd name="connsiteX4" fmla="*/ 0 w 1560817"/>
              <a:gd name="connsiteY4" fmla="*/ 1166811 h 1766209"/>
              <a:gd name="connsiteX0" fmla="*/ 0 w 1695955"/>
              <a:gd name="connsiteY0" fmla="*/ 1169951 h 1769349"/>
              <a:gd name="connsiteX1" fmla="*/ 833437 w 1695955"/>
              <a:gd name="connsiteY1" fmla="*/ 884201 h 1769349"/>
              <a:gd name="connsiteX2" fmla="*/ 838200 w 1695955"/>
              <a:gd name="connsiteY2" fmla="*/ 3140 h 1769349"/>
              <a:gd name="connsiteX3" fmla="*/ 1596845 w 1695955"/>
              <a:gd name="connsiteY3" fmla="*/ 419826 h 1769349"/>
              <a:gd name="connsiteX4" fmla="*/ 1543049 w 1695955"/>
              <a:gd name="connsiteY4" fmla="*/ 1398551 h 1769349"/>
              <a:gd name="connsiteX5" fmla="*/ 0 w 1695955"/>
              <a:gd name="connsiteY5" fmla="*/ 1169951 h 1769349"/>
              <a:gd name="connsiteX0" fmla="*/ 0 w 1560817"/>
              <a:gd name="connsiteY0" fmla="*/ 1166811 h 1766209"/>
              <a:gd name="connsiteX1" fmla="*/ 833437 w 1560817"/>
              <a:gd name="connsiteY1" fmla="*/ 881061 h 1766209"/>
              <a:gd name="connsiteX2" fmla="*/ 838200 w 1560817"/>
              <a:gd name="connsiteY2" fmla="*/ 0 h 1766209"/>
              <a:gd name="connsiteX3" fmla="*/ 1543049 w 1560817"/>
              <a:gd name="connsiteY3" fmla="*/ 1395411 h 1766209"/>
              <a:gd name="connsiteX4" fmla="*/ 0 w 1560817"/>
              <a:gd name="connsiteY4" fmla="*/ 1166811 h 1766209"/>
              <a:gd name="connsiteX0" fmla="*/ 0 w 1560817"/>
              <a:gd name="connsiteY0" fmla="*/ 1166811 h 1766209"/>
              <a:gd name="connsiteX1" fmla="*/ 833437 w 1560817"/>
              <a:gd name="connsiteY1" fmla="*/ 881061 h 1766209"/>
              <a:gd name="connsiteX2" fmla="*/ 838200 w 1560817"/>
              <a:gd name="connsiteY2" fmla="*/ 0 h 1766209"/>
              <a:gd name="connsiteX3" fmla="*/ 1543049 w 1560817"/>
              <a:gd name="connsiteY3" fmla="*/ 1395411 h 1766209"/>
              <a:gd name="connsiteX4" fmla="*/ 0 w 1560817"/>
              <a:gd name="connsiteY4" fmla="*/ 1166811 h 1766209"/>
              <a:gd name="connsiteX0" fmla="*/ 0 w 1562162"/>
              <a:gd name="connsiteY0" fmla="*/ 1166811 h 1766209"/>
              <a:gd name="connsiteX1" fmla="*/ 833437 w 1562162"/>
              <a:gd name="connsiteY1" fmla="*/ 881061 h 1766209"/>
              <a:gd name="connsiteX2" fmla="*/ 838200 w 1562162"/>
              <a:gd name="connsiteY2" fmla="*/ 0 h 1766209"/>
              <a:gd name="connsiteX3" fmla="*/ 1543049 w 1562162"/>
              <a:gd name="connsiteY3" fmla="*/ 1395411 h 1766209"/>
              <a:gd name="connsiteX4" fmla="*/ 0 w 1562162"/>
              <a:gd name="connsiteY4" fmla="*/ 1166811 h 1766209"/>
              <a:gd name="connsiteX0" fmla="*/ 0 w 1562238"/>
              <a:gd name="connsiteY0" fmla="*/ 1166811 h 1766209"/>
              <a:gd name="connsiteX1" fmla="*/ 833437 w 1562238"/>
              <a:gd name="connsiteY1" fmla="*/ 881061 h 1766209"/>
              <a:gd name="connsiteX2" fmla="*/ 838200 w 1562238"/>
              <a:gd name="connsiteY2" fmla="*/ 0 h 1766209"/>
              <a:gd name="connsiteX3" fmla="*/ 1543049 w 1562238"/>
              <a:gd name="connsiteY3" fmla="*/ 1395411 h 1766209"/>
              <a:gd name="connsiteX4" fmla="*/ 0 w 1562238"/>
              <a:gd name="connsiteY4" fmla="*/ 1166811 h 1766209"/>
              <a:gd name="connsiteX0" fmla="*/ 0 w 1552953"/>
              <a:gd name="connsiteY0" fmla="*/ 1166811 h 1774439"/>
              <a:gd name="connsiteX1" fmla="*/ 833437 w 1552953"/>
              <a:gd name="connsiteY1" fmla="*/ 881061 h 1774439"/>
              <a:gd name="connsiteX2" fmla="*/ 838200 w 1552953"/>
              <a:gd name="connsiteY2" fmla="*/ 0 h 1774439"/>
              <a:gd name="connsiteX3" fmla="*/ 1533524 w 1552953"/>
              <a:gd name="connsiteY3" fmla="*/ 1408111 h 1774439"/>
              <a:gd name="connsiteX4" fmla="*/ 0 w 1552953"/>
              <a:gd name="connsiteY4" fmla="*/ 1166811 h 1774439"/>
              <a:gd name="connsiteX0" fmla="*/ 0 w 1603986"/>
              <a:gd name="connsiteY0" fmla="*/ 1170459 h 1778087"/>
              <a:gd name="connsiteX1" fmla="*/ 833437 w 1603986"/>
              <a:gd name="connsiteY1" fmla="*/ 884709 h 1778087"/>
              <a:gd name="connsiteX2" fmla="*/ 838200 w 1603986"/>
              <a:gd name="connsiteY2" fmla="*/ 3648 h 1778087"/>
              <a:gd name="connsiteX3" fmla="*/ 1295220 w 1603986"/>
              <a:gd name="connsiteY3" fmla="*/ 604484 h 1778087"/>
              <a:gd name="connsiteX4" fmla="*/ 1533524 w 1603986"/>
              <a:gd name="connsiteY4" fmla="*/ 1411759 h 1778087"/>
              <a:gd name="connsiteX5" fmla="*/ 0 w 1603986"/>
              <a:gd name="connsiteY5" fmla="*/ 1170459 h 1778087"/>
              <a:gd name="connsiteX0" fmla="*/ 0 w 1643824"/>
              <a:gd name="connsiteY0" fmla="*/ 1171158 h 1778786"/>
              <a:gd name="connsiteX1" fmla="*/ 833437 w 1643824"/>
              <a:gd name="connsiteY1" fmla="*/ 885408 h 1778786"/>
              <a:gd name="connsiteX2" fmla="*/ 838200 w 1643824"/>
              <a:gd name="connsiteY2" fmla="*/ 4347 h 1778786"/>
              <a:gd name="connsiteX3" fmla="*/ 1485720 w 1643824"/>
              <a:gd name="connsiteY3" fmla="*/ 532158 h 1778786"/>
              <a:gd name="connsiteX4" fmla="*/ 1533524 w 1643824"/>
              <a:gd name="connsiteY4" fmla="*/ 1412458 h 1778786"/>
              <a:gd name="connsiteX5" fmla="*/ 0 w 1643824"/>
              <a:gd name="connsiteY5" fmla="*/ 1171158 h 1778786"/>
              <a:gd name="connsiteX0" fmla="*/ 0 w 1656902"/>
              <a:gd name="connsiteY0" fmla="*/ 1174295 h 1781923"/>
              <a:gd name="connsiteX1" fmla="*/ 833437 w 1656902"/>
              <a:gd name="connsiteY1" fmla="*/ 888545 h 1781923"/>
              <a:gd name="connsiteX2" fmla="*/ 838200 w 1656902"/>
              <a:gd name="connsiteY2" fmla="*/ 7484 h 1781923"/>
              <a:gd name="connsiteX3" fmla="*/ 1523820 w 1656902"/>
              <a:gd name="connsiteY3" fmla="*/ 373370 h 1781923"/>
              <a:gd name="connsiteX4" fmla="*/ 1533524 w 1656902"/>
              <a:gd name="connsiteY4" fmla="*/ 1415595 h 1781923"/>
              <a:gd name="connsiteX5" fmla="*/ 0 w 1656902"/>
              <a:gd name="connsiteY5" fmla="*/ 1174295 h 1781923"/>
              <a:gd name="connsiteX0" fmla="*/ 0 w 1720224"/>
              <a:gd name="connsiteY0" fmla="*/ 1174295 h 1781923"/>
              <a:gd name="connsiteX1" fmla="*/ 833437 w 1720224"/>
              <a:gd name="connsiteY1" fmla="*/ 888545 h 1781923"/>
              <a:gd name="connsiteX2" fmla="*/ 838200 w 1720224"/>
              <a:gd name="connsiteY2" fmla="*/ 7484 h 1781923"/>
              <a:gd name="connsiteX3" fmla="*/ 1523820 w 1720224"/>
              <a:gd name="connsiteY3" fmla="*/ 373370 h 1781923"/>
              <a:gd name="connsiteX4" fmla="*/ 1698444 w 1720224"/>
              <a:gd name="connsiteY4" fmla="*/ 849621 h 1781923"/>
              <a:gd name="connsiteX5" fmla="*/ 1533524 w 1720224"/>
              <a:gd name="connsiteY5" fmla="*/ 1415595 h 1781923"/>
              <a:gd name="connsiteX6" fmla="*/ 0 w 1720224"/>
              <a:gd name="connsiteY6" fmla="*/ 1174295 h 1781923"/>
              <a:gd name="connsiteX0" fmla="*/ 0 w 1699355"/>
              <a:gd name="connsiteY0" fmla="*/ 1174295 h 1781923"/>
              <a:gd name="connsiteX1" fmla="*/ 833437 w 1699355"/>
              <a:gd name="connsiteY1" fmla="*/ 888545 h 1781923"/>
              <a:gd name="connsiteX2" fmla="*/ 838200 w 1699355"/>
              <a:gd name="connsiteY2" fmla="*/ 7484 h 1781923"/>
              <a:gd name="connsiteX3" fmla="*/ 1523820 w 1699355"/>
              <a:gd name="connsiteY3" fmla="*/ 373370 h 1781923"/>
              <a:gd name="connsiteX4" fmla="*/ 1698444 w 1699355"/>
              <a:gd name="connsiteY4" fmla="*/ 849621 h 1781923"/>
              <a:gd name="connsiteX5" fmla="*/ 1533524 w 1699355"/>
              <a:gd name="connsiteY5" fmla="*/ 1415595 h 1781923"/>
              <a:gd name="connsiteX6" fmla="*/ 0 w 1699355"/>
              <a:gd name="connsiteY6" fmla="*/ 1174295 h 1781923"/>
              <a:gd name="connsiteX0" fmla="*/ 0 w 1711450"/>
              <a:gd name="connsiteY0" fmla="*/ 1174295 h 1781923"/>
              <a:gd name="connsiteX1" fmla="*/ 833437 w 1711450"/>
              <a:gd name="connsiteY1" fmla="*/ 888545 h 1781923"/>
              <a:gd name="connsiteX2" fmla="*/ 838200 w 1711450"/>
              <a:gd name="connsiteY2" fmla="*/ 7484 h 1781923"/>
              <a:gd name="connsiteX3" fmla="*/ 1523820 w 1711450"/>
              <a:gd name="connsiteY3" fmla="*/ 373370 h 1781923"/>
              <a:gd name="connsiteX4" fmla="*/ 1711144 w 1711450"/>
              <a:gd name="connsiteY4" fmla="*/ 855971 h 1781923"/>
              <a:gd name="connsiteX5" fmla="*/ 1533524 w 1711450"/>
              <a:gd name="connsiteY5" fmla="*/ 1415595 h 1781923"/>
              <a:gd name="connsiteX6" fmla="*/ 0 w 1711450"/>
              <a:gd name="connsiteY6" fmla="*/ 1174295 h 1781923"/>
              <a:gd name="connsiteX0" fmla="*/ 0 w 1711450"/>
              <a:gd name="connsiteY0" fmla="*/ 1174295 h 1781923"/>
              <a:gd name="connsiteX1" fmla="*/ 833437 w 1711450"/>
              <a:gd name="connsiteY1" fmla="*/ 888545 h 1781923"/>
              <a:gd name="connsiteX2" fmla="*/ 838200 w 1711450"/>
              <a:gd name="connsiteY2" fmla="*/ 7484 h 1781923"/>
              <a:gd name="connsiteX3" fmla="*/ 1523820 w 1711450"/>
              <a:gd name="connsiteY3" fmla="*/ 373370 h 1781923"/>
              <a:gd name="connsiteX4" fmla="*/ 1711144 w 1711450"/>
              <a:gd name="connsiteY4" fmla="*/ 855971 h 1781923"/>
              <a:gd name="connsiteX5" fmla="*/ 1533524 w 1711450"/>
              <a:gd name="connsiteY5" fmla="*/ 1415595 h 1781923"/>
              <a:gd name="connsiteX6" fmla="*/ 0 w 1711450"/>
              <a:gd name="connsiteY6" fmla="*/ 1174295 h 1781923"/>
              <a:gd name="connsiteX0" fmla="*/ 0 w 1711450"/>
              <a:gd name="connsiteY0" fmla="*/ 1174733 h 1782361"/>
              <a:gd name="connsiteX1" fmla="*/ 833437 w 1711450"/>
              <a:gd name="connsiteY1" fmla="*/ 888983 h 1782361"/>
              <a:gd name="connsiteX2" fmla="*/ 838200 w 1711450"/>
              <a:gd name="connsiteY2" fmla="*/ 7922 h 1782361"/>
              <a:gd name="connsiteX3" fmla="*/ 1526995 w 1711450"/>
              <a:gd name="connsiteY3" fmla="*/ 361108 h 1782361"/>
              <a:gd name="connsiteX4" fmla="*/ 1711144 w 1711450"/>
              <a:gd name="connsiteY4" fmla="*/ 856409 h 1782361"/>
              <a:gd name="connsiteX5" fmla="*/ 1533524 w 1711450"/>
              <a:gd name="connsiteY5" fmla="*/ 1416033 h 1782361"/>
              <a:gd name="connsiteX6" fmla="*/ 0 w 1711450"/>
              <a:gd name="connsiteY6" fmla="*/ 1174733 h 1782361"/>
              <a:gd name="connsiteX0" fmla="*/ 0 w 1711450"/>
              <a:gd name="connsiteY0" fmla="*/ 1174312 h 1781940"/>
              <a:gd name="connsiteX1" fmla="*/ 833437 w 1711450"/>
              <a:gd name="connsiteY1" fmla="*/ 888562 h 1781940"/>
              <a:gd name="connsiteX2" fmla="*/ 838200 w 1711450"/>
              <a:gd name="connsiteY2" fmla="*/ 7501 h 1781940"/>
              <a:gd name="connsiteX3" fmla="*/ 1526995 w 1711450"/>
              <a:gd name="connsiteY3" fmla="*/ 360687 h 1781940"/>
              <a:gd name="connsiteX4" fmla="*/ 1711144 w 1711450"/>
              <a:gd name="connsiteY4" fmla="*/ 855988 h 1781940"/>
              <a:gd name="connsiteX5" fmla="*/ 1533524 w 1711450"/>
              <a:gd name="connsiteY5" fmla="*/ 1415612 h 1781940"/>
              <a:gd name="connsiteX6" fmla="*/ 0 w 1711450"/>
              <a:gd name="connsiteY6" fmla="*/ 1174312 h 1781940"/>
              <a:gd name="connsiteX0" fmla="*/ 0 w 1711450"/>
              <a:gd name="connsiteY0" fmla="*/ 1174312 h 1781940"/>
              <a:gd name="connsiteX1" fmla="*/ 833437 w 1711450"/>
              <a:gd name="connsiteY1" fmla="*/ 888562 h 1781940"/>
              <a:gd name="connsiteX2" fmla="*/ 838200 w 1711450"/>
              <a:gd name="connsiteY2" fmla="*/ 7501 h 1781940"/>
              <a:gd name="connsiteX3" fmla="*/ 1526995 w 1711450"/>
              <a:gd name="connsiteY3" fmla="*/ 360687 h 1781940"/>
              <a:gd name="connsiteX4" fmla="*/ 1711144 w 1711450"/>
              <a:gd name="connsiteY4" fmla="*/ 855988 h 1781940"/>
              <a:gd name="connsiteX5" fmla="*/ 1533524 w 1711450"/>
              <a:gd name="connsiteY5" fmla="*/ 1415612 h 1781940"/>
              <a:gd name="connsiteX6" fmla="*/ 0 w 1711450"/>
              <a:gd name="connsiteY6" fmla="*/ 1174312 h 1781940"/>
              <a:gd name="connsiteX0" fmla="*/ 0 w 1711450"/>
              <a:gd name="connsiteY0" fmla="*/ 1174312 h 1781940"/>
              <a:gd name="connsiteX1" fmla="*/ 833437 w 1711450"/>
              <a:gd name="connsiteY1" fmla="*/ 888562 h 1781940"/>
              <a:gd name="connsiteX2" fmla="*/ 838200 w 1711450"/>
              <a:gd name="connsiteY2" fmla="*/ 7501 h 1781940"/>
              <a:gd name="connsiteX3" fmla="*/ 1526995 w 1711450"/>
              <a:gd name="connsiteY3" fmla="*/ 360687 h 1781940"/>
              <a:gd name="connsiteX4" fmla="*/ 1711144 w 1711450"/>
              <a:gd name="connsiteY4" fmla="*/ 855988 h 1781940"/>
              <a:gd name="connsiteX5" fmla="*/ 1533524 w 1711450"/>
              <a:gd name="connsiteY5" fmla="*/ 1415612 h 1781940"/>
              <a:gd name="connsiteX6" fmla="*/ 0 w 1711450"/>
              <a:gd name="connsiteY6" fmla="*/ 1174312 h 1781940"/>
              <a:gd name="connsiteX0" fmla="*/ 0 w 1711450"/>
              <a:gd name="connsiteY0" fmla="*/ 1174417 h 1782045"/>
              <a:gd name="connsiteX1" fmla="*/ 833437 w 1711450"/>
              <a:gd name="connsiteY1" fmla="*/ 888667 h 1782045"/>
              <a:gd name="connsiteX2" fmla="*/ 838200 w 1711450"/>
              <a:gd name="connsiteY2" fmla="*/ 7606 h 1782045"/>
              <a:gd name="connsiteX3" fmla="*/ 1539695 w 1711450"/>
              <a:gd name="connsiteY3" fmla="*/ 357617 h 1782045"/>
              <a:gd name="connsiteX4" fmla="*/ 1711144 w 1711450"/>
              <a:gd name="connsiteY4" fmla="*/ 856093 h 1782045"/>
              <a:gd name="connsiteX5" fmla="*/ 1533524 w 1711450"/>
              <a:gd name="connsiteY5" fmla="*/ 1415717 h 1782045"/>
              <a:gd name="connsiteX6" fmla="*/ 0 w 1711450"/>
              <a:gd name="connsiteY6" fmla="*/ 1174417 h 1782045"/>
              <a:gd name="connsiteX0" fmla="*/ 0 w 1711450"/>
              <a:gd name="connsiteY0" fmla="*/ 1174209 h 1781837"/>
              <a:gd name="connsiteX1" fmla="*/ 833437 w 1711450"/>
              <a:gd name="connsiteY1" fmla="*/ 888459 h 1781837"/>
              <a:gd name="connsiteX2" fmla="*/ 838200 w 1711450"/>
              <a:gd name="connsiteY2" fmla="*/ 7398 h 1781837"/>
              <a:gd name="connsiteX3" fmla="*/ 1530170 w 1711450"/>
              <a:gd name="connsiteY3" fmla="*/ 363759 h 1781837"/>
              <a:gd name="connsiteX4" fmla="*/ 1711144 w 1711450"/>
              <a:gd name="connsiteY4" fmla="*/ 855885 h 1781837"/>
              <a:gd name="connsiteX5" fmla="*/ 1533524 w 1711450"/>
              <a:gd name="connsiteY5" fmla="*/ 1415509 h 1781837"/>
              <a:gd name="connsiteX6" fmla="*/ 0 w 1711450"/>
              <a:gd name="connsiteY6" fmla="*/ 1174209 h 1781837"/>
              <a:gd name="connsiteX0" fmla="*/ 0 w 1711450"/>
              <a:gd name="connsiteY0" fmla="*/ 1174209 h 1781837"/>
              <a:gd name="connsiteX1" fmla="*/ 833437 w 1711450"/>
              <a:gd name="connsiteY1" fmla="*/ 888459 h 1781837"/>
              <a:gd name="connsiteX2" fmla="*/ 838200 w 1711450"/>
              <a:gd name="connsiteY2" fmla="*/ 7398 h 1781837"/>
              <a:gd name="connsiteX3" fmla="*/ 1530170 w 1711450"/>
              <a:gd name="connsiteY3" fmla="*/ 363759 h 1781837"/>
              <a:gd name="connsiteX4" fmla="*/ 1711144 w 1711450"/>
              <a:gd name="connsiteY4" fmla="*/ 855885 h 1781837"/>
              <a:gd name="connsiteX5" fmla="*/ 1533524 w 1711450"/>
              <a:gd name="connsiteY5" fmla="*/ 1415509 h 1781837"/>
              <a:gd name="connsiteX6" fmla="*/ 0 w 1711450"/>
              <a:gd name="connsiteY6" fmla="*/ 1174209 h 1781837"/>
              <a:gd name="connsiteX0" fmla="*/ 0 w 1711450"/>
              <a:gd name="connsiteY0" fmla="*/ 1172229 h 1779857"/>
              <a:gd name="connsiteX1" fmla="*/ 833437 w 1711450"/>
              <a:gd name="connsiteY1" fmla="*/ 886479 h 1779857"/>
              <a:gd name="connsiteX2" fmla="*/ 838200 w 1711450"/>
              <a:gd name="connsiteY2" fmla="*/ 5418 h 1779857"/>
              <a:gd name="connsiteX3" fmla="*/ 1530170 w 1711450"/>
              <a:gd name="connsiteY3" fmla="*/ 361779 h 1779857"/>
              <a:gd name="connsiteX4" fmla="*/ 1711144 w 1711450"/>
              <a:gd name="connsiteY4" fmla="*/ 853905 h 1779857"/>
              <a:gd name="connsiteX5" fmla="*/ 1533524 w 1711450"/>
              <a:gd name="connsiteY5" fmla="*/ 1413529 h 1779857"/>
              <a:gd name="connsiteX6" fmla="*/ 0 w 1711450"/>
              <a:gd name="connsiteY6" fmla="*/ 1172229 h 1779857"/>
              <a:gd name="connsiteX0" fmla="*/ 0 w 1711450"/>
              <a:gd name="connsiteY0" fmla="*/ 1172229 h 1779857"/>
              <a:gd name="connsiteX1" fmla="*/ 833437 w 1711450"/>
              <a:gd name="connsiteY1" fmla="*/ 886479 h 1779857"/>
              <a:gd name="connsiteX2" fmla="*/ 838200 w 1711450"/>
              <a:gd name="connsiteY2" fmla="*/ 5418 h 1779857"/>
              <a:gd name="connsiteX3" fmla="*/ 1530170 w 1711450"/>
              <a:gd name="connsiteY3" fmla="*/ 361779 h 1779857"/>
              <a:gd name="connsiteX4" fmla="*/ 1711144 w 1711450"/>
              <a:gd name="connsiteY4" fmla="*/ 853905 h 1779857"/>
              <a:gd name="connsiteX5" fmla="*/ 1533524 w 1711450"/>
              <a:gd name="connsiteY5" fmla="*/ 1413529 h 1779857"/>
              <a:gd name="connsiteX6" fmla="*/ 0 w 1711450"/>
              <a:gd name="connsiteY6" fmla="*/ 1172229 h 1779857"/>
              <a:gd name="connsiteX0" fmla="*/ 0 w 1711450"/>
              <a:gd name="connsiteY0" fmla="*/ 1174111 h 1781739"/>
              <a:gd name="connsiteX1" fmla="*/ 833437 w 1711450"/>
              <a:gd name="connsiteY1" fmla="*/ 888361 h 1781739"/>
              <a:gd name="connsiteX2" fmla="*/ 838200 w 1711450"/>
              <a:gd name="connsiteY2" fmla="*/ 7300 h 1781739"/>
              <a:gd name="connsiteX3" fmla="*/ 1530170 w 1711450"/>
              <a:gd name="connsiteY3" fmla="*/ 363661 h 1781739"/>
              <a:gd name="connsiteX4" fmla="*/ 1711144 w 1711450"/>
              <a:gd name="connsiteY4" fmla="*/ 855787 h 1781739"/>
              <a:gd name="connsiteX5" fmla="*/ 1533524 w 1711450"/>
              <a:gd name="connsiteY5" fmla="*/ 1415411 h 1781739"/>
              <a:gd name="connsiteX6" fmla="*/ 0 w 1711450"/>
              <a:gd name="connsiteY6" fmla="*/ 1174111 h 1781739"/>
              <a:gd name="connsiteX0" fmla="*/ 0 w 1711450"/>
              <a:gd name="connsiteY0" fmla="*/ 1173112 h 1780740"/>
              <a:gd name="connsiteX1" fmla="*/ 833437 w 1711450"/>
              <a:gd name="connsiteY1" fmla="*/ 887362 h 1780740"/>
              <a:gd name="connsiteX2" fmla="*/ 838200 w 1711450"/>
              <a:gd name="connsiteY2" fmla="*/ 6301 h 1780740"/>
              <a:gd name="connsiteX3" fmla="*/ 1530170 w 1711450"/>
              <a:gd name="connsiteY3" fmla="*/ 362662 h 1780740"/>
              <a:gd name="connsiteX4" fmla="*/ 1711144 w 1711450"/>
              <a:gd name="connsiteY4" fmla="*/ 854788 h 1780740"/>
              <a:gd name="connsiteX5" fmla="*/ 1533524 w 1711450"/>
              <a:gd name="connsiteY5" fmla="*/ 1414412 h 1780740"/>
              <a:gd name="connsiteX6" fmla="*/ 0 w 1711450"/>
              <a:gd name="connsiteY6" fmla="*/ 1173112 h 1780740"/>
              <a:gd name="connsiteX0" fmla="*/ 0 w 1711450"/>
              <a:gd name="connsiteY0" fmla="*/ 1173112 h 1780740"/>
              <a:gd name="connsiteX1" fmla="*/ 833437 w 1711450"/>
              <a:gd name="connsiteY1" fmla="*/ 887362 h 1780740"/>
              <a:gd name="connsiteX2" fmla="*/ 838200 w 1711450"/>
              <a:gd name="connsiteY2" fmla="*/ 6301 h 1780740"/>
              <a:gd name="connsiteX3" fmla="*/ 1530170 w 1711450"/>
              <a:gd name="connsiteY3" fmla="*/ 362662 h 1780740"/>
              <a:gd name="connsiteX4" fmla="*/ 1711144 w 1711450"/>
              <a:gd name="connsiteY4" fmla="*/ 854788 h 1780740"/>
              <a:gd name="connsiteX5" fmla="*/ 1533524 w 1711450"/>
              <a:gd name="connsiteY5" fmla="*/ 1414412 h 1780740"/>
              <a:gd name="connsiteX6" fmla="*/ 0 w 1711450"/>
              <a:gd name="connsiteY6" fmla="*/ 1173112 h 1780740"/>
              <a:gd name="connsiteX0" fmla="*/ 0 w 1675969"/>
              <a:gd name="connsiteY0" fmla="*/ 1173112 h 1780740"/>
              <a:gd name="connsiteX1" fmla="*/ 833437 w 1675969"/>
              <a:gd name="connsiteY1" fmla="*/ 887362 h 1780740"/>
              <a:gd name="connsiteX2" fmla="*/ 838200 w 1675969"/>
              <a:gd name="connsiteY2" fmla="*/ 6301 h 1780740"/>
              <a:gd name="connsiteX3" fmla="*/ 1530170 w 1675969"/>
              <a:gd name="connsiteY3" fmla="*/ 362662 h 1780740"/>
              <a:gd name="connsiteX4" fmla="*/ 1533524 w 1675969"/>
              <a:gd name="connsiteY4" fmla="*/ 1414412 h 1780740"/>
              <a:gd name="connsiteX5" fmla="*/ 0 w 1675969"/>
              <a:gd name="connsiteY5" fmla="*/ 1173112 h 1780740"/>
              <a:gd name="connsiteX0" fmla="*/ 0 w 1551465"/>
              <a:gd name="connsiteY0" fmla="*/ 1166811 h 1774439"/>
              <a:gd name="connsiteX1" fmla="*/ 833437 w 1551465"/>
              <a:gd name="connsiteY1" fmla="*/ 881061 h 1774439"/>
              <a:gd name="connsiteX2" fmla="*/ 838200 w 1551465"/>
              <a:gd name="connsiteY2" fmla="*/ 0 h 1774439"/>
              <a:gd name="connsiteX3" fmla="*/ 1533524 w 1551465"/>
              <a:gd name="connsiteY3" fmla="*/ 1408111 h 1774439"/>
              <a:gd name="connsiteX4" fmla="*/ 0 w 1551465"/>
              <a:gd name="connsiteY4" fmla="*/ 1166811 h 1774439"/>
              <a:gd name="connsiteX0" fmla="*/ 0 w 1696749"/>
              <a:gd name="connsiteY0" fmla="*/ 1166811 h 1774439"/>
              <a:gd name="connsiteX1" fmla="*/ 833437 w 1696749"/>
              <a:gd name="connsiteY1" fmla="*/ 881061 h 1774439"/>
              <a:gd name="connsiteX2" fmla="*/ 838200 w 1696749"/>
              <a:gd name="connsiteY2" fmla="*/ 0 h 1774439"/>
              <a:gd name="connsiteX3" fmla="*/ 1533524 w 1696749"/>
              <a:gd name="connsiteY3" fmla="*/ 1408111 h 1774439"/>
              <a:gd name="connsiteX4" fmla="*/ 0 w 1696749"/>
              <a:gd name="connsiteY4" fmla="*/ 1166811 h 1774439"/>
              <a:gd name="connsiteX0" fmla="*/ 0 w 1744087"/>
              <a:gd name="connsiteY0" fmla="*/ 1166811 h 1774439"/>
              <a:gd name="connsiteX1" fmla="*/ 833437 w 1744087"/>
              <a:gd name="connsiteY1" fmla="*/ 881061 h 1774439"/>
              <a:gd name="connsiteX2" fmla="*/ 838200 w 1744087"/>
              <a:gd name="connsiteY2" fmla="*/ 0 h 1774439"/>
              <a:gd name="connsiteX3" fmla="*/ 1533524 w 1744087"/>
              <a:gd name="connsiteY3" fmla="*/ 1408111 h 1774439"/>
              <a:gd name="connsiteX4" fmla="*/ 0 w 1744087"/>
              <a:gd name="connsiteY4" fmla="*/ 1166811 h 1774439"/>
              <a:gd name="connsiteX0" fmla="*/ 0 w 1706536"/>
              <a:gd name="connsiteY0" fmla="*/ 1166811 h 1774439"/>
              <a:gd name="connsiteX1" fmla="*/ 833437 w 1706536"/>
              <a:gd name="connsiteY1" fmla="*/ 881061 h 1774439"/>
              <a:gd name="connsiteX2" fmla="*/ 838200 w 1706536"/>
              <a:gd name="connsiteY2" fmla="*/ 0 h 1774439"/>
              <a:gd name="connsiteX3" fmla="*/ 1533524 w 1706536"/>
              <a:gd name="connsiteY3" fmla="*/ 1408111 h 1774439"/>
              <a:gd name="connsiteX4" fmla="*/ 0 w 1706536"/>
              <a:gd name="connsiteY4" fmla="*/ 1166811 h 1774439"/>
              <a:gd name="connsiteX0" fmla="*/ 0 w 1708733"/>
              <a:gd name="connsiteY0" fmla="*/ 1166811 h 1774439"/>
              <a:gd name="connsiteX1" fmla="*/ 833437 w 1708733"/>
              <a:gd name="connsiteY1" fmla="*/ 881061 h 1774439"/>
              <a:gd name="connsiteX2" fmla="*/ 852488 w 1708733"/>
              <a:gd name="connsiteY2" fmla="*/ 0 h 1774439"/>
              <a:gd name="connsiteX3" fmla="*/ 1533524 w 1708733"/>
              <a:gd name="connsiteY3" fmla="*/ 1408111 h 1774439"/>
              <a:gd name="connsiteX4" fmla="*/ 0 w 1708733"/>
              <a:gd name="connsiteY4" fmla="*/ 1166811 h 1774439"/>
              <a:gd name="connsiteX0" fmla="*/ 0 w 1707628"/>
              <a:gd name="connsiteY0" fmla="*/ 1162049 h 1769677"/>
              <a:gd name="connsiteX1" fmla="*/ 833437 w 1707628"/>
              <a:gd name="connsiteY1" fmla="*/ 876299 h 1769677"/>
              <a:gd name="connsiteX2" fmla="*/ 845344 w 1707628"/>
              <a:gd name="connsiteY2" fmla="*/ 0 h 1769677"/>
              <a:gd name="connsiteX3" fmla="*/ 1533524 w 1707628"/>
              <a:gd name="connsiteY3" fmla="*/ 1403349 h 1769677"/>
              <a:gd name="connsiteX4" fmla="*/ 0 w 1707628"/>
              <a:gd name="connsiteY4" fmla="*/ 1162049 h 1769677"/>
              <a:gd name="connsiteX0" fmla="*/ 0 w 1698103"/>
              <a:gd name="connsiteY0" fmla="*/ 1171574 h 1773022"/>
              <a:gd name="connsiteX1" fmla="*/ 823912 w 1698103"/>
              <a:gd name="connsiteY1" fmla="*/ 876299 h 1773022"/>
              <a:gd name="connsiteX2" fmla="*/ 835819 w 1698103"/>
              <a:gd name="connsiteY2" fmla="*/ 0 h 1773022"/>
              <a:gd name="connsiteX3" fmla="*/ 1523999 w 1698103"/>
              <a:gd name="connsiteY3" fmla="*/ 1403349 h 1773022"/>
              <a:gd name="connsiteX4" fmla="*/ 0 w 1698103"/>
              <a:gd name="connsiteY4" fmla="*/ 1171574 h 1773022"/>
              <a:gd name="connsiteX0" fmla="*/ 0 w 1698103"/>
              <a:gd name="connsiteY0" fmla="*/ 1171574 h 1768915"/>
              <a:gd name="connsiteX1" fmla="*/ 823912 w 1698103"/>
              <a:gd name="connsiteY1" fmla="*/ 876299 h 1768915"/>
              <a:gd name="connsiteX2" fmla="*/ 835819 w 1698103"/>
              <a:gd name="connsiteY2" fmla="*/ 0 h 1768915"/>
              <a:gd name="connsiteX3" fmla="*/ 1523999 w 1698103"/>
              <a:gd name="connsiteY3" fmla="*/ 1403349 h 1768915"/>
              <a:gd name="connsiteX4" fmla="*/ 0 w 1698103"/>
              <a:gd name="connsiteY4" fmla="*/ 1171574 h 1768915"/>
              <a:gd name="connsiteX0" fmla="*/ 0 w 1698103"/>
              <a:gd name="connsiteY0" fmla="*/ 1171574 h 1758617"/>
              <a:gd name="connsiteX1" fmla="*/ 823912 w 1698103"/>
              <a:gd name="connsiteY1" fmla="*/ 876299 h 1758617"/>
              <a:gd name="connsiteX2" fmla="*/ 835819 w 1698103"/>
              <a:gd name="connsiteY2" fmla="*/ 0 h 1758617"/>
              <a:gd name="connsiteX3" fmla="*/ 1523999 w 1698103"/>
              <a:gd name="connsiteY3" fmla="*/ 1403349 h 1758617"/>
              <a:gd name="connsiteX4" fmla="*/ 0 w 1698103"/>
              <a:gd name="connsiteY4" fmla="*/ 1171574 h 1758617"/>
              <a:gd name="connsiteX0" fmla="*/ 0 w 1699105"/>
              <a:gd name="connsiteY0" fmla="*/ 1171574 h 1758617"/>
              <a:gd name="connsiteX1" fmla="*/ 823912 w 1699105"/>
              <a:gd name="connsiteY1" fmla="*/ 876299 h 1758617"/>
              <a:gd name="connsiteX2" fmla="*/ 835819 w 1699105"/>
              <a:gd name="connsiteY2" fmla="*/ 0 h 1758617"/>
              <a:gd name="connsiteX3" fmla="*/ 1523999 w 1699105"/>
              <a:gd name="connsiteY3" fmla="*/ 1403349 h 1758617"/>
              <a:gd name="connsiteX4" fmla="*/ 0 w 1699105"/>
              <a:gd name="connsiteY4" fmla="*/ 1171574 h 1758617"/>
              <a:gd name="connsiteX0" fmla="*/ 0 w 1703486"/>
              <a:gd name="connsiteY0" fmla="*/ 1171574 h 1758617"/>
              <a:gd name="connsiteX1" fmla="*/ 823912 w 1703486"/>
              <a:gd name="connsiteY1" fmla="*/ 876299 h 1758617"/>
              <a:gd name="connsiteX2" fmla="*/ 835819 w 1703486"/>
              <a:gd name="connsiteY2" fmla="*/ 0 h 1758617"/>
              <a:gd name="connsiteX3" fmla="*/ 1523999 w 1703486"/>
              <a:gd name="connsiteY3" fmla="*/ 1403349 h 1758617"/>
              <a:gd name="connsiteX4" fmla="*/ 0 w 1703486"/>
              <a:gd name="connsiteY4" fmla="*/ 1171574 h 1758617"/>
              <a:gd name="connsiteX0" fmla="*/ 0 w 1695419"/>
              <a:gd name="connsiteY0" fmla="*/ 1171574 h 1758617"/>
              <a:gd name="connsiteX1" fmla="*/ 823912 w 1695419"/>
              <a:gd name="connsiteY1" fmla="*/ 876299 h 1758617"/>
              <a:gd name="connsiteX2" fmla="*/ 835819 w 1695419"/>
              <a:gd name="connsiteY2" fmla="*/ 0 h 1758617"/>
              <a:gd name="connsiteX3" fmla="*/ 1523999 w 1695419"/>
              <a:gd name="connsiteY3" fmla="*/ 1403349 h 1758617"/>
              <a:gd name="connsiteX4" fmla="*/ 0 w 1695419"/>
              <a:gd name="connsiteY4" fmla="*/ 1171574 h 1758617"/>
              <a:gd name="connsiteX0" fmla="*/ 0 w 1698442"/>
              <a:gd name="connsiteY0" fmla="*/ 1171574 h 1758617"/>
              <a:gd name="connsiteX1" fmla="*/ 823912 w 1698442"/>
              <a:gd name="connsiteY1" fmla="*/ 876299 h 1758617"/>
              <a:gd name="connsiteX2" fmla="*/ 835819 w 1698442"/>
              <a:gd name="connsiteY2" fmla="*/ 0 h 1758617"/>
              <a:gd name="connsiteX3" fmla="*/ 1523999 w 1698442"/>
              <a:gd name="connsiteY3" fmla="*/ 1403349 h 1758617"/>
              <a:gd name="connsiteX4" fmla="*/ 0 w 1698442"/>
              <a:gd name="connsiteY4" fmla="*/ 1171574 h 1758617"/>
              <a:gd name="connsiteX0" fmla="*/ 0 w 1698442"/>
              <a:gd name="connsiteY0" fmla="*/ 1171574 h 1750393"/>
              <a:gd name="connsiteX1" fmla="*/ 823912 w 1698442"/>
              <a:gd name="connsiteY1" fmla="*/ 876299 h 1750393"/>
              <a:gd name="connsiteX2" fmla="*/ 835819 w 1698442"/>
              <a:gd name="connsiteY2" fmla="*/ 0 h 1750393"/>
              <a:gd name="connsiteX3" fmla="*/ 1523999 w 1698442"/>
              <a:gd name="connsiteY3" fmla="*/ 1403349 h 1750393"/>
              <a:gd name="connsiteX4" fmla="*/ 0 w 1698442"/>
              <a:gd name="connsiteY4" fmla="*/ 1171574 h 1750393"/>
              <a:gd name="connsiteX0" fmla="*/ 0 w 1698442"/>
              <a:gd name="connsiteY0" fmla="*/ 1171574 h 1750393"/>
              <a:gd name="connsiteX1" fmla="*/ 823912 w 1698442"/>
              <a:gd name="connsiteY1" fmla="*/ 876299 h 1750393"/>
              <a:gd name="connsiteX2" fmla="*/ 835819 w 1698442"/>
              <a:gd name="connsiteY2" fmla="*/ 0 h 1750393"/>
              <a:gd name="connsiteX3" fmla="*/ 1523999 w 1698442"/>
              <a:gd name="connsiteY3" fmla="*/ 1403349 h 1750393"/>
              <a:gd name="connsiteX4" fmla="*/ 0 w 1698442"/>
              <a:gd name="connsiteY4" fmla="*/ 1171574 h 1750393"/>
              <a:gd name="connsiteX0" fmla="*/ 0 w 1698442"/>
              <a:gd name="connsiteY0" fmla="*/ 1171574 h 1750393"/>
              <a:gd name="connsiteX1" fmla="*/ 823912 w 1698442"/>
              <a:gd name="connsiteY1" fmla="*/ 876299 h 1750393"/>
              <a:gd name="connsiteX2" fmla="*/ 835819 w 1698442"/>
              <a:gd name="connsiteY2" fmla="*/ 0 h 1750393"/>
              <a:gd name="connsiteX3" fmla="*/ 1523999 w 1698442"/>
              <a:gd name="connsiteY3" fmla="*/ 1403349 h 1750393"/>
              <a:gd name="connsiteX4" fmla="*/ 0 w 1698442"/>
              <a:gd name="connsiteY4" fmla="*/ 1171574 h 1750393"/>
              <a:gd name="connsiteX0" fmla="*/ 0 w 1698442"/>
              <a:gd name="connsiteY0" fmla="*/ 1171574 h 1754504"/>
              <a:gd name="connsiteX1" fmla="*/ 823912 w 1698442"/>
              <a:gd name="connsiteY1" fmla="*/ 876299 h 1754504"/>
              <a:gd name="connsiteX2" fmla="*/ 835819 w 1698442"/>
              <a:gd name="connsiteY2" fmla="*/ 0 h 1754504"/>
              <a:gd name="connsiteX3" fmla="*/ 1523999 w 1698442"/>
              <a:gd name="connsiteY3" fmla="*/ 1403349 h 1754504"/>
              <a:gd name="connsiteX4" fmla="*/ 0 w 1698442"/>
              <a:gd name="connsiteY4" fmla="*/ 1171574 h 1754504"/>
              <a:gd name="connsiteX0" fmla="*/ 0 w 1698442"/>
              <a:gd name="connsiteY0" fmla="*/ 1171574 h 1754504"/>
              <a:gd name="connsiteX1" fmla="*/ 823912 w 1698442"/>
              <a:gd name="connsiteY1" fmla="*/ 876299 h 1754504"/>
              <a:gd name="connsiteX2" fmla="*/ 835819 w 1698442"/>
              <a:gd name="connsiteY2" fmla="*/ 0 h 1754504"/>
              <a:gd name="connsiteX3" fmla="*/ 1523999 w 1698442"/>
              <a:gd name="connsiteY3" fmla="*/ 1403349 h 1754504"/>
              <a:gd name="connsiteX4" fmla="*/ 0 w 1698442"/>
              <a:gd name="connsiteY4" fmla="*/ 1171574 h 1754504"/>
              <a:gd name="connsiteX0" fmla="*/ 0 w 1703204"/>
              <a:gd name="connsiteY0" fmla="*/ 1181099 h 1757891"/>
              <a:gd name="connsiteX1" fmla="*/ 828674 w 1703204"/>
              <a:gd name="connsiteY1" fmla="*/ 876299 h 1757891"/>
              <a:gd name="connsiteX2" fmla="*/ 840581 w 1703204"/>
              <a:gd name="connsiteY2" fmla="*/ 0 h 1757891"/>
              <a:gd name="connsiteX3" fmla="*/ 1528761 w 1703204"/>
              <a:gd name="connsiteY3" fmla="*/ 1403349 h 1757891"/>
              <a:gd name="connsiteX4" fmla="*/ 0 w 1703204"/>
              <a:gd name="connsiteY4" fmla="*/ 1181099 h 1757891"/>
              <a:gd name="connsiteX0" fmla="*/ 0 w 1697163"/>
              <a:gd name="connsiteY0" fmla="*/ 1181099 h 1757891"/>
              <a:gd name="connsiteX1" fmla="*/ 828674 w 1697163"/>
              <a:gd name="connsiteY1" fmla="*/ 876299 h 1757891"/>
              <a:gd name="connsiteX2" fmla="*/ 840581 w 1697163"/>
              <a:gd name="connsiteY2" fmla="*/ 0 h 1757891"/>
              <a:gd name="connsiteX3" fmla="*/ 1528761 w 1697163"/>
              <a:gd name="connsiteY3" fmla="*/ 1403349 h 1757891"/>
              <a:gd name="connsiteX4" fmla="*/ 0 w 1697163"/>
              <a:gd name="connsiteY4" fmla="*/ 1181099 h 1757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7163" h="1757891">
                <a:moveTo>
                  <a:pt x="0" y="1181099"/>
                </a:moveTo>
                <a:lnTo>
                  <a:pt x="828674" y="876299"/>
                </a:lnTo>
                <a:cubicBezTo>
                  <a:pt x="830262" y="584199"/>
                  <a:pt x="838993" y="292100"/>
                  <a:pt x="840581" y="0"/>
                </a:cubicBezTo>
                <a:cubicBezTo>
                  <a:pt x="1388269" y="27517"/>
                  <a:pt x="2000250" y="621505"/>
                  <a:pt x="1528761" y="1403349"/>
                </a:cubicBezTo>
                <a:cubicBezTo>
                  <a:pt x="1021554" y="2017710"/>
                  <a:pt x="214312" y="1762123"/>
                  <a:pt x="0" y="1181099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673935" y="4147731"/>
            <a:ext cx="989" cy="253377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표 2"/>
          <p:cNvGraphicFramePr>
            <a:graphicFrameLocks noGrp="1"/>
          </p:cNvGraphicFramePr>
          <p:nvPr>
            <p:extLst/>
          </p:nvPr>
        </p:nvGraphicFramePr>
        <p:xfrm>
          <a:off x="3432876" y="1618224"/>
          <a:ext cx="3392332" cy="2855700"/>
        </p:xfrm>
        <a:graphic>
          <a:graphicData uri="http://schemas.openxmlformats.org/drawingml/2006/table">
            <a:tbl>
              <a:tblPr/>
              <a:tblGrid>
                <a:gridCol w="2672252"/>
                <a:gridCol w="720080"/>
              </a:tblGrid>
              <a:tr h="2278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명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 수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</a:tr>
              <a:tr h="2278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apmall-m^HOME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^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모바일 주문결제</a:t>
                      </a:r>
                    </a:p>
                  </a:txBody>
                  <a:tcPr marL="72000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535,950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72000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</a:tr>
              <a:tr h="2278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apmall-m^HOME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^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모바일 장바구니</a:t>
                      </a:r>
                    </a:p>
                  </a:txBody>
                  <a:tcPr marL="72000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521,181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72000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</a:tr>
              <a:tr h="2278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apmall-m^HOME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^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</a:t>
                      </a:r>
                    </a:p>
                  </a:txBody>
                  <a:tcPr marL="72000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190,016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72000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8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apmall-m^HOME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^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^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출석체크</a:t>
                      </a:r>
                    </a:p>
                  </a:txBody>
                  <a:tcPr marL="72000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143,584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72000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013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apmall-m^HOME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^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마이파우치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^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주문배송조회</a:t>
                      </a:r>
                    </a:p>
                  </a:txBody>
                  <a:tcPr marL="72000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137,055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72000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013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apmall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-m^:::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mobile_page_tag_path.mobile_my_coupon_list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:::</a:t>
                      </a:r>
                    </a:p>
                  </a:txBody>
                  <a:tcPr marL="72000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86,006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72000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8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apmall-m^HOME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49,639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72000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013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apmall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-m^:::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mobile_page_tag_path.mobile_my_order_view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:::</a:t>
                      </a:r>
                    </a:p>
                  </a:txBody>
                  <a:tcPr marL="72000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37,509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72000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20" name="Straight Connector 19"/>
          <p:cNvCxnSpPr>
            <a:stCxn id="16" idx="3"/>
          </p:cNvCxnSpPr>
          <p:nvPr/>
        </p:nvCxnSpPr>
        <p:spPr>
          <a:xfrm flipV="1">
            <a:off x="3152800" y="1618226"/>
            <a:ext cx="280076" cy="3180868"/>
          </a:xfrm>
          <a:prstGeom prst="line">
            <a:avLst/>
          </a:prstGeom>
          <a:ln w="19050">
            <a:solidFill>
              <a:schemeClr val="bg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6" idx="3"/>
          </p:cNvCxnSpPr>
          <p:nvPr/>
        </p:nvCxnSpPr>
        <p:spPr>
          <a:xfrm flipV="1">
            <a:off x="3152800" y="4473924"/>
            <a:ext cx="280076" cy="325170"/>
          </a:xfrm>
          <a:prstGeom prst="line">
            <a:avLst/>
          </a:prstGeom>
          <a:ln w="19050">
            <a:solidFill>
              <a:schemeClr val="bg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 bwMode="gray">
          <a:xfrm>
            <a:off x="1289578" y="3486837"/>
            <a:ext cx="1386474" cy="29427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72000" tIns="36000" rIns="72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6,676,021(70%)</a:t>
            </a:r>
            <a:endParaRPr lang="ko-KR" altLang="en-US" sz="1200" b="1" dirty="0" smtClean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grpSp>
        <p:nvGrpSpPr>
          <p:cNvPr id="23" name="Group 8"/>
          <p:cNvGrpSpPr/>
          <p:nvPr/>
        </p:nvGrpSpPr>
        <p:grpSpPr>
          <a:xfrm>
            <a:off x="891498" y="1628800"/>
            <a:ext cx="1948814" cy="324036"/>
            <a:chOff x="476251" y="1889124"/>
            <a:chExt cx="5304841" cy="324036"/>
          </a:xfrm>
        </p:grpSpPr>
        <p:cxnSp>
          <p:nvCxnSpPr>
            <p:cNvPr id="24" name="Straight Connector 29"/>
            <p:cNvCxnSpPr/>
            <p:nvPr>
              <p:custDataLst>
                <p:tags r:id="rId1"/>
              </p:custDataLst>
            </p:nvPr>
          </p:nvCxnSpPr>
          <p:spPr bwMode="auto">
            <a:xfrm>
              <a:off x="476251" y="2213160"/>
              <a:ext cx="5304841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5" name="TextBox 24"/>
            <p:cNvSpPr txBox="1"/>
            <p:nvPr>
              <p:custDataLst>
                <p:tags r:id="rId2"/>
              </p:custDataLst>
            </p:nvPr>
          </p:nvSpPr>
          <p:spPr>
            <a:xfrm>
              <a:off x="821452" y="1889124"/>
              <a:ext cx="4614441" cy="30777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177800" indent="-177800" algn="ctr">
                <a:spcBef>
                  <a:spcPts val="400"/>
                </a:spcBef>
              </a:pPr>
              <a:r>
                <a:rPr lang="ko-KR" altLang="en-US" sz="1400" b="1" dirty="0" smtClean="0">
                  <a:latin typeface="Calibri" panose="020F0502020204030204" pitchFamily="34" charset="0"/>
                  <a:ea typeface="맑은 고딕" panose="020B0503020000020004" pitchFamily="50" charset="-127"/>
                </a:rPr>
                <a:t>로그인 여부</a:t>
              </a:r>
              <a:endParaRPr lang="en-US" sz="1400" b="1" dirty="0" smtClean="0">
                <a:latin typeface="Calibri" panose="020F0502020204030204" pitchFamily="34" charset="0"/>
                <a:ea typeface="맑은 고딕" panose="020B0503020000020004" pitchFamily="50" charset="-127"/>
              </a:endParaRPr>
            </a:p>
          </p:txBody>
        </p:sp>
      </p:grpSp>
      <p:sp>
        <p:nvSpPr>
          <p:cNvPr id="26" name="Rounded Rectangle 25"/>
          <p:cNvSpPr/>
          <p:nvPr/>
        </p:nvSpPr>
        <p:spPr>
          <a:xfrm>
            <a:off x="302079" y="4650154"/>
            <a:ext cx="2841171" cy="299197"/>
          </a:xfrm>
          <a:prstGeom prst="roundRect">
            <a:avLst>
              <a:gd name="adj" fmla="val 335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236480" y="4552138"/>
            <a:ext cx="216020" cy="213403"/>
          </a:xfrm>
          <a:prstGeom prst="rect">
            <a:avLst/>
          </a:prstGeom>
          <a:solidFill>
            <a:schemeClr val="tx1"/>
          </a:solidFill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>
              <a:spcBef>
                <a:spcPts val="200"/>
              </a:spcBef>
              <a:spcAft>
                <a:spcPts val="0"/>
              </a:spcAft>
              <a:buSzTx/>
              <a:buFontTx/>
              <a:buNone/>
            </a:pPr>
            <a:r>
              <a:rPr lang="en-US" altLang="ko-KR" sz="1200" b="1" kern="0" dirty="0">
                <a:solidFill>
                  <a:schemeClr val="tx2"/>
                </a:solidFill>
                <a:ea typeface="맑은 고딕" panose="020B0503020000020004" pitchFamily="50" charset="-127"/>
                <a:cs typeface="Arial" pitchFamily="34" charset="0"/>
              </a:rPr>
              <a:t>1</a:t>
            </a:r>
            <a:endParaRPr lang="ko-KR" altLang="en-US" sz="1200" b="1" kern="0" dirty="0" smtClean="0">
              <a:solidFill>
                <a:schemeClr val="tx2"/>
              </a:solidFill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436252" y="3218531"/>
            <a:ext cx="2289317" cy="966553"/>
          </a:xfrm>
          <a:prstGeom prst="rect">
            <a:avLst/>
          </a:prstGeom>
          <a:solidFill>
            <a:schemeClr val="tx2"/>
          </a:solidFill>
          <a:ln w="317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APMall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모바일 장바구니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주문결제 분석 시 회원 구분이 불가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417577" y="1847303"/>
            <a:ext cx="3421373" cy="452983"/>
          </a:xfrm>
          <a:prstGeom prst="roundRect">
            <a:avLst>
              <a:gd name="adj" fmla="val 335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3296816" y="1747994"/>
            <a:ext cx="216020" cy="213403"/>
          </a:xfrm>
          <a:prstGeom prst="rect">
            <a:avLst/>
          </a:prstGeom>
          <a:solidFill>
            <a:schemeClr val="tx1"/>
          </a:solidFill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>
              <a:spcBef>
                <a:spcPts val="200"/>
              </a:spcBef>
              <a:spcAft>
                <a:spcPts val="0"/>
              </a:spcAft>
              <a:buSzTx/>
              <a:buFontTx/>
              <a:buNone/>
            </a:pPr>
            <a:r>
              <a:rPr lang="en-US" altLang="ko-KR" sz="1200" b="1" kern="0" dirty="0" smtClean="0">
                <a:solidFill>
                  <a:schemeClr val="tx2"/>
                </a:solidFill>
                <a:ea typeface="맑은 고딕" panose="020B0503020000020004" pitchFamily="50" charset="-127"/>
                <a:cs typeface="Arial" pitchFamily="34" charset="0"/>
              </a:rPr>
              <a:t>2</a:t>
            </a:r>
            <a:endParaRPr lang="ko-KR" altLang="en-US" sz="1200" b="1" kern="0" dirty="0" smtClean="0">
              <a:solidFill>
                <a:schemeClr val="tx2"/>
              </a:solidFill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7437280" y="2049867"/>
            <a:ext cx="216020" cy="213403"/>
          </a:xfrm>
          <a:prstGeom prst="rect">
            <a:avLst/>
          </a:prstGeom>
          <a:solidFill>
            <a:schemeClr val="tx1"/>
          </a:solidFill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>
              <a:spcBef>
                <a:spcPts val="200"/>
              </a:spcBef>
              <a:spcAft>
                <a:spcPts val="0"/>
              </a:spcAft>
              <a:buSzTx/>
              <a:buFontTx/>
              <a:buNone/>
            </a:pPr>
            <a:r>
              <a:rPr lang="en-US" altLang="ko-KR" sz="1200" b="1" kern="0" dirty="0" smtClean="0">
                <a:solidFill>
                  <a:schemeClr val="tx2"/>
                </a:solidFill>
                <a:ea typeface="맑은 고딕" panose="020B0503020000020004" pitchFamily="50" charset="-127"/>
                <a:cs typeface="Arial" pitchFamily="34" charset="0"/>
              </a:rPr>
              <a:t>1</a:t>
            </a:r>
            <a:endParaRPr lang="ko-KR" altLang="en-US" sz="1200" b="1" kern="0" dirty="0" smtClean="0">
              <a:solidFill>
                <a:schemeClr val="tx2"/>
              </a:solidFill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437280" y="3224216"/>
            <a:ext cx="216020" cy="213403"/>
          </a:xfrm>
          <a:prstGeom prst="rect">
            <a:avLst/>
          </a:prstGeom>
          <a:solidFill>
            <a:schemeClr val="tx1"/>
          </a:solidFill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>
              <a:spcBef>
                <a:spcPts val="200"/>
              </a:spcBef>
              <a:spcAft>
                <a:spcPts val="0"/>
              </a:spcAft>
              <a:buSzTx/>
              <a:buFontTx/>
              <a:buNone/>
            </a:pPr>
            <a:r>
              <a:rPr lang="en-US" altLang="ko-KR" sz="1200" b="1" kern="0" dirty="0" smtClean="0">
                <a:solidFill>
                  <a:schemeClr val="tx2"/>
                </a:solidFill>
                <a:ea typeface="맑은 고딕" panose="020B0503020000020004" pitchFamily="50" charset="-127"/>
                <a:cs typeface="Arial" pitchFamily="34" charset="0"/>
              </a:rPr>
              <a:t>2</a:t>
            </a:r>
            <a:endParaRPr lang="ko-KR" altLang="en-US" sz="1200" b="1" kern="0" dirty="0" smtClean="0">
              <a:solidFill>
                <a:schemeClr val="tx2"/>
              </a:solidFill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3" name="Right Arrow 32"/>
          <p:cNvSpPr/>
          <p:nvPr/>
        </p:nvSpPr>
        <p:spPr bwMode="auto">
          <a:xfrm>
            <a:off x="7069612" y="1476027"/>
            <a:ext cx="241393" cy="5013313"/>
          </a:xfrm>
          <a:prstGeom prst="rightArrow">
            <a:avLst>
              <a:gd name="adj1" fmla="val 100000"/>
              <a:gd name="adj2" fmla="val 100000"/>
            </a:avLst>
          </a:prstGeom>
          <a:gradFill flip="none" rotWithShape="1">
            <a:gsLst>
              <a:gs pos="0">
                <a:srgbClr val="FFFFFF">
                  <a:lumMod val="50000"/>
                </a:srgbClr>
              </a:gs>
              <a:gs pos="50000">
                <a:srgbClr val="FFFFFF">
                  <a:lumMod val="75000"/>
                </a:srgbClr>
              </a:gs>
              <a:gs pos="100000">
                <a:srgbClr val="FFFFFF"/>
              </a:gs>
            </a:gsLst>
            <a:lin ang="10800000" scaled="1"/>
            <a:tileRect/>
          </a:gradFill>
          <a:ln w="317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3432876" y="5411585"/>
            <a:ext cx="3392332" cy="1014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algn="ctr">
            <a:noFill/>
            <a:round/>
            <a:headEnd/>
            <a:tailEnd/>
          </a:ln>
          <a:effectLst/>
        </p:spPr>
        <p:txBody>
          <a:bodyPr lIns="108000" tIns="108000" rIns="108000" bIns="108000" rtlCol="0" anchor="ctr"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[ </a:t>
            </a:r>
            <a:r>
              <a:rPr lang="ko-KR" altLang="en-US" sz="10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회원번호의 </a:t>
            </a:r>
            <a:r>
              <a:rPr lang="en-US" altLang="ko-KR" sz="10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‘</a:t>
            </a:r>
            <a:r>
              <a:rPr lang="en-US" altLang="ko-KR" sz="1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999999999’ </a:t>
            </a:r>
            <a:r>
              <a:rPr lang="ko-KR" altLang="en-US" sz="1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변환 </a:t>
            </a:r>
            <a:r>
              <a:rPr lang="en-US" altLang="ko-KR" sz="1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CASE ]</a:t>
            </a: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AutoNum type="arabicParenR"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특수문자가 입력된 경우</a:t>
            </a:r>
            <a:endParaRPr lang="en-US" altLang="ko-KR" sz="10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AutoNum type="arabicParenR"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값이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NULL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인 경우</a:t>
            </a:r>
            <a:endParaRPr lang="en-US" altLang="ko-KR" sz="10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28600" indent="-228600">
              <a:spcBef>
                <a:spcPts val="300"/>
              </a:spcBef>
              <a:spcAft>
                <a:spcPts val="300"/>
              </a:spcAft>
              <a:buAutoNum type="arabicParenR"/>
            </a:pPr>
            <a:r>
              <a:rPr lang="ko-KR" altLang="en-US" sz="10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통합고객</a:t>
            </a:r>
            <a:r>
              <a:rPr lang="en-US" altLang="ko-KR" sz="10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(D_LWLG_COMCS)</a:t>
            </a:r>
            <a:r>
              <a:rPr lang="ko-KR" altLang="en-US" sz="10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에 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일치하는 값이 없는 </a:t>
            </a:r>
            <a:r>
              <a:rPr lang="ko-KR" altLang="en-US" sz="10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경우</a:t>
            </a:r>
            <a:endParaRPr lang="en-US" altLang="ko-KR" sz="10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7451533" y="4329100"/>
            <a:ext cx="2297558" cy="308352"/>
            <a:chOff x="6465171" y="1572476"/>
            <a:chExt cx="3181138" cy="308352"/>
          </a:xfrm>
        </p:grpSpPr>
        <p:cxnSp>
          <p:nvCxnSpPr>
            <p:cNvPr id="36" name="Straight Connector 35"/>
            <p:cNvCxnSpPr/>
            <p:nvPr/>
          </p:nvCxnSpPr>
          <p:spPr bwMode="auto">
            <a:xfrm>
              <a:off x="6465171" y="1880828"/>
              <a:ext cx="3181138" cy="0"/>
            </a:xfrm>
            <a:prstGeom prst="line">
              <a:avLst/>
            </a:prstGeom>
            <a:noFill/>
            <a:ln w="9525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37" name="TextBox 36"/>
            <p:cNvSpPr txBox="1"/>
            <p:nvPr/>
          </p:nvSpPr>
          <p:spPr>
            <a:xfrm>
              <a:off x="6688201" y="1572476"/>
              <a:ext cx="2735079" cy="292388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r>
                <a:rPr lang="ko-KR" altLang="en-US" sz="1400" b="1" kern="0" noProof="0" dirty="0" smtClean="0">
                  <a:solidFill>
                    <a:srgbClr val="000000"/>
                  </a:solidFill>
                  <a:latin typeface="+mj-ea"/>
                  <a:ea typeface="+mj-ea"/>
                </a:rPr>
                <a:t>시사점</a:t>
              </a:r>
              <a:endPara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</p:grpSp>
      <p:sp>
        <p:nvSpPr>
          <p:cNvPr id="38" name="Rectangle 37"/>
          <p:cNvSpPr/>
          <p:nvPr/>
        </p:nvSpPr>
        <p:spPr bwMode="auto">
          <a:xfrm>
            <a:off x="7467497" y="4792374"/>
            <a:ext cx="2283687" cy="1696966"/>
          </a:xfrm>
          <a:prstGeom prst="rect">
            <a:avLst/>
          </a:prstGeom>
          <a:solidFill>
            <a:schemeClr val="accent2"/>
          </a:solidFill>
          <a:ln w="317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회원번호가 </a:t>
            </a:r>
            <a:r>
              <a:rPr lang="en-US" altLang="ko-KR" sz="12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‘999999999’</a:t>
            </a:r>
            <a:r>
              <a:rPr lang="ko-KR" altLang="en-US" sz="12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로</a:t>
            </a:r>
            <a:r>
              <a:rPr lang="en-US" altLang="ko-KR" sz="12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2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변환되는 </a:t>
            </a:r>
            <a:r>
              <a:rPr lang="en-US" altLang="ko-KR" sz="12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CASE</a:t>
            </a:r>
            <a:r>
              <a:rPr lang="ko-KR" altLang="en-US" sz="12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 대한 관리 필요</a:t>
            </a:r>
            <a:r>
              <a:rPr lang="en-US" altLang="ko-KR" sz="12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/>
            </a:r>
            <a:br>
              <a:rPr lang="en-US" altLang="ko-KR" sz="12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</a:br>
            <a:r>
              <a:rPr lang="en-US" altLang="ko-KR" sz="12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2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태깅 오류 </a:t>
            </a:r>
            <a:r>
              <a:rPr lang="en-US" altLang="ko-KR" sz="12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Tracking </a:t>
            </a:r>
            <a:r>
              <a:rPr lang="ko-KR" altLang="en-US" sz="12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불가</a:t>
            </a:r>
            <a:r>
              <a:rPr lang="en-US" altLang="ko-KR" sz="12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로그인 고객의 회원번호 값 태깅확인 필요</a:t>
            </a:r>
            <a:endParaRPr lang="en-US" altLang="ko-KR" sz="1200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3315268" y="4577678"/>
            <a:ext cx="3617952" cy="715658"/>
            <a:chOff x="3315268" y="4577678"/>
            <a:chExt cx="3617952" cy="715658"/>
          </a:xfrm>
        </p:grpSpPr>
        <p:sp>
          <p:nvSpPr>
            <p:cNvPr id="40" name="Cloud Callout 39"/>
            <p:cNvSpPr/>
            <p:nvPr/>
          </p:nvSpPr>
          <p:spPr>
            <a:xfrm>
              <a:off x="3810151" y="4605365"/>
              <a:ext cx="3123069" cy="687971"/>
            </a:xfrm>
            <a:prstGeom prst="cloudCallout">
              <a:avLst>
                <a:gd name="adj1" fmla="val -49493"/>
                <a:gd name="adj2" fmla="val -35173"/>
              </a:avLst>
            </a:prstGeom>
            <a:solidFill>
              <a:srgbClr val="C6D9F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ko-KR" altLang="en-US" sz="1200" b="1" i="1" dirty="0" smtClean="0">
                  <a:solidFill>
                    <a:srgbClr val="000000"/>
                  </a:solidFill>
                </a:rPr>
                <a:t>동일 고객</a:t>
              </a:r>
              <a:r>
                <a:rPr lang="ko-KR" altLang="en-US" sz="1200" dirty="0" smtClean="0">
                  <a:solidFill>
                    <a:srgbClr val="000000"/>
                  </a:solidFill>
                </a:rPr>
                <a:t>은 아닐텐데</a:t>
              </a:r>
              <a:r>
                <a:rPr lang="en-US" altLang="ko-KR" sz="1200" dirty="0" smtClean="0">
                  <a:solidFill>
                    <a:srgbClr val="000000"/>
                  </a:solidFill>
                </a:rPr>
                <a:t>…?</a:t>
              </a:r>
            </a:p>
            <a:p>
              <a:pPr algn="ctr"/>
              <a:r>
                <a:rPr lang="ko-KR" altLang="en-US" sz="1200" dirty="0" smtClean="0">
                  <a:solidFill>
                    <a:srgbClr val="000000"/>
                  </a:solidFill>
                </a:rPr>
                <a:t>분석시에는 </a:t>
              </a:r>
              <a:r>
                <a:rPr lang="ko-KR" altLang="en-US" sz="1200" b="1" i="1" dirty="0" smtClean="0">
                  <a:solidFill>
                    <a:srgbClr val="000000"/>
                  </a:solidFill>
                </a:rPr>
                <a:t>버려야</a:t>
              </a:r>
              <a:r>
                <a:rPr lang="ko-KR" altLang="en-US" sz="1200" dirty="0" smtClean="0">
                  <a:solidFill>
                    <a:srgbClr val="000000"/>
                  </a:solidFill>
                </a:rPr>
                <a:t> 할까</a:t>
              </a:r>
              <a:r>
                <a:rPr lang="en-US" altLang="ko-KR" sz="1200" dirty="0" smtClean="0">
                  <a:solidFill>
                    <a:srgbClr val="000000"/>
                  </a:solidFill>
                </a:rPr>
                <a:t>…?</a:t>
              </a:r>
              <a:endParaRPr lang="ko-KR" altLang="en-US" sz="1200" dirty="0" smtClean="0">
                <a:solidFill>
                  <a:srgbClr val="000000"/>
                </a:solidFill>
              </a:endParaRP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3315268" y="4577678"/>
              <a:ext cx="508000" cy="670457"/>
              <a:chOff x="3421756" y="4577678"/>
              <a:chExt cx="508000" cy="670457"/>
            </a:xfrm>
          </p:grpSpPr>
          <p:sp>
            <p:nvSpPr>
              <p:cNvPr id="42" name="Freeform 116"/>
              <p:cNvSpPr>
                <a:spLocks noEditPoints="1"/>
              </p:cNvSpPr>
              <p:nvPr/>
            </p:nvSpPr>
            <p:spPr bwMode="auto">
              <a:xfrm>
                <a:off x="3421756" y="5001871"/>
                <a:ext cx="508000" cy="246264"/>
              </a:xfrm>
              <a:custGeom>
                <a:avLst/>
                <a:gdLst>
                  <a:gd name="T0" fmla="*/ 260 w 260"/>
                  <a:gd name="T1" fmla="*/ 109 h 126"/>
                  <a:gd name="T2" fmla="*/ 250 w 260"/>
                  <a:gd name="T3" fmla="*/ 40 h 126"/>
                  <a:gd name="T4" fmla="*/ 205 w 260"/>
                  <a:gd name="T5" fmla="*/ 9 h 126"/>
                  <a:gd name="T6" fmla="*/ 205 w 260"/>
                  <a:gd name="T7" fmla="*/ 9 h 126"/>
                  <a:gd name="T8" fmla="*/ 181 w 260"/>
                  <a:gd name="T9" fmla="*/ 0 h 126"/>
                  <a:gd name="T10" fmla="*/ 179 w 260"/>
                  <a:gd name="T11" fmla="*/ 35 h 126"/>
                  <a:gd name="T12" fmla="*/ 130 w 260"/>
                  <a:gd name="T13" fmla="*/ 116 h 126"/>
                  <a:gd name="T14" fmla="*/ 130 w 260"/>
                  <a:gd name="T15" fmla="*/ 116 h 126"/>
                  <a:gd name="T16" fmla="*/ 130 w 260"/>
                  <a:gd name="T17" fmla="*/ 116 h 126"/>
                  <a:gd name="T18" fmla="*/ 130 w 260"/>
                  <a:gd name="T19" fmla="*/ 116 h 126"/>
                  <a:gd name="T20" fmla="*/ 130 w 260"/>
                  <a:gd name="T21" fmla="*/ 116 h 126"/>
                  <a:gd name="T22" fmla="*/ 80 w 260"/>
                  <a:gd name="T23" fmla="*/ 35 h 126"/>
                  <a:gd name="T24" fmla="*/ 78 w 260"/>
                  <a:gd name="T25" fmla="*/ 0 h 126"/>
                  <a:gd name="T26" fmla="*/ 54 w 260"/>
                  <a:gd name="T27" fmla="*/ 9 h 126"/>
                  <a:gd name="T28" fmla="*/ 54 w 260"/>
                  <a:gd name="T29" fmla="*/ 9 h 126"/>
                  <a:gd name="T30" fmla="*/ 10 w 260"/>
                  <a:gd name="T31" fmla="*/ 40 h 126"/>
                  <a:gd name="T32" fmla="*/ 0 w 260"/>
                  <a:gd name="T33" fmla="*/ 109 h 126"/>
                  <a:gd name="T34" fmla="*/ 16 w 260"/>
                  <a:gd name="T35" fmla="*/ 115 h 126"/>
                  <a:gd name="T36" fmla="*/ 16 w 260"/>
                  <a:gd name="T37" fmla="*/ 115 h 126"/>
                  <a:gd name="T38" fmla="*/ 123 w 260"/>
                  <a:gd name="T39" fmla="*/ 126 h 126"/>
                  <a:gd name="T40" fmla="*/ 125 w 260"/>
                  <a:gd name="T41" fmla="*/ 126 h 126"/>
                  <a:gd name="T42" fmla="*/ 130 w 260"/>
                  <a:gd name="T43" fmla="*/ 126 h 126"/>
                  <a:gd name="T44" fmla="*/ 135 w 260"/>
                  <a:gd name="T45" fmla="*/ 126 h 126"/>
                  <a:gd name="T46" fmla="*/ 136 w 260"/>
                  <a:gd name="T47" fmla="*/ 126 h 126"/>
                  <a:gd name="T48" fmla="*/ 243 w 260"/>
                  <a:gd name="T49" fmla="*/ 115 h 126"/>
                  <a:gd name="T50" fmla="*/ 243 w 260"/>
                  <a:gd name="T51" fmla="*/ 115 h 126"/>
                  <a:gd name="T52" fmla="*/ 260 w 260"/>
                  <a:gd name="T53" fmla="*/ 109 h 126"/>
                  <a:gd name="T54" fmla="*/ 221 w 260"/>
                  <a:gd name="T55" fmla="*/ 85 h 126"/>
                  <a:gd name="T56" fmla="*/ 187 w 260"/>
                  <a:gd name="T57" fmla="*/ 88 h 126"/>
                  <a:gd name="T58" fmla="*/ 181 w 260"/>
                  <a:gd name="T59" fmla="*/ 83 h 126"/>
                  <a:gd name="T60" fmla="*/ 186 w 260"/>
                  <a:gd name="T61" fmla="*/ 78 h 126"/>
                  <a:gd name="T62" fmla="*/ 189 w 260"/>
                  <a:gd name="T63" fmla="*/ 78 h 126"/>
                  <a:gd name="T64" fmla="*/ 196 w 260"/>
                  <a:gd name="T65" fmla="*/ 77 h 126"/>
                  <a:gd name="T66" fmla="*/ 220 w 260"/>
                  <a:gd name="T67" fmla="*/ 75 h 126"/>
                  <a:gd name="T68" fmla="*/ 226 w 260"/>
                  <a:gd name="T69" fmla="*/ 79 h 126"/>
                  <a:gd name="T70" fmla="*/ 221 w 260"/>
                  <a:gd name="T71" fmla="*/ 85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60" h="126">
                    <a:moveTo>
                      <a:pt x="260" y="109"/>
                    </a:moveTo>
                    <a:cubicBezTo>
                      <a:pt x="260" y="109"/>
                      <a:pt x="257" y="54"/>
                      <a:pt x="250" y="40"/>
                    </a:cubicBezTo>
                    <a:cubicBezTo>
                      <a:pt x="244" y="28"/>
                      <a:pt x="230" y="19"/>
                      <a:pt x="205" y="9"/>
                    </a:cubicBezTo>
                    <a:cubicBezTo>
                      <a:pt x="205" y="9"/>
                      <a:pt x="205" y="9"/>
                      <a:pt x="205" y="9"/>
                    </a:cubicBezTo>
                    <a:cubicBezTo>
                      <a:pt x="198" y="6"/>
                      <a:pt x="190" y="3"/>
                      <a:pt x="181" y="0"/>
                    </a:cubicBezTo>
                    <a:cubicBezTo>
                      <a:pt x="184" y="8"/>
                      <a:pt x="184" y="19"/>
                      <a:pt x="179" y="35"/>
                    </a:cubicBezTo>
                    <a:cubicBezTo>
                      <a:pt x="169" y="70"/>
                      <a:pt x="132" y="113"/>
                      <a:pt x="130" y="116"/>
                    </a:cubicBezTo>
                    <a:cubicBezTo>
                      <a:pt x="130" y="116"/>
                      <a:pt x="130" y="116"/>
                      <a:pt x="130" y="116"/>
                    </a:cubicBezTo>
                    <a:cubicBezTo>
                      <a:pt x="130" y="116"/>
                      <a:pt x="130" y="116"/>
                      <a:pt x="130" y="116"/>
                    </a:cubicBezTo>
                    <a:cubicBezTo>
                      <a:pt x="130" y="116"/>
                      <a:pt x="130" y="116"/>
                      <a:pt x="130" y="116"/>
                    </a:cubicBezTo>
                    <a:cubicBezTo>
                      <a:pt x="130" y="116"/>
                      <a:pt x="130" y="116"/>
                      <a:pt x="130" y="116"/>
                    </a:cubicBezTo>
                    <a:cubicBezTo>
                      <a:pt x="127" y="113"/>
                      <a:pt x="90" y="70"/>
                      <a:pt x="80" y="35"/>
                    </a:cubicBezTo>
                    <a:cubicBezTo>
                      <a:pt x="75" y="19"/>
                      <a:pt x="76" y="8"/>
                      <a:pt x="78" y="0"/>
                    </a:cubicBezTo>
                    <a:cubicBezTo>
                      <a:pt x="69" y="3"/>
                      <a:pt x="61" y="6"/>
                      <a:pt x="54" y="9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29" y="19"/>
                      <a:pt x="16" y="28"/>
                      <a:pt x="10" y="40"/>
                    </a:cubicBezTo>
                    <a:cubicBezTo>
                      <a:pt x="3" y="54"/>
                      <a:pt x="0" y="109"/>
                      <a:pt x="0" y="109"/>
                    </a:cubicBezTo>
                    <a:cubicBezTo>
                      <a:pt x="4" y="111"/>
                      <a:pt x="10" y="113"/>
                      <a:pt x="16" y="115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43" y="122"/>
                      <a:pt x="83" y="126"/>
                      <a:pt x="123" y="126"/>
                    </a:cubicBezTo>
                    <a:cubicBezTo>
                      <a:pt x="124" y="126"/>
                      <a:pt x="124" y="126"/>
                      <a:pt x="125" y="126"/>
                    </a:cubicBezTo>
                    <a:cubicBezTo>
                      <a:pt x="126" y="126"/>
                      <a:pt x="128" y="126"/>
                      <a:pt x="130" y="126"/>
                    </a:cubicBezTo>
                    <a:cubicBezTo>
                      <a:pt x="131" y="126"/>
                      <a:pt x="133" y="126"/>
                      <a:pt x="135" y="126"/>
                    </a:cubicBezTo>
                    <a:cubicBezTo>
                      <a:pt x="135" y="126"/>
                      <a:pt x="136" y="126"/>
                      <a:pt x="136" y="126"/>
                    </a:cubicBezTo>
                    <a:cubicBezTo>
                      <a:pt x="176" y="126"/>
                      <a:pt x="216" y="122"/>
                      <a:pt x="243" y="115"/>
                    </a:cubicBezTo>
                    <a:cubicBezTo>
                      <a:pt x="243" y="115"/>
                      <a:pt x="243" y="115"/>
                      <a:pt x="243" y="115"/>
                    </a:cubicBezTo>
                    <a:cubicBezTo>
                      <a:pt x="249" y="113"/>
                      <a:pt x="255" y="111"/>
                      <a:pt x="260" y="109"/>
                    </a:cubicBezTo>
                    <a:close/>
                    <a:moveTo>
                      <a:pt x="221" y="85"/>
                    </a:moveTo>
                    <a:cubicBezTo>
                      <a:pt x="202" y="87"/>
                      <a:pt x="187" y="88"/>
                      <a:pt x="187" y="88"/>
                    </a:cubicBezTo>
                    <a:cubicBezTo>
                      <a:pt x="184" y="88"/>
                      <a:pt x="182" y="86"/>
                      <a:pt x="181" y="83"/>
                    </a:cubicBezTo>
                    <a:cubicBezTo>
                      <a:pt x="181" y="80"/>
                      <a:pt x="183" y="78"/>
                      <a:pt x="186" y="78"/>
                    </a:cubicBezTo>
                    <a:cubicBezTo>
                      <a:pt x="186" y="78"/>
                      <a:pt x="187" y="78"/>
                      <a:pt x="189" y="78"/>
                    </a:cubicBezTo>
                    <a:cubicBezTo>
                      <a:pt x="190" y="78"/>
                      <a:pt x="193" y="77"/>
                      <a:pt x="196" y="77"/>
                    </a:cubicBezTo>
                    <a:cubicBezTo>
                      <a:pt x="202" y="77"/>
                      <a:pt x="210" y="76"/>
                      <a:pt x="220" y="75"/>
                    </a:cubicBezTo>
                    <a:cubicBezTo>
                      <a:pt x="223" y="75"/>
                      <a:pt x="225" y="76"/>
                      <a:pt x="226" y="79"/>
                    </a:cubicBezTo>
                    <a:cubicBezTo>
                      <a:pt x="226" y="82"/>
                      <a:pt x="224" y="84"/>
                      <a:pt x="221" y="85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" name="Freeform 118"/>
              <p:cNvSpPr>
                <a:spLocks noEditPoints="1"/>
              </p:cNvSpPr>
              <p:nvPr/>
            </p:nvSpPr>
            <p:spPr bwMode="auto">
              <a:xfrm>
                <a:off x="3514588" y="4577678"/>
                <a:ext cx="319756" cy="411300"/>
              </a:xfrm>
              <a:custGeom>
                <a:avLst/>
                <a:gdLst>
                  <a:gd name="T0" fmla="*/ 39 w 163"/>
                  <a:gd name="T1" fmla="*/ 192 h 210"/>
                  <a:gd name="T2" fmla="*/ 82 w 163"/>
                  <a:gd name="T3" fmla="*/ 210 h 210"/>
                  <a:gd name="T4" fmla="*/ 146 w 163"/>
                  <a:gd name="T5" fmla="*/ 151 h 210"/>
                  <a:gd name="T6" fmla="*/ 163 w 163"/>
                  <a:gd name="T7" fmla="*/ 116 h 210"/>
                  <a:gd name="T8" fmla="*/ 163 w 163"/>
                  <a:gd name="T9" fmla="*/ 112 h 210"/>
                  <a:gd name="T10" fmla="*/ 153 w 163"/>
                  <a:gd name="T11" fmla="*/ 90 h 210"/>
                  <a:gd name="T12" fmla="*/ 11 w 163"/>
                  <a:gd name="T13" fmla="*/ 97 h 210"/>
                  <a:gd name="T14" fmla="*/ 1 w 163"/>
                  <a:gd name="T15" fmla="*/ 112 h 210"/>
                  <a:gd name="T16" fmla="*/ 11 w 163"/>
                  <a:gd name="T17" fmla="*/ 146 h 210"/>
                  <a:gd name="T18" fmla="*/ 138 w 163"/>
                  <a:gd name="T19" fmla="*/ 90 h 210"/>
                  <a:gd name="T20" fmla="*/ 127 w 163"/>
                  <a:gd name="T21" fmla="*/ 102 h 210"/>
                  <a:gd name="T22" fmla="*/ 75 w 163"/>
                  <a:gd name="T23" fmla="*/ 108 h 210"/>
                  <a:gd name="T24" fmla="*/ 27 w 163"/>
                  <a:gd name="T25" fmla="*/ 109 h 210"/>
                  <a:gd name="T26" fmla="*/ 130 w 163"/>
                  <a:gd name="T27" fmla="*/ 112 h 210"/>
                  <a:gd name="T28" fmla="*/ 128 w 163"/>
                  <a:gd name="T29" fmla="*/ 123 h 210"/>
                  <a:gd name="T30" fmla="*/ 119 w 163"/>
                  <a:gd name="T31" fmla="*/ 130 h 210"/>
                  <a:gd name="T32" fmla="*/ 98 w 163"/>
                  <a:gd name="T33" fmla="*/ 126 h 210"/>
                  <a:gd name="T34" fmla="*/ 94 w 163"/>
                  <a:gd name="T35" fmla="*/ 112 h 210"/>
                  <a:gd name="T36" fmla="*/ 126 w 163"/>
                  <a:gd name="T37" fmla="*/ 109 h 210"/>
                  <a:gd name="T38" fmla="*/ 130 w 163"/>
                  <a:gd name="T39" fmla="*/ 112 h 210"/>
                  <a:gd name="T40" fmla="*/ 69 w 163"/>
                  <a:gd name="T41" fmla="*/ 112 h 210"/>
                  <a:gd name="T42" fmla="*/ 66 w 163"/>
                  <a:gd name="T43" fmla="*/ 126 h 210"/>
                  <a:gd name="T44" fmla="*/ 44 w 163"/>
                  <a:gd name="T45" fmla="*/ 130 h 210"/>
                  <a:gd name="T46" fmla="*/ 35 w 163"/>
                  <a:gd name="T47" fmla="*/ 123 h 210"/>
                  <a:gd name="T48" fmla="*/ 33 w 163"/>
                  <a:gd name="T49" fmla="*/ 112 h 210"/>
                  <a:gd name="T50" fmla="*/ 34 w 163"/>
                  <a:gd name="T51" fmla="*/ 111 h 210"/>
                  <a:gd name="T52" fmla="*/ 65 w 163"/>
                  <a:gd name="T53" fmla="*/ 109 h 210"/>
                  <a:gd name="T54" fmla="*/ 10 w 163"/>
                  <a:gd name="T55" fmla="*/ 113 h 210"/>
                  <a:gd name="T56" fmla="*/ 22 w 163"/>
                  <a:gd name="T57" fmla="*/ 128 h 210"/>
                  <a:gd name="T58" fmla="*/ 26 w 163"/>
                  <a:gd name="T59" fmla="*/ 115 h 210"/>
                  <a:gd name="T60" fmla="*/ 29 w 163"/>
                  <a:gd name="T61" fmla="*/ 125 h 210"/>
                  <a:gd name="T62" fmla="*/ 58 w 163"/>
                  <a:gd name="T63" fmla="*/ 137 h 210"/>
                  <a:gd name="T64" fmla="*/ 74 w 163"/>
                  <a:gd name="T65" fmla="*/ 124 h 210"/>
                  <a:gd name="T66" fmla="*/ 90 w 163"/>
                  <a:gd name="T67" fmla="*/ 124 h 210"/>
                  <a:gd name="T68" fmla="*/ 105 w 163"/>
                  <a:gd name="T69" fmla="*/ 137 h 210"/>
                  <a:gd name="T70" fmla="*/ 135 w 163"/>
                  <a:gd name="T71" fmla="*/ 125 h 210"/>
                  <a:gd name="T72" fmla="*/ 137 w 163"/>
                  <a:gd name="T73" fmla="*/ 115 h 210"/>
                  <a:gd name="T74" fmla="*/ 141 w 163"/>
                  <a:gd name="T75" fmla="*/ 124 h 210"/>
                  <a:gd name="T76" fmla="*/ 154 w 163"/>
                  <a:gd name="T77" fmla="*/ 113 h 210"/>
                  <a:gd name="T78" fmla="*/ 154 w 163"/>
                  <a:gd name="T79" fmla="*/ 116 h 210"/>
                  <a:gd name="T80" fmla="*/ 141 w 163"/>
                  <a:gd name="T81" fmla="*/ 143 h 210"/>
                  <a:gd name="T82" fmla="*/ 118 w 163"/>
                  <a:gd name="T83" fmla="*/ 186 h 210"/>
                  <a:gd name="T84" fmla="*/ 81 w 163"/>
                  <a:gd name="T85" fmla="*/ 201 h 210"/>
                  <a:gd name="T86" fmla="*/ 25 w 163"/>
                  <a:gd name="T87" fmla="*/ 144 h 210"/>
                  <a:gd name="T88" fmla="*/ 12 w 163"/>
                  <a:gd name="T89" fmla="*/ 129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63" h="210">
                    <a:moveTo>
                      <a:pt x="11" y="146"/>
                    </a:moveTo>
                    <a:cubicBezTo>
                      <a:pt x="13" y="148"/>
                      <a:pt x="15" y="150"/>
                      <a:pt x="17" y="151"/>
                    </a:cubicBezTo>
                    <a:cubicBezTo>
                      <a:pt x="21" y="167"/>
                      <a:pt x="28" y="181"/>
                      <a:pt x="39" y="192"/>
                    </a:cubicBezTo>
                    <a:cubicBezTo>
                      <a:pt x="50" y="203"/>
                      <a:pt x="64" y="210"/>
                      <a:pt x="82" y="210"/>
                    </a:cubicBezTo>
                    <a:cubicBezTo>
                      <a:pt x="82" y="210"/>
                      <a:pt x="82" y="210"/>
                      <a:pt x="82" y="210"/>
                    </a:cubicBezTo>
                    <a:cubicBezTo>
                      <a:pt x="82" y="210"/>
                      <a:pt x="82" y="210"/>
                      <a:pt x="82" y="210"/>
                    </a:cubicBezTo>
                    <a:cubicBezTo>
                      <a:pt x="82" y="210"/>
                      <a:pt x="82" y="210"/>
                      <a:pt x="82" y="210"/>
                    </a:cubicBezTo>
                    <a:cubicBezTo>
                      <a:pt x="99" y="210"/>
                      <a:pt x="114" y="203"/>
                      <a:pt x="125" y="192"/>
                    </a:cubicBezTo>
                    <a:cubicBezTo>
                      <a:pt x="135" y="181"/>
                      <a:pt x="142" y="167"/>
                      <a:pt x="146" y="151"/>
                    </a:cubicBezTo>
                    <a:cubicBezTo>
                      <a:pt x="149" y="150"/>
                      <a:pt x="151" y="148"/>
                      <a:pt x="153" y="146"/>
                    </a:cubicBezTo>
                    <a:cubicBezTo>
                      <a:pt x="156" y="142"/>
                      <a:pt x="158" y="137"/>
                      <a:pt x="160" y="132"/>
                    </a:cubicBezTo>
                    <a:cubicBezTo>
                      <a:pt x="162" y="126"/>
                      <a:pt x="163" y="121"/>
                      <a:pt x="163" y="116"/>
                    </a:cubicBezTo>
                    <a:cubicBezTo>
                      <a:pt x="163" y="115"/>
                      <a:pt x="163" y="113"/>
                      <a:pt x="163" y="112"/>
                    </a:cubicBezTo>
                    <a:cubicBezTo>
                      <a:pt x="163" y="112"/>
                      <a:pt x="163" y="112"/>
                      <a:pt x="163" y="112"/>
                    </a:cubicBezTo>
                    <a:cubicBezTo>
                      <a:pt x="163" y="112"/>
                      <a:pt x="163" y="112"/>
                      <a:pt x="163" y="112"/>
                    </a:cubicBezTo>
                    <a:cubicBezTo>
                      <a:pt x="162" y="108"/>
                      <a:pt x="161" y="104"/>
                      <a:pt x="158" y="101"/>
                    </a:cubicBezTo>
                    <a:cubicBezTo>
                      <a:pt x="156" y="99"/>
                      <a:pt x="154" y="97"/>
                      <a:pt x="152" y="97"/>
                    </a:cubicBezTo>
                    <a:cubicBezTo>
                      <a:pt x="152" y="95"/>
                      <a:pt x="153" y="93"/>
                      <a:pt x="153" y="90"/>
                    </a:cubicBezTo>
                    <a:cubicBezTo>
                      <a:pt x="157" y="68"/>
                      <a:pt x="152" y="27"/>
                      <a:pt x="105" y="13"/>
                    </a:cubicBezTo>
                    <a:cubicBezTo>
                      <a:pt x="60" y="0"/>
                      <a:pt x="35" y="31"/>
                      <a:pt x="35" y="31"/>
                    </a:cubicBezTo>
                    <a:cubicBezTo>
                      <a:pt x="35" y="31"/>
                      <a:pt x="1" y="40"/>
                      <a:pt x="11" y="97"/>
                    </a:cubicBezTo>
                    <a:cubicBezTo>
                      <a:pt x="9" y="98"/>
                      <a:pt x="7" y="99"/>
                      <a:pt x="5" y="101"/>
                    </a:cubicBezTo>
                    <a:cubicBezTo>
                      <a:pt x="3" y="104"/>
                      <a:pt x="1" y="108"/>
                      <a:pt x="1" y="112"/>
                    </a:cubicBezTo>
                    <a:cubicBezTo>
                      <a:pt x="1" y="112"/>
                      <a:pt x="1" y="112"/>
                      <a:pt x="1" y="112"/>
                    </a:cubicBezTo>
                    <a:cubicBezTo>
                      <a:pt x="0" y="113"/>
                      <a:pt x="0" y="115"/>
                      <a:pt x="0" y="116"/>
                    </a:cubicBezTo>
                    <a:cubicBezTo>
                      <a:pt x="0" y="122"/>
                      <a:pt x="2" y="130"/>
                      <a:pt x="5" y="137"/>
                    </a:cubicBezTo>
                    <a:cubicBezTo>
                      <a:pt x="7" y="140"/>
                      <a:pt x="8" y="143"/>
                      <a:pt x="11" y="146"/>
                    </a:cubicBezTo>
                    <a:close/>
                    <a:moveTo>
                      <a:pt x="42" y="62"/>
                    </a:moveTo>
                    <a:cubicBezTo>
                      <a:pt x="42" y="62"/>
                      <a:pt x="52" y="45"/>
                      <a:pt x="67" y="57"/>
                    </a:cubicBezTo>
                    <a:cubicBezTo>
                      <a:pt x="83" y="69"/>
                      <a:pt x="100" y="90"/>
                      <a:pt x="138" y="90"/>
                    </a:cubicBezTo>
                    <a:cubicBezTo>
                      <a:pt x="140" y="109"/>
                      <a:pt x="140" y="109"/>
                      <a:pt x="140" y="109"/>
                    </a:cubicBezTo>
                    <a:cubicBezTo>
                      <a:pt x="138" y="109"/>
                      <a:pt x="137" y="109"/>
                      <a:pt x="137" y="109"/>
                    </a:cubicBezTo>
                    <a:cubicBezTo>
                      <a:pt x="137" y="109"/>
                      <a:pt x="136" y="103"/>
                      <a:pt x="127" y="102"/>
                    </a:cubicBezTo>
                    <a:cubicBezTo>
                      <a:pt x="96" y="102"/>
                      <a:pt x="96" y="102"/>
                      <a:pt x="96" y="102"/>
                    </a:cubicBezTo>
                    <a:cubicBezTo>
                      <a:pt x="93" y="102"/>
                      <a:pt x="89" y="104"/>
                      <a:pt x="88" y="108"/>
                    </a:cubicBezTo>
                    <a:cubicBezTo>
                      <a:pt x="75" y="108"/>
                      <a:pt x="75" y="108"/>
                      <a:pt x="75" y="108"/>
                    </a:cubicBezTo>
                    <a:cubicBezTo>
                      <a:pt x="74" y="104"/>
                      <a:pt x="71" y="102"/>
                      <a:pt x="67" y="102"/>
                    </a:cubicBezTo>
                    <a:cubicBezTo>
                      <a:pt x="36" y="102"/>
                      <a:pt x="36" y="102"/>
                      <a:pt x="36" y="102"/>
                    </a:cubicBezTo>
                    <a:cubicBezTo>
                      <a:pt x="27" y="103"/>
                      <a:pt x="27" y="109"/>
                      <a:pt x="27" y="109"/>
                    </a:cubicBezTo>
                    <a:cubicBezTo>
                      <a:pt x="27" y="109"/>
                      <a:pt x="25" y="109"/>
                      <a:pt x="23" y="109"/>
                    </a:cubicBezTo>
                    <a:cubicBezTo>
                      <a:pt x="25" y="89"/>
                      <a:pt x="29" y="62"/>
                      <a:pt x="42" y="62"/>
                    </a:cubicBezTo>
                    <a:close/>
                    <a:moveTo>
                      <a:pt x="130" y="112"/>
                    </a:moveTo>
                    <a:cubicBezTo>
                      <a:pt x="130" y="113"/>
                      <a:pt x="130" y="114"/>
                      <a:pt x="130" y="115"/>
                    </a:cubicBezTo>
                    <a:cubicBezTo>
                      <a:pt x="130" y="116"/>
                      <a:pt x="129" y="117"/>
                      <a:pt x="129" y="118"/>
                    </a:cubicBezTo>
                    <a:cubicBezTo>
                      <a:pt x="129" y="120"/>
                      <a:pt x="128" y="122"/>
                      <a:pt x="128" y="123"/>
                    </a:cubicBezTo>
                    <a:cubicBezTo>
                      <a:pt x="128" y="123"/>
                      <a:pt x="128" y="123"/>
                      <a:pt x="128" y="123"/>
                    </a:cubicBezTo>
                    <a:cubicBezTo>
                      <a:pt x="127" y="125"/>
                      <a:pt x="126" y="127"/>
                      <a:pt x="125" y="128"/>
                    </a:cubicBezTo>
                    <a:cubicBezTo>
                      <a:pt x="123" y="129"/>
                      <a:pt x="122" y="130"/>
                      <a:pt x="119" y="130"/>
                    </a:cubicBezTo>
                    <a:cubicBezTo>
                      <a:pt x="106" y="130"/>
                      <a:pt x="106" y="130"/>
                      <a:pt x="106" y="130"/>
                    </a:cubicBezTo>
                    <a:cubicBezTo>
                      <a:pt x="105" y="130"/>
                      <a:pt x="103" y="130"/>
                      <a:pt x="101" y="129"/>
                    </a:cubicBezTo>
                    <a:cubicBezTo>
                      <a:pt x="100" y="128"/>
                      <a:pt x="98" y="127"/>
                      <a:pt x="98" y="126"/>
                    </a:cubicBezTo>
                    <a:cubicBezTo>
                      <a:pt x="97" y="125"/>
                      <a:pt x="97" y="124"/>
                      <a:pt x="97" y="123"/>
                    </a:cubicBezTo>
                    <a:cubicBezTo>
                      <a:pt x="96" y="122"/>
                      <a:pt x="96" y="120"/>
                      <a:pt x="96" y="119"/>
                    </a:cubicBezTo>
                    <a:cubicBezTo>
                      <a:pt x="95" y="116"/>
                      <a:pt x="95" y="113"/>
                      <a:pt x="94" y="112"/>
                    </a:cubicBezTo>
                    <a:cubicBezTo>
                      <a:pt x="94" y="112"/>
                      <a:pt x="94" y="112"/>
                      <a:pt x="94" y="112"/>
                    </a:cubicBezTo>
                    <a:cubicBezTo>
                      <a:pt x="95" y="110"/>
                      <a:pt x="96" y="109"/>
                      <a:pt x="98" y="109"/>
                    </a:cubicBezTo>
                    <a:cubicBezTo>
                      <a:pt x="126" y="109"/>
                      <a:pt x="126" y="109"/>
                      <a:pt x="126" y="109"/>
                    </a:cubicBezTo>
                    <a:cubicBezTo>
                      <a:pt x="126" y="109"/>
                      <a:pt x="127" y="109"/>
                      <a:pt x="128" y="109"/>
                    </a:cubicBezTo>
                    <a:cubicBezTo>
                      <a:pt x="129" y="110"/>
                      <a:pt x="129" y="110"/>
                      <a:pt x="130" y="111"/>
                    </a:cubicBezTo>
                    <a:cubicBezTo>
                      <a:pt x="130" y="111"/>
                      <a:pt x="130" y="112"/>
                      <a:pt x="130" y="112"/>
                    </a:cubicBezTo>
                    <a:cubicBezTo>
                      <a:pt x="130" y="112"/>
                      <a:pt x="130" y="112"/>
                      <a:pt x="130" y="112"/>
                    </a:cubicBezTo>
                    <a:close/>
                    <a:moveTo>
                      <a:pt x="69" y="112"/>
                    </a:moveTo>
                    <a:cubicBezTo>
                      <a:pt x="69" y="112"/>
                      <a:pt x="69" y="112"/>
                      <a:pt x="69" y="112"/>
                    </a:cubicBezTo>
                    <a:cubicBezTo>
                      <a:pt x="69" y="113"/>
                      <a:pt x="68" y="116"/>
                      <a:pt x="68" y="119"/>
                    </a:cubicBezTo>
                    <a:cubicBezTo>
                      <a:pt x="67" y="120"/>
                      <a:pt x="67" y="122"/>
                      <a:pt x="67" y="123"/>
                    </a:cubicBezTo>
                    <a:cubicBezTo>
                      <a:pt x="66" y="124"/>
                      <a:pt x="66" y="125"/>
                      <a:pt x="66" y="126"/>
                    </a:cubicBezTo>
                    <a:cubicBezTo>
                      <a:pt x="65" y="127"/>
                      <a:pt x="64" y="128"/>
                      <a:pt x="62" y="129"/>
                    </a:cubicBezTo>
                    <a:cubicBezTo>
                      <a:pt x="60" y="130"/>
                      <a:pt x="58" y="130"/>
                      <a:pt x="57" y="130"/>
                    </a:cubicBezTo>
                    <a:cubicBezTo>
                      <a:pt x="44" y="130"/>
                      <a:pt x="44" y="130"/>
                      <a:pt x="44" y="130"/>
                    </a:cubicBezTo>
                    <a:cubicBezTo>
                      <a:pt x="42" y="130"/>
                      <a:pt x="40" y="129"/>
                      <a:pt x="39" y="128"/>
                    </a:cubicBezTo>
                    <a:cubicBezTo>
                      <a:pt x="37" y="127"/>
                      <a:pt x="36" y="125"/>
                      <a:pt x="35" y="123"/>
                    </a:cubicBezTo>
                    <a:cubicBezTo>
                      <a:pt x="35" y="123"/>
                      <a:pt x="35" y="123"/>
                      <a:pt x="35" y="123"/>
                    </a:cubicBezTo>
                    <a:cubicBezTo>
                      <a:pt x="35" y="122"/>
                      <a:pt x="35" y="120"/>
                      <a:pt x="34" y="118"/>
                    </a:cubicBezTo>
                    <a:cubicBezTo>
                      <a:pt x="34" y="117"/>
                      <a:pt x="34" y="116"/>
                      <a:pt x="34" y="115"/>
                    </a:cubicBezTo>
                    <a:cubicBezTo>
                      <a:pt x="33" y="114"/>
                      <a:pt x="33" y="113"/>
                      <a:pt x="33" y="112"/>
                    </a:cubicBezTo>
                    <a:cubicBezTo>
                      <a:pt x="33" y="112"/>
                      <a:pt x="33" y="112"/>
                      <a:pt x="33" y="112"/>
                    </a:cubicBezTo>
                    <a:cubicBezTo>
                      <a:pt x="33" y="112"/>
                      <a:pt x="33" y="112"/>
                      <a:pt x="33" y="112"/>
                    </a:cubicBezTo>
                    <a:cubicBezTo>
                      <a:pt x="33" y="112"/>
                      <a:pt x="33" y="111"/>
                      <a:pt x="34" y="111"/>
                    </a:cubicBezTo>
                    <a:cubicBezTo>
                      <a:pt x="34" y="110"/>
                      <a:pt x="35" y="110"/>
                      <a:pt x="35" y="109"/>
                    </a:cubicBezTo>
                    <a:cubicBezTo>
                      <a:pt x="36" y="109"/>
                      <a:pt x="37" y="109"/>
                      <a:pt x="38" y="109"/>
                    </a:cubicBezTo>
                    <a:cubicBezTo>
                      <a:pt x="65" y="109"/>
                      <a:pt x="65" y="109"/>
                      <a:pt x="65" y="109"/>
                    </a:cubicBezTo>
                    <a:cubicBezTo>
                      <a:pt x="67" y="109"/>
                      <a:pt x="69" y="110"/>
                      <a:pt x="69" y="112"/>
                    </a:cubicBezTo>
                    <a:close/>
                    <a:moveTo>
                      <a:pt x="10" y="113"/>
                    </a:move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0"/>
                      <a:pt x="11" y="108"/>
                      <a:pt x="12" y="107"/>
                    </a:cubicBezTo>
                    <a:cubicBezTo>
                      <a:pt x="13" y="107"/>
                      <a:pt x="13" y="106"/>
                      <a:pt x="13" y="106"/>
                    </a:cubicBezTo>
                    <a:cubicBezTo>
                      <a:pt x="17" y="116"/>
                      <a:pt x="20" y="126"/>
                      <a:pt x="22" y="128"/>
                    </a:cubicBezTo>
                    <a:cubicBezTo>
                      <a:pt x="22" y="128"/>
                      <a:pt x="22" y="122"/>
                      <a:pt x="23" y="115"/>
                    </a:cubicBezTo>
                    <a:cubicBezTo>
                      <a:pt x="23" y="115"/>
                      <a:pt x="23" y="115"/>
                      <a:pt x="23" y="115"/>
                    </a:cubicBezTo>
                    <a:cubicBezTo>
                      <a:pt x="26" y="115"/>
                      <a:pt x="26" y="115"/>
                      <a:pt x="26" y="115"/>
                    </a:cubicBezTo>
                    <a:cubicBezTo>
                      <a:pt x="26" y="116"/>
                      <a:pt x="27" y="116"/>
                      <a:pt x="27" y="116"/>
                    </a:cubicBezTo>
                    <a:cubicBezTo>
                      <a:pt x="27" y="121"/>
                      <a:pt x="29" y="125"/>
                      <a:pt x="29" y="125"/>
                    </a:cubicBezTo>
                    <a:cubicBezTo>
                      <a:pt x="29" y="125"/>
                      <a:pt x="29" y="125"/>
                      <a:pt x="29" y="125"/>
                    </a:cubicBezTo>
                    <a:cubicBezTo>
                      <a:pt x="30" y="128"/>
                      <a:pt x="31" y="131"/>
                      <a:pt x="34" y="133"/>
                    </a:cubicBezTo>
                    <a:cubicBezTo>
                      <a:pt x="36" y="136"/>
                      <a:pt x="40" y="137"/>
                      <a:pt x="44" y="137"/>
                    </a:cubicBezTo>
                    <a:cubicBezTo>
                      <a:pt x="58" y="137"/>
                      <a:pt x="58" y="137"/>
                      <a:pt x="58" y="137"/>
                    </a:cubicBezTo>
                    <a:cubicBezTo>
                      <a:pt x="60" y="137"/>
                      <a:pt x="63" y="136"/>
                      <a:pt x="66" y="135"/>
                    </a:cubicBezTo>
                    <a:cubicBezTo>
                      <a:pt x="68" y="134"/>
                      <a:pt x="71" y="132"/>
                      <a:pt x="72" y="129"/>
                    </a:cubicBezTo>
                    <a:cubicBezTo>
                      <a:pt x="73" y="127"/>
                      <a:pt x="73" y="126"/>
                      <a:pt x="74" y="124"/>
                    </a:cubicBezTo>
                    <a:cubicBezTo>
                      <a:pt x="75" y="120"/>
                      <a:pt x="76" y="117"/>
                      <a:pt x="76" y="115"/>
                    </a:cubicBezTo>
                    <a:cubicBezTo>
                      <a:pt x="87" y="115"/>
                      <a:pt x="87" y="115"/>
                      <a:pt x="87" y="115"/>
                    </a:cubicBezTo>
                    <a:cubicBezTo>
                      <a:pt x="88" y="117"/>
                      <a:pt x="89" y="120"/>
                      <a:pt x="90" y="124"/>
                    </a:cubicBezTo>
                    <a:cubicBezTo>
                      <a:pt x="90" y="126"/>
                      <a:pt x="91" y="127"/>
                      <a:pt x="91" y="129"/>
                    </a:cubicBezTo>
                    <a:cubicBezTo>
                      <a:pt x="93" y="132"/>
                      <a:pt x="95" y="134"/>
                      <a:pt x="98" y="135"/>
                    </a:cubicBezTo>
                    <a:cubicBezTo>
                      <a:pt x="100" y="136"/>
                      <a:pt x="103" y="137"/>
                      <a:pt x="105" y="137"/>
                    </a:cubicBezTo>
                    <a:cubicBezTo>
                      <a:pt x="120" y="137"/>
                      <a:pt x="120" y="137"/>
                      <a:pt x="120" y="137"/>
                    </a:cubicBezTo>
                    <a:cubicBezTo>
                      <a:pt x="124" y="137"/>
                      <a:pt x="127" y="136"/>
                      <a:pt x="130" y="133"/>
                    </a:cubicBezTo>
                    <a:cubicBezTo>
                      <a:pt x="132" y="131"/>
                      <a:pt x="134" y="128"/>
                      <a:pt x="135" y="125"/>
                    </a:cubicBezTo>
                    <a:cubicBezTo>
                      <a:pt x="135" y="125"/>
                      <a:pt x="135" y="125"/>
                      <a:pt x="135" y="125"/>
                    </a:cubicBezTo>
                    <a:cubicBezTo>
                      <a:pt x="135" y="125"/>
                      <a:pt x="136" y="121"/>
                      <a:pt x="137" y="116"/>
                    </a:cubicBezTo>
                    <a:cubicBezTo>
                      <a:pt x="137" y="116"/>
                      <a:pt x="137" y="116"/>
                      <a:pt x="137" y="115"/>
                    </a:cubicBezTo>
                    <a:cubicBezTo>
                      <a:pt x="140" y="115"/>
                      <a:pt x="140" y="115"/>
                      <a:pt x="140" y="115"/>
                    </a:cubicBezTo>
                    <a:cubicBezTo>
                      <a:pt x="140" y="115"/>
                      <a:pt x="140" y="115"/>
                      <a:pt x="140" y="115"/>
                    </a:cubicBezTo>
                    <a:cubicBezTo>
                      <a:pt x="141" y="124"/>
                      <a:pt x="141" y="124"/>
                      <a:pt x="141" y="124"/>
                    </a:cubicBezTo>
                    <a:cubicBezTo>
                      <a:pt x="141" y="124"/>
                      <a:pt x="146" y="117"/>
                      <a:pt x="149" y="106"/>
                    </a:cubicBezTo>
                    <a:cubicBezTo>
                      <a:pt x="150" y="106"/>
                      <a:pt x="151" y="106"/>
                      <a:pt x="151" y="107"/>
                    </a:cubicBezTo>
                    <a:cubicBezTo>
                      <a:pt x="152" y="108"/>
                      <a:pt x="153" y="110"/>
                      <a:pt x="154" y="113"/>
                    </a:cubicBezTo>
                    <a:cubicBezTo>
                      <a:pt x="154" y="113"/>
                      <a:pt x="154" y="113"/>
                      <a:pt x="154" y="113"/>
                    </a:cubicBezTo>
                    <a:cubicBezTo>
                      <a:pt x="154" y="113"/>
                      <a:pt x="154" y="113"/>
                      <a:pt x="154" y="113"/>
                    </a:cubicBezTo>
                    <a:cubicBezTo>
                      <a:pt x="154" y="114"/>
                      <a:pt x="154" y="115"/>
                      <a:pt x="154" y="116"/>
                    </a:cubicBezTo>
                    <a:cubicBezTo>
                      <a:pt x="154" y="121"/>
                      <a:pt x="152" y="128"/>
                      <a:pt x="150" y="133"/>
                    </a:cubicBezTo>
                    <a:cubicBezTo>
                      <a:pt x="149" y="136"/>
                      <a:pt x="147" y="138"/>
                      <a:pt x="146" y="140"/>
                    </a:cubicBezTo>
                    <a:cubicBezTo>
                      <a:pt x="144" y="142"/>
                      <a:pt x="143" y="142"/>
                      <a:pt x="141" y="143"/>
                    </a:cubicBezTo>
                    <a:cubicBezTo>
                      <a:pt x="139" y="144"/>
                      <a:pt x="139" y="144"/>
                      <a:pt x="139" y="144"/>
                    </a:cubicBezTo>
                    <a:cubicBezTo>
                      <a:pt x="138" y="146"/>
                      <a:pt x="138" y="146"/>
                      <a:pt x="138" y="146"/>
                    </a:cubicBezTo>
                    <a:cubicBezTo>
                      <a:pt x="134" y="162"/>
                      <a:pt x="127" y="176"/>
                      <a:pt x="118" y="186"/>
                    </a:cubicBezTo>
                    <a:cubicBezTo>
                      <a:pt x="108" y="195"/>
                      <a:pt x="97" y="201"/>
                      <a:pt x="82" y="201"/>
                    </a:cubicBezTo>
                    <a:cubicBezTo>
                      <a:pt x="82" y="201"/>
                      <a:pt x="82" y="201"/>
                      <a:pt x="82" y="201"/>
                    </a:cubicBezTo>
                    <a:cubicBezTo>
                      <a:pt x="81" y="201"/>
                      <a:pt x="81" y="201"/>
                      <a:pt x="81" y="201"/>
                    </a:cubicBezTo>
                    <a:cubicBezTo>
                      <a:pt x="67" y="201"/>
                      <a:pt x="55" y="195"/>
                      <a:pt x="45" y="186"/>
                    </a:cubicBezTo>
                    <a:cubicBezTo>
                      <a:pt x="36" y="176"/>
                      <a:pt x="29" y="162"/>
                      <a:pt x="25" y="146"/>
                    </a:cubicBezTo>
                    <a:cubicBezTo>
                      <a:pt x="25" y="144"/>
                      <a:pt x="25" y="144"/>
                      <a:pt x="25" y="144"/>
                    </a:cubicBezTo>
                    <a:cubicBezTo>
                      <a:pt x="22" y="143"/>
                      <a:pt x="22" y="143"/>
                      <a:pt x="22" y="143"/>
                    </a:cubicBezTo>
                    <a:cubicBezTo>
                      <a:pt x="21" y="142"/>
                      <a:pt x="19" y="142"/>
                      <a:pt x="18" y="140"/>
                    </a:cubicBezTo>
                    <a:cubicBezTo>
                      <a:pt x="15" y="137"/>
                      <a:pt x="13" y="133"/>
                      <a:pt x="12" y="129"/>
                    </a:cubicBezTo>
                    <a:cubicBezTo>
                      <a:pt x="10" y="124"/>
                      <a:pt x="10" y="119"/>
                      <a:pt x="10" y="116"/>
                    </a:cubicBezTo>
                    <a:cubicBezTo>
                      <a:pt x="10" y="115"/>
                      <a:pt x="10" y="114"/>
                      <a:pt x="10" y="113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44" name="Action Button: Return 43">
            <a:hlinkClick r:id="rId5" action="ppaction://hlinksldjump" highlightClick="1"/>
          </p:cNvPr>
          <p:cNvSpPr/>
          <p:nvPr/>
        </p:nvSpPr>
        <p:spPr>
          <a:xfrm>
            <a:off x="9287995" y="185460"/>
            <a:ext cx="417533" cy="399224"/>
          </a:xfrm>
          <a:prstGeom prst="actionButtonReturn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55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425686" y="4253770"/>
            <a:ext cx="4180805" cy="2199566"/>
          </a:xfrm>
          <a:prstGeom prst="rect">
            <a:avLst/>
          </a:prstGeom>
          <a:solidFill>
            <a:schemeClr val="bg1">
              <a:lumMod val="20000"/>
              <a:lumOff val="80000"/>
              <a:alpha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25686" y="3100558"/>
            <a:ext cx="4180805" cy="1074036"/>
          </a:xfrm>
          <a:prstGeom prst="rect">
            <a:avLst/>
          </a:prstGeom>
          <a:solidFill>
            <a:schemeClr val="bg1">
              <a:lumMod val="20000"/>
              <a:lumOff val="80000"/>
              <a:alpha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25686" y="1944903"/>
            <a:ext cx="4180805" cy="1079401"/>
          </a:xfrm>
          <a:prstGeom prst="rect">
            <a:avLst/>
          </a:prstGeom>
          <a:solidFill>
            <a:schemeClr val="bg1">
              <a:lumMod val="20000"/>
              <a:lumOff val="80000"/>
              <a:alpha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참고</a:t>
            </a:r>
            <a:r>
              <a:rPr lang="en-US" altLang="ko-KR" dirty="0" smtClean="0"/>
              <a:t>] </a:t>
            </a:r>
            <a:r>
              <a:rPr lang="ko-KR" altLang="en-US" dirty="0" smtClean="0"/>
              <a:t>로그인 </a:t>
            </a:r>
            <a:r>
              <a:rPr lang="ko-KR" altLang="en-US" dirty="0" smtClean="0"/>
              <a:t>고객 회원번호 누락 이슈 원인 분석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9440" y="717955"/>
            <a:ext cx="9808920" cy="650061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사이트별 회원번호 암호화 적용 여부가 다르며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분석계 정제 과정에서 암호화 데이터에 대한 비교 로직이 반영되지 않아 회원번호가 </a:t>
            </a:r>
            <a:r>
              <a:rPr lang="en-US" altLang="ko-KR" dirty="0" smtClean="0">
                <a:solidFill>
                  <a:schemeClr val="tx1"/>
                </a:solidFill>
              </a:rPr>
              <a:t>‘999999999’</a:t>
            </a:r>
            <a:r>
              <a:rPr lang="ko-KR" altLang="en-US" dirty="0" smtClean="0">
                <a:solidFill>
                  <a:schemeClr val="tx1"/>
                </a:solidFill>
              </a:rPr>
              <a:t>로 변환되는 경우가 발생함 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18848" y="2202760"/>
            <a:ext cx="1366716" cy="4660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사이트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  <a:p>
            <a:pPr algn="ctr"/>
            <a:r>
              <a:rPr lang="en-US" altLang="ko-KR" sz="1200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i="1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Non-Encrypted</a:t>
            </a:r>
            <a:r>
              <a:rPr lang="en-US" altLang="ko-KR" sz="1200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Flowchart: Magnetic Disk 7"/>
          <p:cNvSpPr/>
          <p:nvPr/>
        </p:nvSpPr>
        <p:spPr>
          <a:xfrm>
            <a:off x="1352600" y="4549615"/>
            <a:ext cx="1512168" cy="616333"/>
          </a:xfrm>
          <a:prstGeom prst="flowChartMagneticDisk">
            <a:avLst/>
          </a:prstGeom>
          <a:solidFill>
            <a:schemeClr val="bg1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Hadoop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(BDSDB)</a:t>
            </a:r>
          </a:p>
        </p:txBody>
      </p:sp>
      <p:sp>
        <p:nvSpPr>
          <p:cNvPr id="9" name="Flowchart: Magnetic Disk 8"/>
          <p:cNvSpPr/>
          <p:nvPr/>
        </p:nvSpPr>
        <p:spPr>
          <a:xfrm>
            <a:off x="1352600" y="5548971"/>
            <a:ext cx="1512168" cy="616333"/>
          </a:xfrm>
          <a:prstGeom prst="flowChartMagneticDisk">
            <a:avLst/>
          </a:prstGeom>
          <a:solidFill>
            <a:schemeClr val="bg1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Hadoop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(BDMDB)</a:t>
            </a:r>
          </a:p>
        </p:txBody>
      </p:sp>
      <p:cxnSp>
        <p:nvCxnSpPr>
          <p:cNvPr id="12" name="Straight Arrow Connector 11"/>
          <p:cNvCxnSpPr>
            <a:stCxn id="5" idx="2"/>
            <a:endCxn id="8" idx="1"/>
          </p:cNvCxnSpPr>
          <p:nvPr/>
        </p:nvCxnSpPr>
        <p:spPr>
          <a:xfrm flipH="1">
            <a:off x="2108684" y="4071932"/>
            <a:ext cx="527219" cy="477683"/>
          </a:xfrm>
          <a:prstGeom prst="straightConnector1">
            <a:avLst/>
          </a:prstGeom>
          <a:ln w="9525"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  <a:endCxn id="9" idx="1"/>
          </p:cNvCxnSpPr>
          <p:nvPr/>
        </p:nvCxnSpPr>
        <p:spPr>
          <a:xfrm>
            <a:off x="2108684" y="5165948"/>
            <a:ext cx="0" cy="383023"/>
          </a:xfrm>
          <a:prstGeom prst="straightConnector1">
            <a:avLst/>
          </a:prstGeom>
          <a:ln w="9525"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2440276" y="2206826"/>
            <a:ext cx="1366716" cy="4660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사이트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i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Encrypted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2026985" y="3248980"/>
            <a:ext cx="1224086" cy="843175"/>
            <a:chOff x="2108734" y="3161889"/>
            <a:chExt cx="1224086" cy="843175"/>
          </a:xfrm>
          <a:solidFill>
            <a:schemeClr val="bg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5" name="Rectangle 44"/>
            <p:cNvSpPr/>
            <p:nvPr/>
          </p:nvSpPr>
          <p:spPr>
            <a:xfrm>
              <a:off x="2108734" y="3161889"/>
              <a:ext cx="1008062" cy="428987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Adobe</a:t>
              </a:r>
              <a:endPara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Flowchart: Multidocument 4"/>
            <p:cNvSpPr/>
            <p:nvPr/>
          </p:nvSpPr>
          <p:spPr>
            <a:xfrm>
              <a:off x="2252700" y="3471045"/>
              <a:ext cx="1080120" cy="534019"/>
            </a:xfrm>
            <a:prstGeom prst="flowChartMultidocument">
              <a:avLst/>
            </a:prstGeom>
            <a:grp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Raw Data</a:t>
              </a:r>
              <a:endPara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52" name="Table 51"/>
          <p:cNvGraphicFramePr>
            <a:graphicFrameLocks noGrp="1"/>
          </p:cNvGraphicFramePr>
          <p:nvPr>
            <p:extLst/>
          </p:nvPr>
        </p:nvGraphicFramePr>
        <p:xfrm>
          <a:off x="4772980" y="2420888"/>
          <a:ext cx="1855507" cy="24842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7058"/>
                <a:gridCol w="1498449"/>
              </a:tblGrid>
              <a:tr h="3077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NO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</a:rPr>
                        <a:t>회원번호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7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123456789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687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d9e6762dd1c8eaf6d61b3c6192fc408d4d6d5f1176d0c29169bc24e71c3f274ad27fcd5811b313d681f7e55ec02d73d499c95455b6b5bb503acf574fba8ffe85</a:t>
                      </a:r>
                    </a:p>
                    <a:p>
                      <a:pPr algn="ctr" fontAlgn="ctr"/>
                      <a:r>
                        <a:rPr lang="en-US" sz="12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(Encrypted)</a:t>
                      </a:r>
                      <a:endParaRPr 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4" name="Rectangle 63"/>
          <p:cNvSpPr/>
          <p:nvPr/>
        </p:nvSpPr>
        <p:spPr bwMode="gray">
          <a:xfrm>
            <a:off x="425686" y="1944902"/>
            <a:ext cx="399750" cy="1076479"/>
          </a:xfrm>
          <a:prstGeom prst="rect">
            <a:avLst/>
          </a:prstGeom>
          <a:solidFill>
            <a:srgbClr val="002060"/>
          </a:solidFill>
          <a:ln w="9525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300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</a:t>
            </a:r>
            <a:endParaRPr lang="en-US" altLang="ko-KR" sz="1300" b="1" dirty="0" smtClean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300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</a:t>
            </a:r>
            <a:endParaRPr lang="en-US" altLang="ko-KR" sz="1300" b="1" dirty="0" smtClean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300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</a:t>
            </a:r>
            <a:endParaRPr lang="ko-KR" altLang="en-US" sz="13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Rectangle 64"/>
          <p:cNvSpPr/>
          <p:nvPr/>
        </p:nvSpPr>
        <p:spPr bwMode="gray">
          <a:xfrm>
            <a:off x="425686" y="3100558"/>
            <a:ext cx="399750" cy="1076479"/>
          </a:xfrm>
          <a:prstGeom prst="rect">
            <a:avLst/>
          </a:prstGeom>
          <a:solidFill>
            <a:srgbClr val="002060"/>
          </a:solidFill>
          <a:ln w="9525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300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endParaRPr lang="en-US" altLang="ko-KR" sz="1300" b="1" dirty="0" smtClean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300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집</a:t>
            </a:r>
            <a:endParaRPr lang="en-US" altLang="ko-KR" sz="1300" b="1" dirty="0" smtClean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300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</a:t>
            </a:r>
            <a:endParaRPr lang="en-US" altLang="ko-KR" sz="1300" b="1" dirty="0" smtClean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Rectangle 65"/>
          <p:cNvSpPr/>
          <p:nvPr/>
        </p:nvSpPr>
        <p:spPr bwMode="gray">
          <a:xfrm>
            <a:off x="425686" y="4253770"/>
            <a:ext cx="399750" cy="2199566"/>
          </a:xfrm>
          <a:prstGeom prst="rect">
            <a:avLst/>
          </a:prstGeom>
          <a:solidFill>
            <a:srgbClr val="002060"/>
          </a:solidFill>
          <a:ln w="9525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300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endParaRPr lang="en-US" altLang="ko-KR" sz="13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300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석</a:t>
            </a:r>
            <a:endParaRPr lang="en-US" altLang="ko-KR" sz="13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300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</a:t>
            </a:r>
            <a:endParaRPr lang="ko-KR" altLang="en-US" sz="13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92251" y="1534111"/>
            <a:ext cx="6460949" cy="4991233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5" name="Straight Connector 74"/>
          <p:cNvCxnSpPr/>
          <p:nvPr/>
        </p:nvCxnSpPr>
        <p:spPr>
          <a:xfrm>
            <a:off x="1208584" y="5337212"/>
            <a:ext cx="1944216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 bwMode="gray">
          <a:xfrm>
            <a:off x="6916095" y="2007834"/>
            <a:ext cx="2740913" cy="1562122"/>
          </a:xfrm>
          <a:prstGeom prst="rect">
            <a:avLst/>
          </a:prstGeom>
          <a:noFill/>
        </p:spPr>
        <p:txBody>
          <a:bodyPr vert="horz" wrap="square" lIns="72000" tIns="36000" rIns="72000" bIns="36000" rtlCol="0" anchor="t">
            <a:noAutofit/>
          </a:bodyPr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모든 사이트에 암호화가 적용되지 않음</a:t>
            </a:r>
            <a:endParaRPr lang="en-US" altLang="ko-KR" sz="140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분석계 정제 과정에 암호화 회원번호 참조하지 않음</a:t>
            </a:r>
            <a:endParaRPr lang="en-US" altLang="ko-KR" sz="140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모든 암호화 회원번호는 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‘999999999’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로 변환됨</a:t>
            </a:r>
            <a:endParaRPr lang="en-US" altLang="ko-KR" sz="140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87" name="Rectangle 64"/>
          <p:cNvSpPr>
            <a:spLocks noChangeArrowheads="1"/>
          </p:cNvSpPr>
          <p:nvPr/>
        </p:nvSpPr>
        <p:spPr bwMode="auto">
          <a:xfrm>
            <a:off x="6863867" y="4055859"/>
            <a:ext cx="2913669" cy="346825"/>
          </a:xfrm>
          <a:prstGeom prst="rect">
            <a:avLst/>
          </a:prstGeom>
          <a:solidFill>
            <a:srgbClr val="0070C0"/>
          </a:solidFill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lIns="72000" tIns="0" rIns="72000" bIns="0" rtlCol="0" anchor="ctr"/>
          <a:lstStyle/>
          <a:p>
            <a:pPr algn="ctr" eaLnBrk="0"/>
            <a:r>
              <a:rPr lang="ko-KR" altLang="en-US" sz="1400" b="1" kern="0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개선사항</a:t>
            </a:r>
            <a:endParaRPr lang="ko-KR" altLang="en-US" sz="1400" b="1" kern="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88" name="TextBox 87"/>
          <p:cNvSpPr txBox="1"/>
          <p:nvPr/>
        </p:nvSpPr>
        <p:spPr bwMode="gray">
          <a:xfrm>
            <a:off x="6916095" y="4489806"/>
            <a:ext cx="2740913" cy="1999535"/>
          </a:xfrm>
          <a:prstGeom prst="rect">
            <a:avLst/>
          </a:prstGeom>
          <a:noFill/>
        </p:spPr>
        <p:txBody>
          <a:bodyPr vert="horz" wrap="square" lIns="72000" tIns="36000" rIns="72000" bIns="36000" rtlCol="0" anchor="t">
            <a:noAutofit/>
          </a:bodyPr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모든 사이트에 회원번호 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암호화 로직 적용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필요</a:t>
            </a:r>
            <a:endParaRPr lang="en-US" altLang="ko-KR" sz="140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분석계 회원번호 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필드 타입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길이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수정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필요</a:t>
            </a:r>
            <a:endParaRPr lang="en-US" altLang="ko-KR" sz="140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분석계 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데이터 정제 로직 수정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필요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/>
            </a:r>
            <a:br>
              <a:rPr lang="en-US" altLang="ko-KR" sz="1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</a:b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1) 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암호화 회원번호 확인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/>
            </a:r>
            <a:br>
              <a:rPr lang="en-US" altLang="ko-KR" sz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</a:br>
            <a:r>
              <a:rPr lang="en-US" altLang="ko-KR" sz="12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2) </a:t>
            </a:r>
            <a:r>
              <a:rPr lang="ko-KR" altLang="en-US" sz="12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암호화 후 회원번호 확인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/>
            </a:r>
            <a:b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</a:b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3) 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특수문자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및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NULL 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확인</a:t>
            </a:r>
            <a:endParaRPr lang="en-US" altLang="ko-KR" sz="12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89" name="Down Arrow 88"/>
          <p:cNvSpPr/>
          <p:nvPr/>
        </p:nvSpPr>
        <p:spPr>
          <a:xfrm>
            <a:off x="7473753" y="3609019"/>
            <a:ext cx="1667394" cy="277787"/>
          </a:xfrm>
          <a:prstGeom prst="downArrow">
            <a:avLst>
              <a:gd name="adj1" fmla="val 58107"/>
              <a:gd name="adj2" fmla="val 50000"/>
            </a:avLst>
          </a:prstGeom>
          <a:solidFill>
            <a:schemeClr val="bg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0" name="Rectangle 89"/>
          <p:cNvSpPr>
            <a:spLocks noChangeArrowheads="1"/>
          </p:cNvSpPr>
          <p:nvPr/>
        </p:nvSpPr>
        <p:spPr bwMode="auto">
          <a:xfrm>
            <a:off x="6863867" y="1592796"/>
            <a:ext cx="2913669" cy="346825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27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miter lim="800000"/>
          </a:ln>
          <a:effectLst/>
        </p:spPr>
        <p:txBody>
          <a:bodyPr lIns="72000" tIns="0" rIns="72000" bIns="0" rtlCol="0" anchor="ctr"/>
          <a:lstStyle/>
          <a:p>
            <a:pPr algn="ctr" eaLnBrk="0"/>
            <a:r>
              <a:rPr lang="ko-KR" altLang="en-US" sz="14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이슈사항</a:t>
            </a:r>
            <a:endParaRPr lang="ko-KR" altLang="en-US" sz="1400" b="1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96" name="Group 8"/>
          <p:cNvGrpSpPr/>
          <p:nvPr/>
        </p:nvGrpSpPr>
        <p:grpSpPr>
          <a:xfrm>
            <a:off x="2009546" y="1548035"/>
            <a:ext cx="2878770" cy="324036"/>
            <a:chOff x="476251" y="1889124"/>
            <a:chExt cx="5304841" cy="324036"/>
          </a:xfrm>
        </p:grpSpPr>
        <p:cxnSp>
          <p:nvCxnSpPr>
            <p:cNvPr id="97" name="Straight Connector 29"/>
            <p:cNvCxnSpPr/>
            <p:nvPr>
              <p:custDataLst>
                <p:tags r:id="rId1"/>
              </p:custDataLst>
            </p:nvPr>
          </p:nvCxnSpPr>
          <p:spPr bwMode="auto">
            <a:xfrm>
              <a:off x="476251" y="2213160"/>
              <a:ext cx="5304841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8" name="TextBox 97"/>
            <p:cNvSpPr txBox="1"/>
            <p:nvPr>
              <p:custDataLst>
                <p:tags r:id="rId2"/>
              </p:custDataLst>
            </p:nvPr>
          </p:nvSpPr>
          <p:spPr>
            <a:xfrm>
              <a:off x="821451" y="1889124"/>
              <a:ext cx="4614442" cy="307777"/>
            </a:xfrm>
            <a:prstGeom prst="rect">
              <a:avLst/>
            </a:prstGeom>
            <a:noFill/>
          </p:spPr>
          <p:txBody>
            <a:bodyPr wrap="square" lIns="46800" rIns="46800" rtlCol="0">
              <a:spAutoFit/>
            </a:bodyPr>
            <a:lstStyle/>
            <a:p>
              <a:pPr marL="177800" indent="-177800" algn="ctr">
                <a:spcBef>
                  <a:spcPts val="400"/>
                </a:spcBef>
              </a:pP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웹로그 </a:t>
              </a:r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 Flow</a:t>
              </a:r>
              <a:endParaRPr 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106" name="Curved Connector 105"/>
          <p:cNvCxnSpPr>
            <a:stCxn id="6" idx="2"/>
            <a:endCxn id="45" idx="0"/>
          </p:cNvCxnSpPr>
          <p:nvPr/>
        </p:nvCxnSpPr>
        <p:spPr>
          <a:xfrm rot="16200000" flipH="1">
            <a:off x="1826546" y="2544510"/>
            <a:ext cx="580130" cy="828810"/>
          </a:xfrm>
          <a:prstGeom prst="curvedConnector3">
            <a:avLst/>
          </a:prstGeom>
          <a:ln w="9525"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urved Connector 106"/>
          <p:cNvCxnSpPr>
            <a:stCxn id="43" idx="2"/>
            <a:endCxn id="45" idx="0"/>
          </p:cNvCxnSpPr>
          <p:nvPr/>
        </p:nvCxnSpPr>
        <p:spPr>
          <a:xfrm rot="5400000">
            <a:off x="2539293" y="2664639"/>
            <a:ext cx="576064" cy="592618"/>
          </a:xfrm>
          <a:prstGeom prst="curvedConnector3">
            <a:avLst>
              <a:gd name="adj1" fmla="val 50000"/>
            </a:avLst>
          </a:prstGeom>
          <a:ln w="9525"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3861703" y="2206826"/>
            <a:ext cx="397505" cy="4660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lang="ko-KR" altLang="en-US" sz="12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6" name="Curved Connector 115"/>
          <p:cNvCxnSpPr>
            <a:stCxn id="115" idx="2"/>
            <a:endCxn id="45" idx="0"/>
          </p:cNvCxnSpPr>
          <p:nvPr/>
        </p:nvCxnSpPr>
        <p:spPr>
          <a:xfrm rot="5400000">
            <a:off x="3007704" y="2196228"/>
            <a:ext cx="576064" cy="1529440"/>
          </a:xfrm>
          <a:prstGeom prst="curvedConnector3">
            <a:avLst>
              <a:gd name="adj1" fmla="val 50000"/>
            </a:avLst>
          </a:prstGeom>
          <a:ln w="9525"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Pentagon 134"/>
          <p:cNvSpPr/>
          <p:nvPr/>
        </p:nvSpPr>
        <p:spPr bwMode="gray">
          <a:xfrm rot="5400000">
            <a:off x="2896847" y="3529200"/>
            <a:ext cx="3392310" cy="223717"/>
          </a:xfrm>
          <a:prstGeom prst="chevron">
            <a:avLst/>
          </a:prstGeom>
          <a:solidFill>
            <a:schemeClr val="accent2"/>
          </a:solidFill>
          <a:ln w="2857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en-US" sz="1300" b="1" kern="0" dirty="0" err="1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22" name="Pentagon 134"/>
          <p:cNvSpPr/>
          <p:nvPr/>
        </p:nvSpPr>
        <p:spPr bwMode="gray">
          <a:xfrm rot="5400000">
            <a:off x="4034939" y="5783416"/>
            <a:ext cx="1116125" cy="223717"/>
          </a:xfrm>
          <a:prstGeom prst="chevron">
            <a:avLst/>
          </a:prstGeom>
          <a:solidFill>
            <a:schemeClr val="accent2"/>
          </a:solidFill>
          <a:ln w="2857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en-US" sz="1300" b="1" kern="0" dirty="0" err="1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26" name="Table 125"/>
          <p:cNvGraphicFramePr>
            <a:graphicFrameLocks noGrp="1"/>
          </p:cNvGraphicFramePr>
          <p:nvPr>
            <p:extLst/>
          </p:nvPr>
        </p:nvGraphicFramePr>
        <p:xfrm>
          <a:off x="4772980" y="5466511"/>
          <a:ext cx="1855507" cy="7708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7058"/>
                <a:gridCol w="1498449"/>
              </a:tblGrid>
              <a:tr h="256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NO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</a:rPr>
                        <a:t>회원번호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6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123456789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999999999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7" name="Rounded Rectangle 126"/>
          <p:cNvSpPr/>
          <p:nvPr/>
        </p:nvSpPr>
        <p:spPr>
          <a:xfrm>
            <a:off x="3008784" y="5016436"/>
            <a:ext cx="1358221" cy="641552"/>
          </a:xfrm>
          <a:prstGeom prst="roundRect">
            <a:avLst>
              <a:gd name="adj" fmla="val 11166"/>
            </a:avLst>
          </a:prstGeom>
          <a:solidFill>
            <a:schemeClr val="bg1">
              <a:lumMod val="75000"/>
            </a:schemeClr>
          </a:solidFill>
          <a:ln w="254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 마스터 정보에 </a:t>
            </a:r>
            <a:r>
              <a:rPr lang="ko-KR" altLang="en-US" sz="1200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암호화된 </a:t>
            </a:r>
            <a:r>
              <a:rPr lang="ko-KR" altLang="en-US" sz="12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회원번호 없음</a:t>
            </a:r>
          </a:p>
        </p:txBody>
      </p:sp>
      <p:sp>
        <p:nvSpPr>
          <p:cNvPr id="38" name="Action Button: Return 37">
            <a:hlinkClick r:id="rId4" action="ppaction://hlinksldjump" highlightClick="1"/>
          </p:cNvPr>
          <p:cNvSpPr/>
          <p:nvPr/>
        </p:nvSpPr>
        <p:spPr>
          <a:xfrm>
            <a:off x="9287995" y="185460"/>
            <a:ext cx="417533" cy="399224"/>
          </a:xfrm>
          <a:prstGeom prst="actionButtonReturn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55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+mn-ea"/>
              </a:rPr>
              <a:t>[Back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Up] </a:t>
            </a:r>
            <a:r>
              <a:rPr lang="ko-KR" altLang="en-US" dirty="0" smtClean="0">
                <a:latin typeface="+mn-ea"/>
              </a:rPr>
              <a:t>웹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로그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분석 </a:t>
            </a:r>
            <a:r>
              <a:rPr lang="en-US" altLang="ko-KR" dirty="0" smtClean="0">
                <a:latin typeface="+mn-ea"/>
              </a:rPr>
              <a:t>&gt;</a:t>
            </a:r>
            <a:r>
              <a:rPr lang="en-US" altLang="ko-KR" dirty="0" smtClean="0"/>
              <a:t> </a:t>
            </a:r>
            <a:r>
              <a:rPr lang="en-US" altLang="ko-KR" dirty="0"/>
              <a:t>Adobe variable </a:t>
            </a:r>
            <a:r>
              <a:rPr lang="ko-KR" altLang="en-US" dirty="0" err="1"/>
              <a:t>미적재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SDR</a:t>
            </a:r>
            <a:r>
              <a:rPr lang="ko-KR" altLang="en-US" dirty="0" smtClean="0">
                <a:solidFill>
                  <a:schemeClr val="tx1"/>
                </a:solidFill>
              </a:rPr>
              <a:t>의 관리주체 부재로 인한 </a:t>
            </a:r>
            <a:r>
              <a:rPr lang="en-US" altLang="ko-KR" dirty="0" smtClean="0">
                <a:solidFill>
                  <a:schemeClr val="tx1"/>
                </a:solidFill>
              </a:rPr>
              <a:t>tagging </a:t>
            </a:r>
            <a:r>
              <a:rPr lang="ko-KR" altLang="en-US" dirty="0" smtClean="0">
                <a:solidFill>
                  <a:schemeClr val="tx1"/>
                </a:solidFill>
              </a:rPr>
              <a:t>항목과 분석데이터 적재 항목의 </a:t>
            </a:r>
            <a:r>
              <a:rPr lang="en-US" altLang="ko-KR" dirty="0" smtClean="0">
                <a:solidFill>
                  <a:schemeClr val="tx1"/>
                </a:solidFill>
              </a:rPr>
              <a:t>Gap</a:t>
            </a:r>
            <a:r>
              <a:rPr lang="ko-KR" altLang="en-US" dirty="0" smtClean="0">
                <a:solidFill>
                  <a:schemeClr val="tx1"/>
                </a:solidFill>
              </a:rPr>
              <a:t>이 발생하며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en-US" altLang="ko-KR" dirty="0">
                <a:solidFill>
                  <a:schemeClr val="tx1"/>
                </a:solidFill>
              </a:rPr>
              <a:t>Gap</a:t>
            </a:r>
            <a:r>
              <a:rPr lang="ko-KR" altLang="en-US" dirty="0">
                <a:solidFill>
                  <a:schemeClr val="tx1"/>
                </a:solidFill>
              </a:rPr>
              <a:t>으로 인한 분석에 필요한 </a:t>
            </a:r>
            <a:r>
              <a:rPr lang="en-US" altLang="ko-KR" dirty="0">
                <a:solidFill>
                  <a:schemeClr val="tx1"/>
                </a:solidFill>
              </a:rPr>
              <a:t>Field</a:t>
            </a:r>
            <a:r>
              <a:rPr lang="ko-KR" altLang="en-US" dirty="0">
                <a:solidFill>
                  <a:schemeClr val="tx1"/>
                </a:solidFill>
              </a:rPr>
              <a:t>가 누락되는 현상이 </a:t>
            </a:r>
            <a:r>
              <a:rPr lang="ko-KR" altLang="en-US" dirty="0" smtClean="0">
                <a:solidFill>
                  <a:schemeClr val="tx1"/>
                </a:solidFill>
              </a:rPr>
              <a:t>발생함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Flowchart: Document 3"/>
          <p:cNvSpPr/>
          <p:nvPr/>
        </p:nvSpPr>
        <p:spPr>
          <a:xfrm>
            <a:off x="218378" y="2001110"/>
            <a:ext cx="3582494" cy="415519"/>
          </a:xfrm>
          <a:prstGeom prst="flowChartDocument">
            <a:avLst/>
          </a:prstGeom>
          <a:solidFill>
            <a:schemeClr val="bg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88000" rtlCol="0" anchor="ctr" anchorCtr="0"/>
          <a:lstStyle/>
          <a:p>
            <a:pPr algn="ctr"/>
            <a:r>
              <a:rPr lang="en-US" altLang="ko-KR" sz="1200" dirty="0" smtClean="0">
                <a:solidFill>
                  <a:srgbClr val="000000"/>
                </a:solidFill>
                <a:latin typeface="+mj-ea"/>
                <a:ea typeface="+mj-ea"/>
              </a:rPr>
              <a:t>Adobe SDR</a:t>
            </a:r>
            <a:endParaRPr lang="ko-KR" altLang="en-US" sz="1200" dirty="0" smtClean="0">
              <a:solidFill>
                <a:srgbClr val="000000"/>
              </a:solidFill>
              <a:latin typeface="+mj-ea"/>
              <a:ea typeface="+mj-ea"/>
            </a:endParaRPr>
          </a:p>
        </p:txBody>
      </p:sp>
      <p:graphicFrame>
        <p:nvGraphicFramePr>
          <p:cNvPr id="5" name="표 2"/>
          <p:cNvGraphicFramePr>
            <a:graphicFrameLocks noGrp="1"/>
          </p:cNvGraphicFramePr>
          <p:nvPr>
            <p:extLst/>
          </p:nvPr>
        </p:nvGraphicFramePr>
        <p:xfrm>
          <a:off x="308484" y="2506338"/>
          <a:ext cx="3381418" cy="3878133"/>
        </p:xfrm>
        <a:graphic>
          <a:graphicData uri="http://schemas.openxmlformats.org/drawingml/2006/table">
            <a:tbl>
              <a:tblPr/>
              <a:tblGrid>
                <a:gridCol w="900100"/>
                <a:gridCol w="933146"/>
                <a:gridCol w="1548172"/>
              </a:tblGrid>
              <a:tr h="20347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Variable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Report Name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</a:tr>
              <a:tr h="193403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Predefined</a:t>
                      </a:r>
                    </a:p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prodView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 Views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403"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scOpen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403"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purchase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403"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40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</a:t>
                      </a:r>
                    </a:p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커스텀 페이지뷰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403"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내부 검색 횟수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403"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403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</a:t>
                      </a:r>
                    </a:p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Conversion</a:t>
                      </a:r>
                    </a:p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eVars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eVar1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사이트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3403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eVar2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 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1Depth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3403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3403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eVar31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 코드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</a:tr>
              <a:tr h="193403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eVar32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 카테고리 코드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</a:tr>
              <a:tr h="193403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</a:tr>
              <a:tr h="193403"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eVar100</a:t>
                      </a:r>
                      <a:r>
                        <a:rPr lang="en-US" altLang="ko-KR" sz="1200" b="1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1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이상 존재</a:t>
                      </a:r>
                      <a:endParaRPr lang="en-US" altLang="ko-KR" sz="12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</a:tr>
              <a:tr h="193403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Traffic</a:t>
                      </a:r>
                    </a:p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Variables</a:t>
                      </a:r>
                    </a:p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props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pageName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Pages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403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channel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Site Sections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403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prop1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사이트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403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prop2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 </a:t>
                      </a: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1Depth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403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Can 5"/>
          <p:cNvSpPr/>
          <p:nvPr/>
        </p:nvSpPr>
        <p:spPr>
          <a:xfrm>
            <a:off x="5817096" y="2001111"/>
            <a:ext cx="1692188" cy="431846"/>
          </a:xfrm>
          <a:prstGeom prst="can">
            <a:avLst/>
          </a:prstGeom>
          <a:solidFill>
            <a:srgbClr val="0070C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dirty="0" smtClean="0">
                <a:solidFill>
                  <a:schemeClr val="tx2"/>
                </a:solidFill>
                <a:latin typeface="+mj-ea"/>
                <a:ea typeface="+mj-ea"/>
              </a:rPr>
              <a:t>Hadoop</a:t>
            </a:r>
          </a:p>
          <a:p>
            <a:pPr algn="ctr"/>
            <a:r>
              <a:rPr lang="en-US" altLang="ko-KR" sz="1200" dirty="0" smtClean="0">
                <a:solidFill>
                  <a:schemeClr val="tx2"/>
                </a:solidFill>
                <a:latin typeface="+mj-ea"/>
                <a:ea typeface="+mj-ea"/>
              </a:rPr>
              <a:t>(BDSDB)</a:t>
            </a:r>
            <a:endParaRPr lang="ko-KR" altLang="en-US" sz="1200" dirty="0" smtClean="0">
              <a:solidFill>
                <a:schemeClr val="tx2"/>
              </a:solidFill>
              <a:latin typeface="+mj-ea"/>
              <a:ea typeface="+mj-ea"/>
            </a:endParaRPr>
          </a:p>
        </p:txBody>
      </p:sp>
      <p:graphicFrame>
        <p:nvGraphicFramePr>
          <p:cNvPr id="7" name="표 2"/>
          <p:cNvGraphicFramePr>
            <a:graphicFrameLocks noGrp="1"/>
          </p:cNvGraphicFramePr>
          <p:nvPr>
            <p:extLst/>
          </p:nvPr>
        </p:nvGraphicFramePr>
        <p:xfrm>
          <a:off x="5925108" y="2505167"/>
          <a:ext cx="1476164" cy="3879309"/>
        </p:xfrm>
        <a:graphic>
          <a:graphicData uri="http://schemas.openxmlformats.org/drawingml/2006/table">
            <a:tbl>
              <a:tblPr/>
              <a:tblGrid>
                <a:gridCol w="1476164"/>
              </a:tblGrid>
              <a:tr h="2142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Column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</a:tr>
              <a:tr h="2036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accept_language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6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browser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6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campaign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6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carrier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6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channel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6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event_list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6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page_url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6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pagename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6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post_evar1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36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post_evar2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36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36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post_evar29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36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post_evar30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36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product_list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6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year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6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mm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6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dd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6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236475" y="1448780"/>
            <a:ext cx="9505057" cy="412720"/>
            <a:chOff x="272479" y="1940874"/>
            <a:chExt cx="9505057" cy="355654"/>
          </a:xfrm>
          <a:solidFill>
            <a:srgbClr val="000099"/>
          </a:solidFill>
        </p:grpSpPr>
        <p:sp>
          <p:nvSpPr>
            <p:cNvPr id="9" name="Pentagon 133"/>
            <p:cNvSpPr/>
            <p:nvPr/>
          </p:nvSpPr>
          <p:spPr bwMode="gray">
            <a:xfrm>
              <a:off x="272479" y="1940874"/>
              <a:ext cx="3726323" cy="355654"/>
            </a:xfrm>
            <a:prstGeom prst="homePlate">
              <a:avLst>
                <a:gd name="adj" fmla="val 47295"/>
              </a:avLst>
            </a:prstGeom>
            <a:grpFill/>
            <a:ln w="28575">
              <a:solidFill>
                <a:srgbClr val="000099"/>
              </a:solidFill>
              <a:miter lim="800000"/>
              <a:headEnd/>
              <a:tailEnd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1" kern="0" dirty="0" smtClean="0">
                  <a:solidFill>
                    <a:schemeClr val="tx2"/>
                  </a:solidFill>
                  <a:latin typeface="+mj-ea"/>
                  <a:ea typeface="+mj-ea"/>
                  <a:cs typeface="Arial" pitchFamily="34" charset="0"/>
                </a:rPr>
                <a:t>SDR </a:t>
              </a:r>
              <a:r>
                <a:rPr lang="ko-KR" altLang="en-US" sz="1400" b="1" kern="0" dirty="0" smtClean="0">
                  <a:solidFill>
                    <a:schemeClr val="tx2"/>
                  </a:solidFill>
                  <a:latin typeface="+mj-ea"/>
                  <a:ea typeface="+mj-ea"/>
                  <a:cs typeface="Arial" pitchFamily="34" charset="0"/>
                </a:rPr>
                <a:t>기준 온라인 </a:t>
              </a:r>
              <a:r>
                <a:rPr lang="en-US" altLang="ko-KR" sz="1400" b="1" kern="0" dirty="0" smtClean="0">
                  <a:solidFill>
                    <a:schemeClr val="tx2"/>
                  </a:solidFill>
                  <a:latin typeface="+mj-ea"/>
                  <a:ea typeface="+mj-ea"/>
                  <a:cs typeface="Arial" pitchFamily="34" charset="0"/>
                </a:rPr>
                <a:t>Tagging</a:t>
              </a: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1" kern="0" dirty="0" smtClean="0">
                  <a:solidFill>
                    <a:schemeClr val="tx2"/>
                  </a:solidFill>
                  <a:latin typeface="+mj-ea"/>
                  <a:ea typeface="+mj-ea"/>
                  <a:cs typeface="Arial" pitchFamily="34" charset="0"/>
                </a:rPr>
                <a:t>(Solution Design Reference)</a:t>
              </a:r>
            </a:p>
          </p:txBody>
        </p:sp>
        <p:sp>
          <p:nvSpPr>
            <p:cNvPr id="10" name="Pentagon 134"/>
            <p:cNvSpPr/>
            <p:nvPr/>
          </p:nvSpPr>
          <p:spPr bwMode="gray">
            <a:xfrm>
              <a:off x="4052900" y="1940874"/>
              <a:ext cx="1692188" cy="355654"/>
            </a:xfrm>
            <a:prstGeom prst="chevron">
              <a:avLst/>
            </a:prstGeom>
            <a:grpFill/>
            <a:ln w="28575">
              <a:solidFill>
                <a:srgbClr val="000099"/>
              </a:solidFill>
              <a:miter lim="800000"/>
              <a:headEnd/>
              <a:tailEnd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1" kern="0" dirty="0" smtClean="0">
                  <a:solidFill>
                    <a:schemeClr val="tx2"/>
                  </a:solidFill>
                  <a:latin typeface="+mj-ea"/>
                  <a:ea typeface="+mj-ea"/>
                  <a:cs typeface="Arial" pitchFamily="34" charset="0"/>
                </a:rPr>
                <a:t>Adobe</a:t>
              </a:r>
              <a:r>
                <a:rPr lang="ko-KR" altLang="en-US" sz="1400" b="1" kern="0" dirty="0" smtClean="0">
                  <a:solidFill>
                    <a:schemeClr val="tx2"/>
                  </a:solidFill>
                  <a:latin typeface="+mj-ea"/>
                  <a:ea typeface="+mj-ea"/>
                  <a:cs typeface="Arial" pitchFamily="34" charset="0"/>
                </a:rPr>
                <a:t>로</a:t>
              </a:r>
              <a:endParaRPr lang="en-US" altLang="ko-KR" sz="1400" b="1" kern="0" dirty="0" smtClean="0">
                <a:solidFill>
                  <a:schemeClr val="tx2"/>
                </a:solidFill>
                <a:latin typeface="+mj-ea"/>
                <a:ea typeface="+mj-ea"/>
                <a:cs typeface="Arial" pitchFamily="34" charset="0"/>
              </a:endParaRP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400" b="1" kern="0" dirty="0">
                  <a:solidFill>
                    <a:schemeClr val="tx2"/>
                  </a:solidFill>
                  <a:latin typeface="+mj-ea"/>
                  <a:ea typeface="+mj-ea"/>
                  <a:cs typeface="Arial" pitchFamily="34" charset="0"/>
                </a:rPr>
                <a:t>웹로그 </a:t>
              </a:r>
              <a:r>
                <a:rPr lang="ko-KR" altLang="en-US" sz="1400" b="1" kern="0" dirty="0" smtClean="0">
                  <a:solidFill>
                    <a:schemeClr val="tx2"/>
                  </a:solidFill>
                  <a:latin typeface="+mj-ea"/>
                  <a:ea typeface="+mj-ea"/>
                  <a:cs typeface="Arial" pitchFamily="34" charset="0"/>
                </a:rPr>
                <a:t>전송</a:t>
              </a:r>
              <a:endParaRPr lang="en-US" sz="1400" b="1" kern="0" dirty="0" err="1">
                <a:solidFill>
                  <a:schemeClr val="tx2"/>
                </a:solidFill>
                <a:latin typeface="+mj-ea"/>
                <a:ea typeface="+mj-ea"/>
                <a:cs typeface="Arial" pitchFamily="34" charset="0"/>
              </a:endParaRPr>
            </a:p>
          </p:txBody>
        </p:sp>
        <p:sp>
          <p:nvSpPr>
            <p:cNvPr id="11" name="Pentagon 133"/>
            <p:cNvSpPr/>
            <p:nvPr/>
          </p:nvSpPr>
          <p:spPr bwMode="gray">
            <a:xfrm>
              <a:off x="5799187" y="1940874"/>
              <a:ext cx="1857442" cy="355654"/>
            </a:xfrm>
            <a:prstGeom prst="chevron">
              <a:avLst/>
            </a:prstGeom>
            <a:grpFill/>
            <a:ln w="28575">
              <a:solidFill>
                <a:srgbClr val="000099"/>
              </a:solidFill>
              <a:miter lim="800000"/>
              <a:headEnd/>
              <a:tailEnd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1" kern="0" dirty="0" smtClean="0">
                  <a:solidFill>
                    <a:schemeClr val="tx2"/>
                  </a:solidFill>
                  <a:latin typeface="+mj-ea"/>
                  <a:ea typeface="+mj-ea"/>
                  <a:cs typeface="Arial" pitchFamily="34" charset="0"/>
                </a:rPr>
                <a:t>D+1. </a:t>
              </a:r>
              <a:r>
                <a:rPr lang="en-US" sz="1400" b="1" kern="0" dirty="0" smtClean="0">
                  <a:solidFill>
                    <a:schemeClr val="tx2"/>
                  </a:solidFill>
                  <a:latin typeface="+mj-ea"/>
                  <a:ea typeface="+mj-ea"/>
                  <a:cs typeface="Arial" pitchFamily="34" charset="0"/>
                </a:rPr>
                <a:t>AP</a:t>
              </a:r>
              <a:r>
                <a:rPr lang="ko-KR" altLang="en-US" sz="1400" b="1" kern="0" dirty="0" smtClean="0">
                  <a:solidFill>
                    <a:schemeClr val="tx2"/>
                  </a:solidFill>
                  <a:latin typeface="+mj-ea"/>
                  <a:ea typeface="+mj-ea"/>
                  <a:cs typeface="Arial" pitchFamily="34" charset="0"/>
                </a:rPr>
                <a:t>로 </a:t>
              </a:r>
              <a:endParaRPr lang="en-US" altLang="ko-KR" sz="1400" b="1" kern="0" dirty="0" smtClean="0">
                <a:solidFill>
                  <a:schemeClr val="tx2"/>
                </a:solidFill>
                <a:latin typeface="+mj-ea"/>
                <a:ea typeface="+mj-ea"/>
                <a:cs typeface="Arial" pitchFamily="34" charset="0"/>
              </a:endParaRP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1" kern="0" dirty="0" smtClean="0">
                  <a:solidFill>
                    <a:schemeClr val="tx2"/>
                  </a:solidFill>
                  <a:latin typeface="+mj-ea"/>
                  <a:ea typeface="+mj-ea"/>
                  <a:cs typeface="Arial" pitchFamily="34" charset="0"/>
                </a:rPr>
                <a:t>Raw</a:t>
              </a:r>
              <a:r>
                <a:rPr lang="ko-KR" altLang="en-US" sz="1400" b="1" kern="0" dirty="0" smtClean="0">
                  <a:solidFill>
                    <a:schemeClr val="tx2"/>
                  </a:solidFill>
                  <a:latin typeface="+mj-ea"/>
                  <a:ea typeface="+mj-ea"/>
                  <a:cs typeface="Arial" pitchFamily="34" charset="0"/>
                </a:rPr>
                <a:t>데이터</a:t>
              </a:r>
              <a:r>
                <a:rPr lang="en-US" altLang="ko-KR" sz="1400" b="1" kern="0" dirty="0" smtClean="0">
                  <a:solidFill>
                    <a:schemeClr val="tx2"/>
                  </a:solidFill>
                  <a:latin typeface="+mj-ea"/>
                  <a:ea typeface="+mj-ea"/>
                  <a:cs typeface="Arial" pitchFamily="34" charset="0"/>
                </a:rPr>
                <a:t> </a:t>
              </a:r>
              <a:r>
                <a:rPr lang="ko-KR" altLang="en-US" sz="1400" b="1" kern="0" dirty="0" smtClean="0">
                  <a:solidFill>
                    <a:schemeClr val="tx2"/>
                  </a:solidFill>
                  <a:latin typeface="+mj-ea"/>
                  <a:ea typeface="+mj-ea"/>
                  <a:cs typeface="Arial" pitchFamily="34" charset="0"/>
                </a:rPr>
                <a:t>전송</a:t>
              </a:r>
              <a:endParaRPr lang="en-US" sz="1400" b="1" kern="0" dirty="0" err="1">
                <a:solidFill>
                  <a:schemeClr val="tx2"/>
                </a:solidFill>
                <a:latin typeface="+mj-ea"/>
                <a:ea typeface="+mj-ea"/>
                <a:cs typeface="Arial" pitchFamily="34" charset="0"/>
              </a:endParaRPr>
            </a:p>
          </p:txBody>
        </p:sp>
        <p:sp>
          <p:nvSpPr>
            <p:cNvPr id="12" name="Pentagon 133"/>
            <p:cNvSpPr/>
            <p:nvPr/>
          </p:nvSpPr>
          <p:spPr bwMode="gray">
            <a:xfrm>
              <a:off x="7710728" y="1940874"/>
              <a:ext cx="2066808" cy="355654"/>
            </a:xfrm>
            <a:prstGeom prst="chevron">
              <a:avLst/>
            </a:prstGeom>
            <a:grpFill/>
            <a:ln w="28575">
              <a:solidFill>
                <a:srgbClr val="000099"/>
              </a:solidFill>
              <a:miter lim="800000"/>
              <a:headEnd/>
              <a:tailEnd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1" kern="0" dirty="0" smtClean="0">
                  <a:solidFill>
                    <a:schemeClr val="tx2"/>
                  </a:solidFill>
                  <a:latin typeface="+mj-ea"/>
                  <a:ea typeface="+mj-ea"/>
                  <a:cs typeface="Arial" pitchFamily="34" charset="0"/>
                </a:rPr>
                <a:t>Raw</a:t>
              </a:r>
              <a:r>
                <a:rPr lang="ko-KR" altLang="en-US" sz="1400" b="1" kern="0" dirty="0" smtClean="0">
                  <a:solidFill>
                    <a:schemeClr val="tx2"/>
                  </a:solidFill>
                  <a:latin typeface="+mj-ea"/>
                  <a:ea typeface="+mj-ea"/>
                  <a:cs typeface="Arial" pitchFamily="34" charset="0"/>
                </a:rPr>
                <a:t>데이터</a:t>
              </a:r>
              <a:endParaRPr lang="en-US" altLang="ko-KR" sz="1400" b="1" kern="0" dirty="0">
                <a:solidFill>
                  <a:schemeClr val="tx2"/>
                </a:solidFill>
                <a:latin typeface="+mj-ea"/>
                <a:ea typeface="+mj-ea"/>
                <a:cs typeface="Arial" pitchFamily="34" charset="0"/>
              </a:endParaRP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400" b="1" kern="0" dirty="0" smtClean="0">
                  <a:solidFill>
                    <a:schemeClr val="tx2"/>
                  </a:solidFill>
                  <a:latin typeface="+mj-ea"/>
                  <a:ea typeface="+mj-ea"/>
                  <a:cs typeface="Arial" pitchFamily="34" charset="0"/>
                </a:rPr>
                <a:t>정재 및 적재</a:t>
              </a:r>
              <a:r>
                <a:rPr lang="en-US" altLang="ko-KR" sz="1400" b="1" kern="0" dirty="0" smtClean="0">
                  <a:solidFill>
                    <a:schemeClr val="tx2"/>
                  </a:solidFill>
                  <a:latin typeface="+mj-ea"/>
                  <a:ea typeface="+mj-ea"/>
                  <a:cs typeface="Arial" pitchFamily="34" charset="0"/>
                </a:rPr>
                <a:t>(ETL)</a:t>
              </a:r>
              <a:endParaRPr lang="en-US" sz="1400" b="1" kern="0" dirty="0">
                <a:solidFill>
                  <a:schemeClr val="tx2"/>
                </a:solidFill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4048521" y="2001111"/>
            <a:ext cx="1584176" cy="431846"/>
          </a:xfrm>
          <a:prstGeom prst="rect">
            <a:avLst/>
          </a:prstGeom>
          <a:solidFill>
            <a:srgbClr val="0070C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dirty="0" smtClean="0">
                <a:solidFill>
                  <a:schemeClr val="tx2"/>
                </a:solidFill>
                <a:latin typeface="+mj-ea"/>
                <a:ea typeface="+mj-ea"/>
              </a:rPr>
              <a:t>Adobe Omniture</a:t>
            </a:r>
          </a:p>
          <a:p>
            <a:pPr algn="ctr"/>
            <a:r>
              <a:rPr lang="en-US" altLang="ko-KR" sz="1200" dirty="0" err="1" smtClean="0">
                <a:solidFill>
                  <a:schemeClr val="tx2"/>
                </a:solidFill>
                <a:latin typeface="+mj-ea"/>
                <a:ea typeface="+mj-ea"/>
              </a:rPr>
              <a:t>SiteCatalyst</a:t>
            </a:r>
            <a:endParaRPr lang="ko-KR" altLang="en-US" sz="1200" dirty="0" smtClean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8725" y="2001112"/>
            <a:ext cx="787403" cy="195082"/>
          </a:xfrm>
          <a:prstGeom prst="rect">
            <a:avLst/>
          </a:prstGeom>
          <a:solidFill>
            <a:srgbClr val="0070C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lang="en-US" altLang="ko-KR" sz="1200" dirty="0" err="1" smtClean="0">
                <a:solidFill>
                  <a:schemeClr val="tx2"/>
                </a:solidFill>
                <a:latin typeface="+mj-ea"/>
                <a:ea typeface="+mj-ea"/>
              </a:rPr>
              <a:t>APMall</a:t>
            </a:r>
            <a:endParaRPr lang="ko-KR" altLang="en-US" sz="1200" dirty="0" smtClean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55847" y="2001112"/>
            <a:ext cx="787403" cy="195082"/>
          </a:xfrm>
          <a:prstGeom prst="rect">
            <a:avLst/>
          </a:prstGeom>
          <a:solidFill>
            <a:srgbClr val="0070C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lang="en-US" altLang="ko-KR" sz="1200" dirty="0" err="1" smtClean="0">
                <a:solidFill>
                  <a:schemeClr val="tx2"/>
                </a:solidFill>
                <a:latin typeface="+mj-ea"/>
                <a:ea typeface="+mj-ea"/>
              </a:rPr>
              <a:t>Aritaum</a:t>
            </a:r>
            <a:endParaRPr lang="ko-KR" altLang="en-US" sz="1200" dirty="0" smtClean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892969" y="2001112"/>
            <a:ext cx="787403" cy="195082"/>
          </a:xfrm>
          <a:prstGeom prst="rect">
            <a:avLst/>
          </a:prstGeom>
          <a:solidFill>
            <a:srgbClr val="0070C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lang="en-US" altLang="ko-KR" sz="1200" dirty="0" err="1" smtClean="0">
                <a:solidFill>
                  <a:schemeClr val="tx2"/>
                </a:solidFill>
                <a:latin typeface="+mj-ea"/>
                <a:ea typeface="+mj-ea"/>
              </a:rPr>
              <a:t>innisfree</a:t>
            </a:r>
            <a:endParaRPr lang="ko-KR" altLang="en-US" sz="1200" dirty="0" smtClean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30091" y="2001112"/>
            <a:ext cx="787403" cy="195082"/>
          </a:xfrm>
          <a:prstGeom prst="rect">
            <a:avLst/>
          </a:prstGeom>
          <a:solidFill>
            <a:srgbClr val="0070C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lang="en-US" altLang="ko-KR" sz="1200" dirty="0" smtClean="0">
                <a:solidFill>
                  <a:schemeClr val="tx2"/>
                </a:solidFill>
                <a:latin typeface="+mj-ea"/>
                <a:ea typeface="+mj-ea"/>
              </a:rPr>
              <a:t>Brand</a:t>
            </a:r>
            <a:endParaRPr lang="ko-KR" altLang="en-US" sz="1200" dirty="0" smtClean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567212" y="2001112"/>
            <a:ext cx="230198" cy="195082"/>
          </a:xfrm>
          <a:prstGeom prst="rect">
            <a:avLst/>
          </a:prstGeom>
          <a:solidFill>
            <a:srgbClr val="0070C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lang="en-US" altLang="ko-KR" sz="1200" dirty="0" smtClean="0">
                <a:solidFill>
                  <a:schemeClr val="tx2"/>
                </a:solidFill>
                <a:latin typeface="+mj-ea"/>
                <a:ea typeface="+mj-ea"/>
              </a:rPr>
              <a:t>…</a:t>
            </a:r>
            <a:endParaRPr lang="ko-KR" altLang="en-US" sz="1200" dirty="0" smtClean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9" name="Right Brace 18"/>
          <p:cNvSpPr/>
          <p:nvPr/>
        </p:nvSpPr>
        <p:spPr>
          <a:xfrm>
            <a:off x="3692860" y="4653137"/>
            <a:ext cx="145438" cy="756084"/>
          </a:xfrm>
          <a:prstGeom prst="rightBrace">
            <a:avLst>
              <a:gd name="adj1" fmla="val 77738"/>
              <a:gd name="adj2" fmla="val 50000"/>
            </a:avLst>
          </a:prstGeom>
          <a:solidFill>
            <a:schemeClr val="bg1">
              <a:lumMod val="20000"/>
              <a:lumOff val="80000"/>
            </a:schemeClr>
          </a:solidFill>
          <a:ln w="9525">
            <a:solidFill>
              <a:schemeClr val="bg1">
                <a:lumMod val="20000"/>
                <a:lumOff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0" name="Explosion 1 19"/>
          <p:cNvSpPr/>
          <p:nvPr/>
        </p:nvSpPr>
        <p:spPr>
          <a:xfrm>
            <a:off x="3822136" y="5085183"/>
            <a:ext cx="2030964" cy="1299293"/>
          </a:xfrm>
          <a:prstGeom prst="irregularSeal1">
            <a:avLst/>
          </a:prstGeom>
          <a:solidFill>
            <a:schemeClr val="bg1">
              <a:lumMod val="20000"/>
              <a:lumOff val="80000"/>
            </a:schemeClr>
          </a:solidFill>
          <a:ln w="9525"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b="1" dirty="0" smtClean="0">
                <a:solidFill>
                  <a:srgbClr val="000000"/>
                </a:solidFill>
                <a:latin typeface="+mj-ea"/>
                <a:ea typeface="+mj-ea"/>
              </a:rPr>
              <a:t>eVar31 </a:t>
            </a:r>
            <a:r>
              <a:rPr lang="ko-KR" altLang="en-US" sz="1200" b="1" dirty="0" smtClean="0">
                <a:solidFill>
                  <a:srgbClr val="000000"/>
                </a:solidFill>
                <a:latin typeface="+mj-ea"/>
                <a:ea typeface="+mj-ea"/>
              </a:rPr>
              <a:t>이후</a:t>
            </a:r>
            <a:endParaRPr lang="en-US" altLang="ko-KR" sz="1200" b="1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200" b="1" dirty="0" smtClean="0">
                <a:solidFill>
                  <a:srgbClr val="000000"/>
                </a:solidFill>
                <a:latin typeface="+mj-ea"/>
                <a:ea typeface="+mj-ea"/>
              </a:rPr>
              <a:t>웹로그 항목 미적재 中</a:t>
            </a:r>
            <a:endParaRPr lang="en-US" altLang="ko-KR" sz="1200" b="1" dirty="0" smtClean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1" name="Can 20"/>
          <p:cNvSpPr/>
          <p:nvPr/>
        </p:nvSpPr>
        <p:spPr>
          <a:xfrm>
            <a:off x="7693683" y="2001111"/>
            <a:ext cx="1953291" cy="431846"/>
          </a:xfrm>
          <a:prstGeom prst="can">
            <a:avLst/>
          </a:prstGeom>
          <a:solidFill>
            <a:srgbClr val="0070C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dirty="0" smtClean="0">
                <a:solidFill>
                  <a:schemeClr val="tx2"/>
                </a:solidFill>
                <a:latin typeface="+mj-ea"/>
                <a:ea typeface="+mj-ea"/>
              </a:rPr>
              <a:t>Hadoop</a:t>
            </a:r>
          </a:p>
          <a:p>
            <a:pPr algn="ctr"/>
            <a:r>
              <a:rPr lang="en-US" altLang="ko-KR" sz="1200" dirty="0" smtClean="0">
                <a:solidFill>
                  <a:schemeClr val="tx2"/>
                </a:solidFill>
                <a:latin typeface="+mj-ea"/>
                <a:ea typeface="+mj-ea"/>
              </a:rPr>
              <a:t>(BDMDB)</a:t>
            </a:r>
            <a:endParaRPr lang="ko-KR" altLang="en-US" sz="1200" dirty="0" smtClean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28464" y="1930471"/>
            <a:ext cx="9613068" cy="4558869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7693683" y="2420888"/>
            <a:ext cx="1953290" cy="308352"/>
            <a:chOff x="6465171" y="1572476"/>
            <a:chExt cx="3181138" cy="308352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6465171" y="1880828"/>
              <a:ext cx="3181138" cy="0"/>
            </a:xfrm>
            <a:prstGeom prst="line">
              <a:avLst/>
            </a:prstGeom>
            <a:noFill/>
            <a:ln w="9525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25" name="TextBox 24"/>
            <p:cNvSpPr txBox="1"/>
            <p:nvPr/>
          </p:nvSpPr>
          <p:spPr>
            <a:xfrm>
              <a:off x="6688201" y="1572476"/>
              <a:ext cx="2735079" cy="292388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r>
                <a:rPr lang="ko-KR" altLang="en-US" sz="1400" b="1" kern="0" dirty="0" smtClean="0">
                  <a:solidFill>
                    <a:srgbClr val="000000"/>
                  </a:solidFill>
                  <a:latin typeface="+mj-ea"/>
                  <a:ea typeface="+mj-ea"/>
                </a:rPr>
                <a:t>이슈 내용</a:t>
              </a:r>
              <a:endPara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</p:grpSp>
      <p:sp>
        <p:nvSpPr>
          <p:cNvPr id="26" name="Rectangle 25"/>
          <p:cNvSpPr/>
          <p:nvPr/>
        </p:nvSpPr>
        <p:spPr bwMode="auto">
          <a:xfrm>
            <a:off x="7693683" y="2804961"/>
            <a:ext cx="1953291" cy="682660"/>
          </a:xfrm>
          <a:prstGeom prst="rect">
            <a:avLst/>
          </a:prstGeom>
          <a:solidFill>
            <a:schemeClr val="tx2"/>
          </a:solidFill>
          <a:ln w="317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필요한 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Field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가 없어 기존 항목에서 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parsing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하여 사용</a:t>
            </a:r>
            <a:endParaRPr lang="en-US" altLang="ko-KR" sz="120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7693683" y="3927933"/>
            <a:ext cx="1953291" cy="2456543"/>
          </a:xfrm>
          <a:prstGeom prst="rect">
            <a:avLst/>
          </a:prstGeom>
          <a:solidFill>
            <a:schemeClr val="accent2"/>
          </a:solidFill>
          <a:ln w="317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추가 필드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(eVar31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이후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 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 대해서는 옴니추어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data feeding 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설정 변경 필요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/>
            </a:r>
            <a:br>
              <a:rPr lang="en-US" altLang="ko-KR" sz="12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</a:br>
            <a:endParaRPr lang="en-US" altLang="ko-KR" sz="1200" b="1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Adobe Raw&gt;Hadoop 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적재과정은 개발자의 배치 프로그램 수정 개발 필요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/>
            </a:r>
            <a:br>
              <a:rPr lang="en-US" altLang="ko-KR" sz="12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</a:br>
            <a:endParaRPr lang="en-US" altLang="ko-KR" sz="1200" b="1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SDR</a:t>
            </a:r>
            <a:r>
              <a:rPr lang="ko-KR" altLang="en-US" sz="12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관리 주체 선정 및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Hadoop</a:t>
            </a:r>
            <a:r>
              <a:rPr lang="ko-KR" altLang="en-US" sz="12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현행화 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작업 필요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7693683" y="3553544"/>
            <a:ext cx="1953290" cy="308352"/>
            <a:chOff x="6465171" y="1572476"/>
            <a:chExt cx="3181138" cy="308352"/>
          </a:xfrm>
        </p:grpSpPr>
        <p:cxnSp>
          <p:nvCxnSpPr>
            <p:cNvPr id="29" name="Straight Connector 28"/>
            <p:cNvCxnSpPr/>
            <p:nvPr/>
          </p:nvCxnSpPr>
          <p:spPr bwMode="auto">
            <a:xfrm>
              <a:off x="6465171" y="1880828"/>
              <a:ext cx="3181138" cy="0"/>
            </a:xfrm>
            <a:prstGeom prst="line">
              <a:avLst/>
            </a:prstGeom>
            <a:noFill/>
            <a:ln w="9525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30" name="TextBox 29"/>
            <p:cNvSpPr txBox="1"/>
            <p:nvPr/>
          </p:nvSpPr>
          <p:spPr>
            <a:xfrm>
              <a:off x="6688201" y="1572476"/>
              <a:ext cx="2735079" cy="292388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r>
                <a:rPr lang="ko-KR" altLang="en-US" sz="1400" b="1" kern="0" noProof="0" dirty="0" smtClean="0">
                  <a:solidFill>
                    <a:srgbClr val="000000"/>
                  </a:solidFill>
                  <a:latin typeface="+mj-ea"/>
                  <a:ea typeface="+mj-ea"/>
                </a:rPr>
                <a:t>개선 </a:t>
              </a:r>
              <a:r>
                <a:rPr lang="en-US" altLang="ko-KR" sz="1400" b="1" kern="0" noProof="0" dirty="0" smtClean="0">
                  <a:solidFill>
                    <a:srgbClr val="000000"/>
                  </a:solidFill>
                  <a:latin typeface="+mj-ea"/>
                  <a:ea typeface="+mj-ea"/>
                </a:rPr>
                <a:t>Point</a:t>
              </a:r>
              <a:endPara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908884" y="4374962"/>
            <a:ext cx="1861644" cy="710222"/>
            <a:chOff x="3915069" y="4485387"/>
            <a:chExt cx="1861644" cy="710222"/>
          </a:xfrm>
        </p:grpSpPr>
        <p:sp>
          <p:nvSpPr>
            <p:cNvPr id="32" name="Striped Right Arrow 31"/>
            <p:cNvSpPr/>
            <p:nvPr/>
          </p:nvSpPr>
          <p:spPr>
            <a:xfrm>
              <a:off x="3915069" y="4531249"/>
              <a:ext cx="1861644" cy="664360"/>
            </a:xfrm>
            <a:prstGeom prst="stripedRightArrow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ko-KR" altLang="en-US" sz="1200" dirty="0" smtClean="0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>
            <a:xfrm flipH="1">
              <a:off x="4599873" y="4485387"/>
              <a:ext cx="396044" cy="710222"/>
            </a:xfrm>
            <a:prstGeom prst="line">
              <a:avLst/>
            </a:prstGeom>
            <a:ln w="7620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3723756" y="2852936"/>
            <a:ext cx="2124062" cy="1339606"/>
            <a:chOff x="3723756" y="2946252"/>
            <a:chExt cx="2124062" cy="1339606"/>
          </a:xfrm>
        </p:grpSpPr>
        <p:sp>
          <p:nvSpPr>
            <p:cNvPr id="35" name="Cloud Callout 34"/>
            <p:cNvSpPr/>
            <p:nvPr/>
          </p:nvSpPr>
          <p:spPr>
            <a:xfrm>
              <a:off x="3723756" y="2946252"/>
              <a:ext cx="2124062" cy="910151"/>
            </a:xfrm>
            <a:prstGeom prst="cloudCallout">
              <a:avLst>
                <a:gd name="adj1" fmla="val 21962"/>
                <a:gd name="adj2" fmla="val 71856"/>
              </a:avLst>
            </a:prstGeom>
            <a:solidFill>
              <a:srgbClr val="C6D9F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ko-KR" altLang="en-US" sz="1200" b="1" i="1" dirty="0" smtClean="0">
                  <a:solidFill>
                    <a:srgbClr val="000000"/>
                  </a:solidFill>
                </a:rPr>
                <a:t>제품코드</a:t>
              </a:r>
              <a:r>
                <a:rPr lang="ko-KR" altLang="en-US" sz="1200" dirty="0" smtClean="0">
                  <a:solidFill>
                    <a:srgbClr val="000000"/>
                  </a:solidFill>
                </a:rPr>
                <a:t>를 확인할 컬럼이 </a:t>
              </a:r>
              <a:r>
                <a:rPr lang="ko-KR" altLang="en-US" sz="1200" b="1" i="1" dirty="0" smtClean="0">
                  <a:solidFill>
                    <a:srgbClr val="000000"/>
                  </a:solidFill>
                </a:rPr>
                <a:t>없어</a:t>
              </a:r>
              <a:r>
                <a:rPr lang="en-US" altLang="ko-KR" sz="1200" dirty="0" smtClean="0">
                  <a:solidFill>
                    <a:srgbClr val="000000"/>
                  </a:solidFill>
                </a:rPr>
                <a:t>...</a:t>
              </a:r>
              <a:r>
                <a:rPr lang="ko-KR" altLang="en-US" sz="1200" dirty="0" smtClean="0">
                  <a:solidFill>
                    <a:srgbClr val="000000"/>
                  </a:solidFill>
                </a:rPr>
                <a:t> </a:t>
              </a: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5300496" y="3615401"/>
              <a:ext cx="508000" cy="670457"/>
              <a:chOff x="1895475" y="1403351"/>
              <a:chExt cx="625475" cy="825500"/>
            </a:xfrm>
          </p:grpSpPr>
          <p:sp>
            <p:nvSpPr>
              <p:cNvPr id="37" name="Freeform 116"/>
              <p:cNvSpPr>
                <a:spLocks noEditPoints="1"/>
              </p:cNvSpPr>
              <p:nvPr/>
            </p:nvSpPr>
            <p:spPr bwMode="auto">
              <a:xfrm>
                <a:off x="1895475" y="1925638"/>
                <a:ext cx="625475" cy="303213"/>
              </a:xfrm>
              <a:custGeom>
                <a:avLst/>
                <a:gdLst>
                  <a:gd name="T0" fmla="*/ 260 w 260"/>
                  <a:gd name="T1" fmla="*/ 109 h 126"/>
                  <a:gd name="T2" fmla="*/ 250 w 260"/>
                  <a:gd name="T3" fmla="*/ 40 h 126"/>
                  <a:gd name="T4" fmla="*/ 205 w 260"/>
                  <a:gd name="T5" fmla="*/ 9 h 126"/>
                  <a:gd name="T6" fmla="*/ 205 w 260"/>
                  <a:gd name="T7" fmla="*/ 9 h 126"/>
                  <a:gd name="T8" fmla="*/ 181 w 260"/>
                  <a:gd name="T9" fmla="*/ 0 h 126"/>
                  <a:gd name="T10" fmla="*/ 179 w 260"/>
                  <a:gd name="T11" fmla="*/ 35 h 126"/>
                  <a:gd name="T12" fmla="*/ 130 w 260"/>
                  <a:gd name="T13" fmla="*/ 116 h 126"/>
                  <a:gd name="T14" fmla="*/ 130 w 260"/>
                  <a:gd name="T15" fmla="*/ 116 h 126"/>
                  <a:gd name="T16" fmla="*/ 130 w 260"/>
                  <a:gd name="T17" fmla="*/ 116 h 126"/>
                  <a:gd name="T18" fmla="*/ 130 w 260"/>
                  <a:gd name="T19" fmla="*/ 116 h 126"/>
                  <a:gd name="T20" fmla="*/ 130 w 260"/>
                  <a:gd name="T21" fmla="*/ 116 h 126"/>
                  <a:gd name="T22" fmla="*/ 80 w 260"/>
                  <a:gd name="T23" fmla="*/ 35 h 126"/>
                  <a:gd name="T24" fmla="*/ 78 w 260"/>
                  <a:gd name="T25" fmla="*/ 0 h 126"/>
                  <a:gd name="T26" fmla="*/ 54 w 260"/>
                  <a:gd name="T27" fmla="*/ 9 h 126"/>
                  <a:gd name="T28" fmla="*/ 54 w 260"/>
                  <a:gd name="T29" fmla="*/ 9 h 126"/>
                  <a:gd name="T30" fmla="*/ 10 w 260"/>
                  <a:gd name="T31" fmla="*/ 40 h 126"/>
                  <a:gd name="T32" fmla="*/ 0 w 260"/>
                  <a:gd name="T33" fmla="*/ 109 h 126"/>
                  <a:gd name="T34" fmla="*/ 16 w 260"/>
                  <a:gd name="T35" fmla="*/ 115 h 126"/>
                  <a:gd name="T36" fmla="*/ 16 w 260"/>
                  <a:gd name="T37" fmla="*/ 115 h 126"/>
                  <a:gd name="T38" fmla="*/ 123 w 260"/>
                  <a:gd name="T39" fmla="*/ 126 h 126"/>
                  <a:gd name="T40" fmla="*/ 125 w 260"/>
                  <a:gd name="T41" fmla="*/ 126 h 126"/>
                  <a:gd name="T42" fmla="*/ 130 w 260"/>
                  <a:gd name="T43" fmla="*/ 126 h 126"/>
                  <a:gd name="T44" fmla="*/ 135 w 260"/>
                  <a:gd name="T45" fmla="*/ 126 h 126"/>
                  <a:gd name="T46" fmla="*/ 136 w 260"/>
                  <a:gd name="T47" fmla="*/ 126 h 126"/>
                  <a:gd name="T48" fmla="*/ 243 w 260"/>
                  <a:gd name="T49" fmla="*/ 115 h 126"/>
                  <a:gd name="T50" fmla="*/ 243 w 260"/>
                  <a:gd name="T51" fmla="*/ 115 h 126"/>
                  <a:gd name="T52" fmla="*/ 260 w 260"/>
                  <a:gd name="T53" fmla="*/ 109 h 126"/>
                  <a:gd name="T54" fmla="*/ 221 w 260"/>
                  <a:gd name="T55" fmla="*/ 85 h 126"/>
                  <a:gd name="T56" fmla="*/ 187 w 260"/>
                  <a:gd name="T57" fmla="*/ 88 h 126"/>
                  <a:gd name="T58" fmla="*/ 181 w 260"/>
                  <a:gd name="T59" fmla="*/ 83 h 126"/>
                  <a:gd name="T60" fmla="*/ 186 w 260"/>
                  <a:gd name="T61" fmla="*/ 78 h 126"/>
                  <a:gd name="T62" fmla="*/ 189 w 260"/>
                  <a:gd name="T63" fmla="*/ 78 h 126"/>
                  <a:gd name="T64" fmla="*/ 196 w 260"/>
                  <a:gd name="T65" fmla="*/ 77 h 126"/>
                  <a:gd name="T66" fmla="*/ 220 w 260"/>
                  <a:gd name="T67" fmla="*/ 75 h 126"/>
                  <a:gd name="T68" fmla="*/ 226 w 260"/>
                  <a:gd name="T69" fmla="*/ 79 h 126"/>
                  <a:gd name="T70" fmla="*/ 221 w 260"/>
                  <a:gd name="T71" fmla="*/ 85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60" h="126">
                    <a:moveTo>
                      <a:pt x="260" y="109"/>
                    </a:moveTo>
                    <a:cubicBezTo>
                      <a:pt x="260" y="109"/>
                      <a:pt x="257" y="54"/>
                      <a:pt x="250" y="40"/>
                    </a:cubicBezTo>
                    <a:cubicBezTo>
                      <a:pt x="244" y="28"/>
                      <a:pt x="230" y="19"/>
                      <a:pt x="205" y="9"/>
                    </a:cubicBezTo>
                    <a:cubicBezTo>
                      <a:pt x="205" y="9"/>
                      <a:pt x="205" y="9"/>
                      <a:pt x="205" y="9"/>
                    </a:cubicBezTo>
                    <a:cubicBezTo>
                      <a:pt x="198" y="6"/>
                      <a:pt x="190" y="3"/>
                      <a:pt x="181" y="0"/>
                    </a:cubicBezTo>
                    <a:cubicBezTo>
                      <a:pt x="184" y="8"/>
                      <a:pt x="184" y="19"/>
                      <a:pt x="179" y="35"/>
                    </a:cubicBezTo>
                    <a:cubicBezTo>
                      <a:pt x="169" y="70"/>
                      <a:pt x="132" y="113"/>
                      <a:pt x="130" y="116"/>
                    </a:cubicBezTo>
                    <a:cubicBezTo>
                      <a:pt x="130" y="116"/>
                      <a:pt x="130" y="116"/>
                      <a:pt x="130" y="116"/>
                    </a:cubicBezTo>
                    <a:cubicBezTo>
                      <a:pt x="130" y="116"/>
                      <a:pt x="130" y="116"/>
                      <a:pt x="130" y="116"/>
                    </a:cubicBezTo>
                    <a:cubicBezTo>
                      <a:pt x="130" y="116"/>
                      <a:pt x="130" y="116"/>
                      <a:pt x="130" y="116"/>
                    </a:cubicBezTo>
                    <a:cubicBezTo>
                      <a:pt x="130" y="116"/>
                      <a:pt x="130" y="116"/>
                      <a:pt x="130" y="116"/>
                    </a:cubicBezTo>
                    <a:cubicBezTo>
                      <a:pt x="127" y="113"/>
                      <a:pt x="90" y="70"/>
                      <a:pt x="80" y="35"/>
                    </a:cubicBezTo>
                    <a:cubicBezTo>
                      <a:pt x="75" y="19"/>
                      <a:pt x="76" y="8"/>
                      <a:pt x="78" y="0"/>
                    </a:cubicBezTo>
                    <a:cubicBezTo>
                      <a:pt x="69" y="3"/>
                      <a:pt x="61" y="6"/>
                      <a:pt x="54" y="9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29" y="19"/>
                      <a:pt x="16" y="28"/>
                      <a:pt x="10" y="40"/>
                    </a:cubicBezTo>
                    <a:cubicBezTo>
                      <a:pt x="3" y="54"/>
                      <a:pt x="0" y="109"/>
                      <a:pt x="0" y="109"/>
                    </a:cubicBezTo>
                    <a:cubicBezTo>
                      <a:pt x="4" y="111"/>
                      <a:pt x="10" y="113"/>
                      <a:pt x="16" y="115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43" y="122"/>
                      <a:pt x="83" y="126"/>
                      <a:pt x="123" y="126"/>
                    </a:cubicBezTo>
                    <a:cubicBezTo>
                      <a:pt x="124" y="126"/>
                      <a:pt x="124" y="126"/>
                      <a:pt x="125" y="126"/>
                    </a:cubicBezTo>
                    <a:cubicBezTo>
                      <a:pt x="126" y="126"/>
                      <a:pt x="128" y="126"/>
                      <a:pt x="130" y="126"/>
                    </a:cubicBezTo>
                    <a:cubicBezTo>
                      <a:pt x="131" y="126"/>
                      <a:pt x="133" y="126"/>
                      <a:pt x="135" y="126"/>
                    </a:cubicBezTo>
                    <a:cubicBezTo>
                      <a:pt x="135" y="126"/>
                      <a:pt x="136" y="126"/>
                      <a:pt x="136" y="126"/>
                    </a:cubicBezTo>
                    <a:cubicBezTo>
                      <a:pt x="176" y="126"/>
                      <a:pt x="216" y="122"/>
                      <a:pt x="243" y="115"/>
                    </a:cubicBezTo>
                    <a:cubicBezTo>
                      <a:pt x="243" y="115"/>
                      <a:pt x="243" y="115"/>
                      <a:pt x="243" y="115"/>
                    </a:cubicBezTo>
                    <a:cubicBezTo>
                      <a:pt x="249" y="113"/>
                      <a:pt x="255" y="111"/>
                      <a:pt x="260" y="109"/>
                    </a:cubicBezTo>
                    <a:close/>
                    <a:moveTo>
                      <a:pt x="221" y="85"/>
                    </a:moveTo>
                    <a:cubicBezTo>
                      <a:pt x="202" y="87"/>
                      <a:pt x="187" y="88"/>
                      <a:pt x="187" y="88"/>
                    </a:cubicBezTo>
                    <a:cubicBezTo>
                      <a:pt x="184" y="88"/>
                      <a:pt x="182" y="86"/>
                      <a:pt x="181" y="83"/>
                    </a:cubicBezTo>
                    <a:cubicBezTo>
                      <a:pt x="181" y="80"/>
                      <a:pt x="183" y="78"/>
                      <a:pt x="186" y="78"/>
                    </a:cubicBezTo>
                    <a:cubicBezTo>
                      <a:pt x="186" y="78"/>
                      <a:pt x="187" y="78"/>
                      <a:pt x="189" y="78"/>
                    </a:cubicBezTo>
                    <a:cubicBezTo>
                      <a:pt x="190" y="78"/>
                      <a:pt x="193" y="77"/>
                      <a:pt x="196" y="77"/>
                    </a:cubicBezTo>
                    <a:cubicBezTo>
                      <a:pt x="202" y="77"/>
                      <a:pt x="210" y="76"/>
                      <a:pt x="220" y="75"/>
                    </a:cubicBezTo>
                    <a:cubicBezTo>
                      <a:pt x="223" y="75"/>
                      <a:pt x="225" y="76"/>
                      <a:pt x="226" y="79"/>
                    </a:cubicBezTo>
                    <a:cubicBezTo>
                      <a:pt x="226" y="82"/>
                      <a:pt x="224" y="84"/>
                      <a:pt x="221" y="85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" name="Freeform 117"/>
              <p:cNvSpPr>
                <a:spLocks/>
              </p:cNvSpPr>
              <p:nvPr/>
            </p:nvSpPr>
            <p:spPr bwMode="auto">
              <a:xfrm>
                <a:off x="2159000" y="1954213"/>
                <a:ext cx="96838" cy="214313"/>
              </a:xfrm>
              <a:custGeom>
                <a:avLst/>
                <a:gdLst>
                  <a:gd name="T0" fmla="*/ 50 w 61"/>
                  <a:gd name="T1" fmla="*/ 0 h 135"/>
                  <a:gd name="T2" fmla="*/ 31 w 61"/>
                  <a:gd name="T3" fmla="*/ 0 h 135"/>
                  <a:gd name="T4" fmla="*/ 11 w 61"/>
                  <a:gd name="T5" fmla="*/ 0 h 135"/>
                  <a:gd name="T6" fmla="*/ 0 w 61"/>
                  <a:gd name="T7" fmla="*/ 26 h 135"/>
                  <a:gd name="T8" fmla="*/ 19 w 61"/>
                  <a:gd name="T9" fmla="*/ 43 h 135"/>
                  <a:gd name="T10" fmla="*/ 3 w 61"/>
                  <a:gd name="T11" fmla="*/ 101 h 135"/>
                  <a:gd name="T12" fmla="*/ 31 w 61"/>
                  <a:gd name="T13" fmla="*/ 135 h 135"/>
                  <a:gd name="T14" fmla="*/ 57 w 61"/>
                  <a:gd name="T15" fmla="*/ 101 h 135"/>
                  <a:gd name="T16" fmla="*/ 41 w 61"/>
                  <a:gd name="T17" fmla="*/ 43 h 135"/>
                  <a:gd name="T18" fmla="*/ 61 w 61"/>
                  <a:gd name="T19" fmla="*/ 26 h 135"/>
                  <a:gd name="T20" fmla="*/ 50 w 61"/>
                  <a:gd name="T21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1" h="135">
                    <a:moveTo>
                      <a:pt x="50" y="0"/>
                    </a:moveTo>
                    <a:lnTo>
                      <a:pt x="31" y="0"/>
                    </a:lnTo>
                    <a:lnTo>
                      <a:pt x="11" y="0"/>
                    </a:lnTo>
                    <a:lnTo>
                      <a:pt x="0" y="26"/>
                    </a:lnTo>
                    <a:lnTo>
                      <a:pt x="19" y="43"/>
                    </a:lnTo>
                    <a:lnTo>
                      <a:pt x="3" y="101"/>
                    </a:lnTo>
                    <a:lnTo>
                      <a:pt x="31" y="135"/>
                    </a:lnTo>
                    <a:lnTo>
                      <a:pt x="57" y="101"/>
                    </a:lnTo>
                    <a:lnTo>
                      <a:pt x="41" y="43"/>
                    </a:lnTo>
                    <a:lnTo>
                      <a:pt x="61" y="26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" name="Freeform 118"/>
              <p:cNvSpPr>
                <a:spLocks noEditPoints="1"/>
              </p:cNvSpPr>
              <p:nvPr/>
            </p:nvSpPr>
            <p:spPr bwMode="auto">
              <a:xfrm>
                <a:off x="2009775" y="1403351"/>
                <a:ext cx="393700" cy="506413"/>
              </a:xfrm>
              <a:custGeom>
                <a:avLst/>
                <a:gdLst>
                  <a:gd name="T0" fmla="*/ 39 w 163"/>
                  <a:gd name="T1" fmla="*/ 192 h 210"/>
                  <a:gd name="T2" fmla="*/ 82 w 163"/>
                  <a:gd name="T3" fmla="*/ 210 h 210"/>
                  <a:gd name="T4" fmla="*/ 146 w 163"/>
                  <a:gd name="T5" fmla="*/ 151 h 210"/>
                  <a:gd name="T6" fmla="*/ 163 w 163"/>
                  <a:gd name="T7" fmla="*/ 116 h 210"/>
                  <a:gd name="T8" fmla="*/ 163 w 163"/>
                  <a:gd name="T9" fmla="*/ 112 h 210"/>
                  <a:gd name="T10" fmla="*/ 153 w 163"/>
                  <a:gd name="T11" fmla="*/ 90 h 210"/>
                  <a:gd name="T12" fmla="*/ 11 w 163"/>
                  <a:gd name="T13" fmla="*/ 97 h 210"/>
                  <a:gd name="T14" fmla="*/ 1 w 163"/>
                  <a:gd name="T15" fmla="*/ 112 h 210"/>
                  <a:gd name="T16" fmla="*/ 11 w 163"/>
                  <a:gd name="T17" fmla="*/ 146 h 210"/>
                  <a:gd name="T18" fmla="*/ 138 w 163"/>
                  <a:gd name="T19" fmla="*/ 90 h 210"/>
                  <a:gd name="T20" fmla="*/ 127 w 163"/>
                  <a:gd name="T21" fmla="*/ 102 h 210"/>
                  <a:gd name="T22" fmla="*/ 75 w 163"/>
                  <a:gd name="T23" fmla="*/ 108 h 210"/>
                  <a:gd name="T24" fmla="*/ 27 w 163"/>
                  <a:gd name="T25" fmla="*/ 109 h 210"/>
                  <a:gd name="T26" fmla="*/ 130 w 163"/>
                  <a:gd name="T27" fmla="*/ 112 h 210"/>
                  <a:gd name="T28" fmla="*/ 128 w 163"/>
                  <a:gd name="T29" fmla="*/ 123 h 210"/>
                  <a:gd name="T30" fmla="*/ 119 w 163"/>
                  <a:gd name="T31" fmla="*/ 130 h 210"/>
                  <a:gd name="T32" fmla="*/ 98 w 163"/>
                  <a:gd name="T33" fmla="*/ 126 h 210"/>
                  <a:gd name="T34" fmla="*/ 94 w 163"/>
                  <a:gd name="T35" fmla="*/ 112 h 210"/>
                  <a:gd name="T36" fmla="*/ 126 w 163"/>
                  <a:gd name="T37" fmla="*/ 109 h 210"/>
                  <a:gd name="T38" fmla="*/ 130 w 163"/>
                  <a:gd name="T39" fmla="*/ 112 h 210"/>
                  <a:gd name="T40" fmla="*/ 69 w 163"/>
                  <a:gd name="T41" fmla="*/ 112 h 210"/>
                  <a:gd name="T42" fmla="*/ 66 w 163"/>
                  <a:gd name="T43" fmla="*/ 126 h 210"/>
                  <a:gd name="T44" fmla="*/ 44 w 163"/>
                  <a:gd name="T45" fmla="*/ 130 h 210"/>
                  <a:gd name="T46" fmla="*/ 35 w 163"/>
                  <a:gd name="T47" fmla="*/ 123 h 210"/>
                  <a:gd name="T48" fmla="*/ 33 w 163"/>
                  <a:gd name="T49" fmla="*/ 112 h 210"/>
                  <a:gd name="T50" fmla="*/ 34 w 163"/>
                  <a:gd name="T51" fmla="*/ 111 h 210"/>
                  <a:gd name="T52" fmla="*/ 65 w 163"/>
                  <a:gd name="T53" fmla="*/ 109 h 210"/>
                  <a:gd name="T54" fmla="*/ 10 w 163"/>
                  <a:gd name="T55" fmla="*/ 113 h 210"/>
                  <a:gd name="T56" fmla="*/ 22 w 163"/>
                  <a:gd name="T57" fmla="*/ 128 h 210"/>
                  <a:gd name="T58" fmla="*/ 26 w 163"/>
                  <a:gd name="T59" fmla="*/ 115 h 210"/>
                  <a:gd name="T60" fmla="*/ 29 w 163"/>
                  <a:gd name="T61" fmla="*/ 125 h 210"/>
                  <a:gd name="T62" fmla="*/ 58 w 163"/>
                  <a:gd name="T63" fmla="*/ 137 h 210"/>
                  <a:gd name="T64" fmla="*/ 74 w 163"/>
                  <a:gd name="T65" fmla="*/ 124 h 210"/>
                  <a:gd name="T66" fmla="*/ 90 w 163"/>
                  <a:gd name="T67" fmla="*/ 124 h 210"/>
                  <a:gd name="T68" fmla="*/ 105 w 163"/>
                  <a:gd name="T69" fmla="*/ 137 h 210"/>
                  <a:gd name="T70" fmla="*/ 135 w 163"/>
                  <a:gd name="T71" fmla="*/ 125 h 210"/>
                  <a:gd name="T72" fmla="*/ 137 w 163"/>
                  <a:gd name="T73" fmla="*/ 115 h 210"/>
                  <a:gd name="T74" fmla="*/ 141 w 163"/>
                  <a:gd name="T75" fmla="*/ 124 h 210"/>
                  <a:gd name="T76" fmla="*/ 154 w 163"/>
                  <a:gd name="T77" fmla="*/ 113 h 210"/>
                  <a:gd name="T78" fmla="*/ 154 w 163"/>
                  <a:gd name="T79" fmla="*/ 116 h 210"/>
                  <a:gd name="T80" fmla="*/ 141 w 163"/>
                  <a:gd name="T81" fmla="*/ 143 h 210"/>
                  <a:gd name="T82" fmla="*/ 118 w 163"/>
                  <a:gd name="T83" fmla="*/ 186 h 210"/>
                  <a:gd name="T84" fmla="*/ 81 w 163"/>
                  <a:gd name="T85" fmla="*/ 201 h 210"/>
                  <a:gd name="T86" fmla="*/ 25 w 163"/>
                  <a:gd name="T87" fmla="*/ 144 h 210"/>
                  <a:gd name="T88" fmla="*/ 12 w 163"/>
                  <a:gd name="T89" fmla="*/ 129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63" h="210">
                    <a:moveTo>
                      <a:pt x="11" y="146"/>
                    </a:moveTo>
                    <a:cubicBezTo>
                      <a:pt x="13" y="148"/>
                      <a:pt x="15" y="150"/>
                      <a:pt x="17" y="151"/>
                    </a:cubicBezTo>
                    <a:cubicBezTo>
                      <a:pt x="21" y="167"/>
                      <a:pt x="28" y="181"/>
                      <a:pt x="39" y="192"/>
                    </a:cubicBezTo>
                    <a:cubicBezTo>
                      <a:pt x="50" y="203"/>
                      <a:pt x="64" y="210"/>
                      <a:pt x="82" y="210"/>
                    </a:cubicBezTo>
                    <a:cubicBezTo>
                      <a:pt x="82" y="210"/>
                      <a:pt x="82" y="210"/>
                      <a:pt x="82" y="210"/>
                    </a:cubicBezTo>
                    <a:cubicBezTo>
                      <a:pt x="82" y="210"/>
                      <a:pt x="82" y="210"/>
                      <a:pt x="82" y="210"/>
                    </a:cubicBezTo>
                    <a:cubicBezTo>
                      <a:pt x="82" y="210"/>
                      <a:pt x="82" y="210"/>
                      <a:pt x="82" y="210"/>
                    </a:cubicBezTo>
                    <a:cubicBezTo>
                      <a:pt x="99" y="210"/>
                      <a:pt x="114" y="203"/>
                      <a:pt x="125" y="192"/>
                    </a:cubicBezTo>
                    <a:cubicBezTo>
                      <a:pt x="135" y="181"/>
                      <a:pt x="142" y="167"/>
                      <a:pt x="146" y="151"/>
                    </a:cubicBezTo>
                    <a:cubicBezTo>
                      <a:pt x="149" y="150"/>
                      <a:pt x="151" y="148"/>
                      <a:pt x="153" y="146"/>
                    </a:cubicBezTo>
                    <a:cubicBezTo>
                      <a:pt x="156" y="142"/>
                      <a:pt x="158" y="137"/>
                      <a:pt x="160" y="132"/>
                    </a:cubicBezTo>
                    <a:cubicBezTo>
                      <a:pt x="162" y="126"/>
                      <a:pt x="163" y="121"/>
                      <a:pt x="163" y="116"/>
                    </a:cubicBezTo>
                    <a:cubicBezTo>
                      <a:pt x="163" y="115"/>
                      <a:pt x="163" y="113"/>
                      <a:pt x="163" y="112"/>
                    </a:cubicBezTo>
                    <a:cubicBezTo>
                      <a:pt x="163" y="112"/>
                      <a:pt x="163" y="112"/>
                      <a:pt x="163" y="112"/>
                    </a:cubicBezTo>
                    <a:cubicBezTo>
                      <a:pt x="163" y="112"/>
                      <a:pt x="163" y="112"/>
                      <a:pt x="163" y="112"/>
                    </a:cubicBezTo>
                    <a:cubicBezTo>
                      <a:pt x="162" y="108"/>
                      <a:pt x="161" y="104"/>
                      <a:pt x="158" y="101"/>
                    </a:cubicBezTo>
                    <a:cubicBezTo>
                      <a:pt x="156" y="99"/>
                      <a:pt x="154" y="97"/>
                      <a:pt x="152" y="97"/>
                    </a:cubicBezTo>
                    <a:cubicBezTo>
                      <a:pt x="152" y="95"/>
                      <a:pt x="153" y="93"/>
                      <a:pt x="153" y="90"/>
                    </a:cubicBezTo>
                    <a:cubicBezTo>
                      <a:pt x="157" y="68"/>
                      <a:pt x="152" y="27"/>
                      <a:pt x="105" y="13"/>
                    </a:cubicBezTo>
                    <a:cubicBezTo>
                      <a:pt x="60" y="0"/>
                      <a:pt x="35" y="31"/>
                      <a:pt x="35" y="31"/>
                    </a:cubicBezTo>
                    <a:cubicBezTo>
                      <a:pt x="35" y="31"/>
                      <a:pt x="1" y="40"/>
                      <a:pt x="11" y="97"/>
                    </a:cubicBezTo>
                    <a:cubicBezTo>
                      <a:pt x="9" y="98"/>
                      <a:pt x="7" y="99"/>
                      <a:pt x="5" y="101"/>
                    </a:cubicBezTo>
                    <a:cubicBezTo>
                      <a:pt x="3" y="104"/>
                      <a:pt x="1" y="108"/>
                      <a:pt x="1" y="112"/>
                    </a:cubicBezTo>
                    <a:cubicBezTo>
                      <a:pt x="1" y="112"/>
                      <a:pt x="1" y="112"/>
                      <a:pt x="1" y="112"/>
                    </a:cubicBezTo>
                    <a:cubicBezTo>
                      <a:pt x="0" y="113"/>
                      <a:pt x="0" y="115"/>
                      <a:pt x="0" y="116"/>
                    </a:cubicBezTo>
                    <a:cubicBezTo>
                      <a:pt x="0" y="122"/>
                      <a:pt x="2" y="130"/>
                      <a:pt x="5" y="137"/>
                    </a:cubicBezTo>
                    <a:cubicBezTo>
                      <a:pt x="7" y="140"/>
                      <a:pt x="8" y="143"/>
                      <a:pt x="11" y="146"/>
                    </a:cubicBezTo>
                    <a:close/>
                    <a:moveTo>
                      <a:pt x="42" y="62"/>
                    </a:moveTo>
                    <a:cubicBezTo>
                      <a:pt x="42" y="62"/>
                      <a:pt x="52" y="45"/>
                      <a:pt x="67" y="57"/>
                    </a:cubicBezTo>
                    <a:cubicBezTo>
                      <a:pt x="83" y="69"/>
                      <a:pt x="100" y="90"/>
                      <a:pt x="138" y="90"/>
                    </a:cubicBezTo>
                    <a:cubicBezTo>
                      <a:pt x="140" y="109"/>
                      <a:pt x="140" y="109"/>
                      <a:pt x="140" y="109"/>
                    </a:cubicBezTo>
                    <a:cubicBezTo>
                      <a:pt x="138" y="109"/>
                      <a:pt x="137" y="109"/>
                      <a:pt x="137" y="109"/>
                    </a:cubicBezTo>
                    <a:cubicBezTo>
                      <a:pt x="137" y="109"/>
                      <a:pt x="136" y="103"/>
                      <a:pt x="127" y="102"/>
                    </a:cubicBezTo>
                    <a:cubicBezTo>
                      <a:pt x="96" y="102"/>
                      <a:pt x="96" y="102"/>
                      <a:pt x="96" y="102"/>
                    </a:cubicBezTo>
                    <a:cubicBezTo>
                      <a:pt x="93" y="102"/>
                      <a:pt x="89" y="104"/>
                      <a:pt x="88" y="108"/>
                    </a:cubicBezTo>
                    <a:cubicBezTo>
                      <a:pt x="75" y="108"/>
                      <a:pt x="75" y="108"/>
                      <a:pt x="75" y="108"/>
                    </a:cubicBezTo>
                    <a:cubicBezTo>
                      <a:pt x="74" y="104"/>
                      <a:pt x="71" y="102"/>
                      <a:pt x="67" y="102"/>
                    </a:cubicBezTo>
                    <a:cubicBezTo>
                      <a:pt x="36" y="102"/>
                      <a:pt x="36" y="102"/>
                      <a:pt x="36" y="102"/>
                    </a:cubicBezTo>
                    <a:cubicBezTo>
                      <a:pt x="27" y="103"/>
                      <a:pt x="27" y="109"/>
                      <a:pt x="27" y="109"/>
                    </a:cubicBezTo>
                    <a:cubicBezTo>
                      <a:pt x="27" y="109"/>
                      <a:pt x="25" y="109"/>
                      <a:pt x="23" y="109"/>
                    </a:cubicBezTo>
                    <a:cubicBezTo>
                      <a:pt x="25" y="89"/>
                      <a:pt x="29" y="62"/>
                      <a:pt x="42" y="62"/>
                    </a:cubicBezTo>
                    <a:close/>
                    <a:moveTo>
                      <a:pt x="130" y="112"/>
                    </a:moveTo>
                    <a:cubicBezTo>
                      <a:pt x="130" y="113"/>
                      <a:pt x="130" y="114"/>
                      <a:pt x="130" y="115"/>
                    </a:cubicBezTo>
                    <a:cubicBezTo>
                      <a:pt x="130" y="116"/>
                      <a:pt x="129" y="117"/>
                      <a:pt x="129" y="118"/>
                    </a:cubicBezTo>
                    <a:cubicBezTo>
                      <a:pt x="129" y="120"/>
                      <a:pt x="128" y="122"/>
                      <a:pt x="128" y="123"/>
                    </a:cubicBezTo>
                    <a:cubicBezTo>
                      <a:pt x="128" y="123"/>
                      <a:pt x="128" y="123"/>
                      <a:pt x="128" y="123"/>
                    </a:cubicBezTo>
                    <a:cubicBezTo>
                      <a:pt x="127" y="125"/>
                      <a:pt x="126" y="127"/>
                      <a:pt x="125" y="128"/>
                    </a:cubicBezTo>
                    <a:cubicBezTo>
                      <a:pt x="123" y="129"/>
                      <a:pt x="122" y="130"/>
                      <a:pt x="119" y="130"/>
                    </a:cubicBezTo>
                    <a:cubicBezTo>
                      <a:pt x="106" y="130"/>
                      <a:pt x="106" y="130"/>
                      <a:pt x="106" y="130"/>
                    </a:cubicBezTo>
                    <a:cubicBezTo>
                      <a:pt x="105" y="130"/>
                      <a:pt x="103" y="130"/>
                      <a:pt x="101" y="129"/>
                    </a:cubicBezTo>
                    <a:cubicBezTo>
                      <a:pt x="100" y="128"/>
                      <a:pt x="98" y="127"/>
                      <a:pt x="98" y="126"/>
                    </a:cubicBezTo>
                    <a:cubicBezTo>
                      <a:pt x="97" y="125"/>
                      <a:pt x="97" y="124"/>
                      <a:pt x="97" y="123"/>
                    </a:cubicBezTo>
                    <a:cubicBezTo>
                      <a:pt x="96" y="122"/>
                      <a:pt x="96" y="120"/>
                      <a:pt x="96" y="119"/>
                    </a:cubicBezTo>
                    <a:cubicBezTo>
                      <a:pt x="95" y="116"/>
                      <a:pt x="95" y="113"/>
                      <a:pt x="94" y="112"/>
                    </a:cubicBezTo>
                    <a:cubicBezTo>
                      <a:pt x="94" y="112"/>
                      <a:pt x="94" y="112"/>
                      <a:pt x="94" y="112"/>
                    </a:cubicBezTo>
                    <a:cubicBezTo>
                      <a:pt x="95" y="110"/>
                      <a:pt x="96" y="109"/>
                      <a:pt x="98" y="109"/>
                    </a:cubicBezTo>
                    <a:cubicBezTo>
                      <a:pt x="126" y="109"/>
                      <a:pt x="126" y="109"/>
                      <a:pt x="126" y="109"/>
                    </a:cubicBezTo>
                    <a:cubicBezTo>
                      <a:pt x="126" y="109"/>
                      <a:pt x="127" y="109"/>
                      <a:pt x="128" y="109"/>
                    </a:cubicBezTo>
                    <a:cubicBezTo>
                      <a:pt x="129" y="110"/>
                      <a:pt x="129" y="110"/>
                      <a:pt x="130" y="111"/>
                    </a:cubicBezTo>
                    <a:cubicBezTo>
                      <a:pt x="130" y="111"/>
                      <a:pt x="130" y="112"/>
                      <a:pt x="130" y="112"/>
                    </a:cubicBezTo>
                    <a:cubicBezTo>
                      <a:pt x="130" y="112"/>
                      <a:pt x="130" y="112"/>
                      <a:pt x="130" y="112"/>
                    </a:cubicBezTo>
                    <a:close/>
                    <a:moveTo>
                      <a:pt x="69" y="112"/>
                    </a:moveTo>
                    <a:cubicBezTo>
                      <a:pt x="69" y="112"/>
                      <a:pt x="69" y="112"/>
                      <a:pt x="69" y="112"/>
                    </a:cubicBezTo>
                    <a:cubicBezTo>
                      <a:pt x="69" y="113"/>
                      <a:pt x="68" y="116"/>
                      <a:pt x="68" y="119"/>
                    </a:cubicBezTo>
                    <a:cubicBezTo>
                      <a:pt x="67" y="120"/>
                      <a:pt x="67" y="122"/>
                      <a:pt x="67" y="123"/>
                    </a:cubicBezTo>
                    <a:cubicBezTo>
                      <a:pt x="66" y="124"/>
                      <a:pt x="66" y="125"/>
                      <a:pt x="66" y="126"/>
                    </a:cubicBezTo>
                    <a:cubicBezTo>
                      <a:pt x="65" y="127"/>
                      <a:pt x="64" y="128"/>
                      <a:pt x="62" y="129"/>
                    </a:cubicBezTo>
                    <a:cubicBezTo>
                      <a:pt x="60" y="130"/>
                      <a:pt x="58" y="130"/>
                      <a:pt x="57" y="130"/>
                    </a:cubicBezTo>
                    <a:cubicBezTo>
                      <a:pt x="44" y="130"/>
                      <a:pt x="44" y="130"/>
                      <a:pt x="44" y="130"/>
                    </a:cubicBezTo>
                    <a:cubicBezTo>
                      <a:pt x="42" y="130"/>
                      <a:pt x="40" y="129"/>
                      <a:pt x="39" y="128"/>
                    </a:cubicBezTo>
                    <a:cubicBezTo>
                      <a:pt x="37" y="127"/>
                      <a:pt x="36" y="125"/>
                      <a:pt x="35" y="123"/>
                    </a:cubicBezTo>
                    <a:cubicBezTo>
                      <a:pt x="35" y="123"/>
                      <a:pt x="35" y="123"/>
                      <a:pt x="35" y="123"/>
                    </a:cubicBezTo>
                    <a:cubicBezTo>
                      <a:pt x="35" y="122"/>
                      <a:pt x="35" y="120"/>
                      <a:pt x="34" y="118"/>
                    </a:cubicBezTo>
                    <a:cubicBezTo>
                      <a:pt x="34" y="117"/>
                      <a:pt x="34" y="116"/>
                      <a:pt x="34" y="115"/>
                    </a:cubicBezTo>
                    <a:cubicBezTo>
                      <a:pt x="33" y="114"/>
                      <a:pt x="33" y="113"/>
                      <a:pt x="33" y="112"/>
                    </a:cubicBezTo>
                    <a:cubicBezTo>
                      <a:pt x="33" y="112"/>
                      <a:pt x="33" y="112"/>
                      <a:pt x="33" y="112"/>
                    </a:cubicBezTo>
                    <a:cubicBezTo>
                      <a:pt x="33" y="112"/>
                      <a:pt x="33" y="112"/>
                      <a:pt x="33" y="112"/>
                    </a:cubicBezTo>
                    <a:cubicBezTo>
                      <a:pt x="33" y="112"/>
                      <a:pt x="33" y="111"/>
                      <a:pt x="34" y="111"/>
                    </a:cubicBezTo>
                    <a:cubicBezTo>
                      <a:pt x="34" y="110"/>
                      <a:pt x="35" y="110"/>
                      <a:pt x="35" y="109"/>
                    </a:cubicBezTo>
                    <a:cubicBezTo>
                      <a:pt x="36" y="109"/>
                      <a:pt x="37" y="109"/>
                      <a:pt x="38" y="109"/>
                    </a:cubicBezTo>
                    <a:cubicBezTo>
                      <a:pt x="65" y="109"/>
                      <a:pt x="65" y="109"/>
                      <a:pt x="65" y="109"/>
                    </a:cubicBezTo>
                    <a:cubicBezTo>
                      <a:pt x="67" y="109"/>
                      <a:pt x="69" y="110"/>
                      <a:pt x="69" y="112"/>
                    </a:cubicBezTo>
                    <a:close/>
                    <a:moveTo>
                      <a:pt x="10" y="113"/>
                    </a:move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0"/>
                      <a:pt x="11" y="108"/>
                      <a:pt x="12" y="107"/>
                    </a:cubicBezTo>
                    <a:cubicBezTo>
                      <a:pt x="13" y="107"/>
                      <a:pt x="13" y="106"/>
                      <a:pt x="13" y="106"/>
                    </a:cubicBezTo>
                    <a:cubicBezTo>
                      <a:pt x="17" y="116"/>
                      <a:pt x="20" y="126"/>
                      <a:pt x="22" y="128"/>
                    </a:cubicBezTo>
                    <a:cubicBezTo>
                      <a:pt x="22" y="128"/>
                      <a:pt x="22" y="122"/>
                      <a:pt x="23" y="115"/>
                    </a:cubicBezTo>
                    <a:cubicBezTo>
                      <a:pt x="23" y="115"/>
                      <a:pt x="23" y="115"/>
                      <a:pt x="23" y="115"/>
                    </a:cubicBezTo>
                    <a:cubicBezTo>
                      <a:pt x="26" y="115"/>
                      <a:pt x="26" y="115"/>
                      <a:pt x="26" y="115"/>
                    </a:cubicBezTo>
                    <a:cubicBezTo>
                      <a:pt x="26" y="116"/>
                      <a:pt x="27" y="116"/>
                      <a:pt x="27" y="116"/>
                    </a:cubicBezTo>
                    <a:cubicBezTo>
                      <a:pt x="27" y="121"/>
                      <a:pt x="29" y="125"/>
                      <a:pt x="29" y="125"/>
                    </a:cubicBezTo>
                    <a:cubicBezTo>
                      <a:pt x="29" y="125"/>
                      <a:pt x="29" y="125"/>
                      <a:pt x="29" y="125"/>
                    </a:cubicBezTo>
                    <a:cubicBezTo>
                      <a:pt x="30" y="128"/>
                      <a:pt x="31" y="131"/>
                      <a:pt x="34" y="133"/>
                    </a:cubicBezTo>
                    <a:cubicBezTo>
                      <a:pt x="36" y="136"/>
                      <a:pt x="40" y="137"/>
                      <a:pt x="44" y="137"/>
                    </a:cubicBezTo>
                    <a:cubicBezTo>
                      <a:pt x="58" y="137"/>
                      <a:pt x="58" y="137"/>
                      <a:pt x="58" y="137"/>
                    </a:cubicBezTo>
                    <a:cubicBezTo>
                      <a:pt x="60" y="137"/>
                      <a:pt x="63" y="136"/>
                      <a:pt x="66" y="135"/>
                    </a:cubicBezTo>
                    <a:cubicBezTo>
                      <a:pt x="68" y="134"/>
                      <a:pt x="71" y="132"/>
                      <a:pt x="72" y="129"/>
                    </a:cubicBezTo>
                    <a:cubicBezTo>
                      <a:pt x="73" y="127"/>
                      <a:pt x="73" y="126"/>
                      <a:pt x="74" y="124"/>
                    </a:cubicBezTo>
                    <a:cubicBezTo>
                      <a:pt x="75" y="120"/>
                      <a:pt x="76" y="117"/>
                      <a:pt x="76" y="115"/>
                    </a:cubicBezTo>
                    <a:cubicBezTo>
                      <a:pt x="87" y="115"/>
                      <a:pt x="87" y="115"/>
                      <a:pt x="87" y="115"/>
                    </a:cubicBezTo>
                    <a:cubicBezTo>
                      <a:pt x="88" y="117"/>
                      <a:pt x="89" y="120"/>
                      <a:pt x="90" y="124"/>
                    </a:cubicBezTo>
                    <a:cubicBezTo>
                      <a:pt x="90" y="126"/>
                      <a:pt x="91" y="127"/>
                      <a:pt x="91" y="129"/>
                    </a:cubicBezTo>
                    <a:cubicBezTo>
                      <a:pt x="93" y="132"/>
                      <a:pt x="95" y="134"/>
                      <a:pt x="98" y="135"/>
                    </a:cubicBezTo>
                    <a:cubicBezTo>
                      <a:pt x="100" y="136"/>
                      <a:pt x="103" y="137"/>
                      <a:pt x="105" y="137"/>
                    </a:cubicBezTo>
                    <a:cubicBezTo>
                      <a:pt x="120" y="137"/>
                      <a:pt x="120" y="137"/>
                      <a:pt x="120" y="137"/>
                    </a:cubicBezTo>
                    <a:cubicBezTo>
                      <a:pt x="124" y="137"/>
                      <a:pt x="127" y="136"/>
                      <a:pt x="130" y="133"/>
                    </a:cubicBezTo>
                    <a:cubicBezTo>
                      <a:pt x="132" y="131"/>
                      <a:pt x="134" y="128"/>
                      <a:pt x="135" y="125"/>
                    </a:cubicBezTo>
                    <a:cubicBezTo>
                      <a:pt x="135" y="125"/>
                      <a:pt x="135" y="125"/>
                      <a:pt x="135" y="125"/>
                    </a:cubicBezTo>
                    <a:cubicBezTo>
                      <a:pt x="135" y="125"/>
                      <a:pt x="136" y="121"/>
                      <a:pt x="137" y="116"/>
                    </a:cubicBezTo>
                    <a:cubicBezTo>
                      <a:pt x="137" y="116"/>
                      <a:pt x="137" y="116"/>
                      <a:pt x="137" y="115"/>
                    </a:cubicBezTo>
                    <a:cubicBezTo>
                      <a:pt x="140" y="115"/>
                      <a:pt x="140" y="115"/>
                      <a:pt x="140" y="115"/>
                    </a:cubicBezTo>
                    <a:cubicBezTo>
                      <a:pt x="140" y="115"/>
                      <a:pt x="140" y="115"/>
                      <a:pt x="140" y="115"/>
                    </a:cubicBezTo>
                    <a:cubicBezTo>
                      <a:pt x="141" y="124"/>
                      <a:pt x="141" y="124"/>
                      <a:pt x="141" y="124"/>
                    </a:cubicBezTo>
                    <a:cubicBezTo>
                      <a:pt x="141" y="124"/>
                      <a:pt x="146" y="117"/>
                      <a:pt x="149" y="106"/>
                    </a:cubicBezTo>
                    <a:cubicBezTo>
                      <a:pt x="150" y="106"/>
                      <a:pt x="151" y="106"/>
                      <a:pt x="151" y="107"/>
                    </a:cubicBezTo>
                    <a:cubicBezTo>
                      <a:pt x="152" y="108"/>
                      <a:pt x="153" y="110"/>
                      <a:pt x="154" y="113"/>
                    </a:cubicBezTo>
                    <a:cubicBezTo>
                      <a:pt x="154" y="113"/>
                      <a:pt x="154" y="113"/>
                      <a:pt x="154" y="113"/>
                    </a:cubicBezTo>
                    <a:cubicBezTo>
                      <a:pt x="154" y="113"/>
                      <a:pt x="154" y="113"/>
                      <a:pt x="154" y="113"/>
                    </a:cubicBezTo>
                    <a:cubicBezTo>
                      <a:pt x="154" y="114"/>
                      <a:pt x="154" y="115"/>
                      <a:pt x="154" y="116"/>
                    </a:cubicBezTo>
                    <a:cubicBezTo>
                      <a:pt x="154" y="121"/>
                      <a:pt x="152" y="128"/>
                      <a:pt x="150" y="133"/>
                    </a:cubicBezTo>
                    <a:cubicBezTo>
                      <a:pt x="149" y="136"/>
                      <a:pt x="147" y="138"/>
                      <a:pt x="146" y="140"/>
                    </a:cubicBezTo>
                    <a:cubicBezTo>
                      <a:pt x="144" y="142"/>
                      <a:pt x="143" y="142"/>
                      <a:pt x="141" y="143"/>
                    </a:cubicBezTo>
                    <a:cubicBezTo>
                      <a:pt x="139" y="144"/>
                      <a:pt x="139" y="144"/>
                      <a:pt x="139" y="144"/>
                    </a:cubicBezTo>
                    <a:cubicBezTo>
                      <a:pt x="138" y="146"/>
                      <a:pt x="138" y="146"/>
                      <a:pt x="138" y="146"/>
                    </a:cubicBezTo>
                    <a:cubicBezTo>
                      <a:pt x="134" y="162"/>
                      <a:pt x="127" y="176"/>
                      <a:pt x="118" y="186"/>
                    </a:cubicBezTo>
                    <a:cubicBezTo>
                      <a:pt x="108" y="195"/>
                      <a:pt x="97" y="201"/>
                      <a:pt x="82" y="201"/>
                    </a:cubicBezTo>
                    <a:cubicBezTo>
                      <a:pt x="82" y="201"/>
                      <a:pt x="82" y="201"/>
                      <a:pt x="82" y="201"/>
                    </a:cubicBezTo>
                    <a:cubicBezTo>
                      <a:pt x="81" y="201"/>
                      <a:pt x="81" y="201"/>
                      <a:pt x="81" y="201"/>
                    </a:cubicBezTo>
                    <a:cubicBezTo>
                      <a:pt x="67" y="201"/>
                      <a:pt x="55" y="195"/>
                      <a:pt x="45" y="186"/>
                    </a:cubicBezTo>
                    <a:cubicBezTo>
                      <a:pt x="36" y="176"/>
                      <a:pt x="29" y="162"/>
                      <a:pt x="25" y="146"/>
                    </a:cubicBezTo>
                    <a:cubicBezTo>
                      <a:pt x="25" y="144"/>
                      <a:pt x="25" y="144"/>
                      <a:pt x="25" y="144"/>
                    </a:cubicBezTo>
                    <a:cubicBezTo>
                      <a:pt x="22" y="143"/>
                      <a:pt x="22" y="143"/>
                      <a:pt x="22" y="143"/>
                    </a:cubicBezTo>
                    <a:cubicBezTo>
                      <a:pt x="21" y="142"/>
                      <a:pt x="19" y="142"/>
                      <a:pt x="18" y="140"/>
                    </a:cubicBezTo>
                    <a:cubicBezTo>
                      <a:pt x="15" y="137"/>
                      <a:pt x="13" y="133"/>
                      <a:pt x="12" y="129"/>
                    </a:cubicBezTo>
                    <a:cubicBezTo>
                      <a:pt x="10" y="124"/>
                      <a:pt x="10" y="119"/>
                      <a:pt x="10" y="116"/>
                    </a:cubicBezTo>
                    <a:cubicBezTo>
                      <a:pt x="10" y="115"/>
                      <a:pt x="10" y="114"/>
                      <a:pt x="10" y="113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40" name="Action Button: Return 39">
            <a:hlinkClick r:id="rId2" action="ppaction://hlinksldjump" highlightClick="1"/>
          </p:cNvPr>
          <p:cNvSpPr/>
          <p:nvPr/>
        </p:nvSpPr>
        <p:spPr>
          <a:xfrm>
            <a:off x="9287995" y="185460"/>
            <a:ext cx="417533" cy="399224"/>
          </a:xfrm>
          <a:prstGeom prst="actionButtonReturn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04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+mn-ea"/>
              </a:rPr>
              <a:t>[back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Up] </a:t>
            </a:r>
            <a:r>
              <a:rPr lang="ko-KR" altLang="en-US" dirty="0">
                <a:latin typeface="+mn-ea"/>
              </a:rPr>
              <a:t>웹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로그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분석 </a:t>
            </a:r>
            <a:r>
              <a:rPr lang="en-US" altLang="ko-KR" dirty="0">
                <a:latin typeface="+mn-ea"/>
              </a:rPr>
              <a:t>&gt;</a:t>
            </a:r>
            <a:r>
              <a:rPr lang="en-US" altLang="ko-KR" dirty="0"/>
              <a:t> </a:t>
            </a:r>
            <a:r>
              <a:rPr lang="ko-KR" altLang="en-US" dirty="0" smtClean="0"/>
              <a:t>데이터 </a:t>
            </a:r>
            <a:r>
              <a:rPr lang="ko-KR" altLang="en-US" dirty="0"/>
              <a:t>길이 초과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제품 정보에 대한 값이 명확하지 않기 때문에</a:t>
            </a:r>
            <a:r>
              <a:rPr lang="en-US" altLang="ko-KR" dirty="0">
                <a:solidFill>
                  <a:schemeClr val="tx1"/>
                </a:solidFill>
              </a:rPr>
              <a:t> PG_URL </a:t>
            </a:r>
            <a:r>
              <a:rPr lang="ko-KR" altLang="en-US" dirty="0">
                <a:solidFill>
                  <a:schemeClr val="tx1"/>
                </a:solidFill>
              </a:rPr>
              <a:t>또는 </a:t>
            </a:r>
            <a:r>
              <a:rPr lang="en-US" altLang="ko-KR" dirty="0">
                <a:solidFill>
                  <a:schemeClr val="tx1"/>
                </a:solidFill>
              </a:rPr>
              <a:t>PRD_LIST</a:t>
            </a:r>
            <a:r>
              <a:rPr lang="ko-KR" altLang="en-US" dirty="0">
                <a:solidFill>
                  <a:schemeClr val="tx1"/>
                </a:solidFill>
              </a:rPr>
              <a:t> 값을 </a:t>
            </a:r>
            <a:r>
              <a:rPr lang="en-US" altLang="ko-KR" dirty="0">
                <a:solidFill>
                  <a:schemeClr val="tx1"/>
                </a:solidFill>
              </a:rPr>
              <a:t>parsing</a:t>
            </a:r>
            <a:r>
              <a:rPr lang="ko-KR" altLang="en-US" dirty="0">
                <a:solidFill>
                  <a:schemeClr val="tx1"/>
                </a:solidFill>
              </a:rPr>
              <a:t>하여 활용하고 있으며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길이 초과로 인해 잘려진 데이터는 분석에 활용되지 못함</a:t>
            </a:r>
            <a:endParaRPr lang="ko-KR" alt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98221" y="3555015"/>
          <a:ext cx="6434999" cy="2324664"/>
        </p:xfrm>
        <a:graphic>
          <a:graphicData uri="http://schemas.openxmlformats.org/drawingml/2006/table">
            <a:tbl>
              <a:tblPr/>
              <a:tblGrid>
                <a:gridCol w="5390883"/>
                <a:gridCol w="1044116"/>
              </a:tblGrid>
              <a:tr h="3315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샘플 </a:t>
                      </a:r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value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" marR="10800" marT="9525" marB="108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" marR="10800" marT="9525" marB="108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</a:tr>
              <a:tr h="28621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http://www.amorepacific.com/shop/prod/shop_prod_product_view.do?</a:t>
                      </a:r>
                      <a:r>
                        <a:rPr lang="en-US" altLang="ko-KR" sz="12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i_sProductcd=SPR20150713000010042</a:t>
                      </a:r>
                      <a:endParaRPr lang="en-US" altLang="ko-KR" sz="1200" b="1" i="1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525" marB="108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" marR="10800" marT="9525" marB="108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621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https://www.amorepacific.com/mobile/shop/mobile_shop_product_detail.do?</a:t>
                      </a:r>
                      <a:r>
                        <a:rPr lang="en-US" altLang="ko-KR" sz="12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i_sProductcd=SPR20150317000007862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&amp;n_media=8753&amp;n_query=%ED%94%84%EB%A6%AC%EB%A9%94%EB%9D%BC%EC%95%8C%ED%8C%8C%EC%9D%B8%EB%B2%A0%EB%B2%A0%EB%A6%AC%EC%9B%8C%ED%84%B0%EB%A6%AC&amp;n_rank=2&amp;n_ad_gro</a:t>
                      </a:r>
                      <a:endParaRPr lang="en-US" altLang="ko-KR" sz="1200" b="1" i="1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525" marB="108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" marR="10800" marT="9525" marB="108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621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베리떼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</a:t>
                      </a: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포어클리닉 스킨 토너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525" marB="108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" marR="10800" marT="9525" marB="108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621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프리메라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;[</a:t>
                      </a: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대용량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알파인 베리 워터리 크림 리미티드 에디션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;;;;</a:t>
                      </a:r>
                      <a:r>
                        <a:rPr lang="en-US" altLang="ko-KR" sz="12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eVar31=SPR201503</a:t>
                      </a:r>
                      <a:endParaRPr lang="en-US" altLang="ko-KR" sz="1200" b="1" i="1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525" marB="108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" marR="10800" marT="9525" marB="108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570230" y="2053218"/>
          <a:ext cx="2942610" cy="903983"/>
        </p:xfrm>
        <a:graphic>
          <a:graphicData uri="http://schemas.openxmlformats.org/drawingml/2006/table">
            <a:tbl>
              <a:tblPr/>
              <a:tblGrid>
                <a:gridCol w="835911"/>
                <a:gridCol w="835911"/>
                <a:gridCol w="1270788"/>
              </a:tblGrid>
              <a:tr h="3315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" marR="10800" marT="9525" marB="108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" marR="10800" marT="9525" marB="108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타입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" marR="10800" marT="9525" marB="108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</a:tr>
              <a:tr h="286214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PG_URL</a:t>
                      </a:r>
                    </a:p>
                  </a:txBody>
                  <a:tcPr marL="10800" marR="10800" marT="9525" marB="108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</a:t>
                      </a:r>
                    </a:p>
                  </a:txBody>
                  <a:tcPr marL="10800" marR="10800" marT="9525" marB="108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NVARCHAR(255)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" marR="10800" marT="9525" marB="108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62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PRD_LIST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" marR="10800" marT="9525" marB="108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상품목록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" marR="10800" marT="9525" marB="108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NVARCHAR(100)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" marR="10800" marT="9525" marB="108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654134" y="1736813"/>
            <a:ext cx="3279085" cy="972109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b="1" i="1" u="sng" dirty="0" smtClean="0">
                <a:solidFill>
                  <a:srgbClr val="000000"/>
                </a:solidFill>
              </a:rPr>
              <a:t>PRD_LIST </a:t>
            </a:r>
            <a:r>
              <a:rPr lang="en-US" altLang="ko-KR" sz="1200" i="1" u="sng" dirty="0" smtClean="0">
                <a:solidFill>
                  <a:srgbClr val="000000"/>
                </a:solidFill>
              </a:rPr>
              <a:t>(SDR </a:t>
            </a:r>
            <a:r>
              <a:rPr lang="ko-KR" altLang="en-US" sz="1200" i="1" u="sng" dirty="0" smtClean="0">
                <a:solidFill>
                  <a:srgbClr val="000000"/>
                </a:solidFill>
              </a:rPr>
              <a:t>가이드</a:t>
            </a:r>
            <a:r>
              <a:rPr lang="en-US" altLang="ko-KR" sz="1200" i="1" u="sng" dirty="0" smtClean="0">
                <a:solidFill>
                  <a:srgbClr val="000000"/>
                </a:solidFill>
              </a:rPr>
              <a:t>)</a:t>
            </a:r>
          </a:p>
          <a:p>
            <a:pPr algn="ctr"/>
            <a:endParaRPr lang="en-US" altLang="ko-KR" sz="1200" dirty="0" smtClean="0">
              <a:solidFill>
                <a:srgbClr val="000000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rgbClr val="000000"/>
                </a:solidFill>
              </a:rPr>
              <a:t>{</a:t>
            </a:r>
            <a:r>
              <a:rPr lang="ko-KR" altLang="en-US" sz="1200" dirty="0" smtClean="0">
                <a:solidFill>
                  <a:srgbClr val="000000"/>
                </a:solidFill>
              </a:rPr>
              <a:t>제품카테고리</a:t>
            </a:r>
            <a:r>
              <a:rPr lang="en-US" altLang="ko-KR" sz="1200" dirty="0" smtClean="0">
                <a:solidFill>
                  <a:srgbClr val="000000"/>
                </a:solidFill>
              </a:rPr>
              <a:t>1};{</a:t>
            </a:r>
            <a:r>
              <a:rPr lang="ko-KR" altLang="en-US" sz="1200" dirty="0" smtClean="0">
                <a:solidFill>
                  <a:srgbClr val="000000"/>
                </a:solidFill>
              </a:rPr>
              <a:t>제품명</a:t>
            </a:r>
            <a:r>
              <a:rPr lang="en-US" altLang="ko-KR" sz="1200" dirty="0" smtClean="0">
                <a:solidFill>
                  <a:srgbClr val="000000"/>
                </a:solidFill>
              </a:rPr>
              <a:t>1}</a:t>
            </a:r>
            <a:r>
              <a:rPr lang="en-US" altLang="ko-KR" sz="1200" dirty="0" smtClean="0">
                <a:solidFill>
                  <a:schemeClr val="accent3"/>
                </a:solidFill>
              </a:rPr>
              <a:t>;{</a:t>
            </a:r>
            <a:r>
              <a:rPr lang="ko-KR" altLang="en-US" sz="1200" dirty="0" smtClean="0">
                <a:solidFill>
                  <a:schemeClr val="accent3"/>
                </a:solidFill>
              </a:rPr>
              <a:t>수량</a:t>
            </a:r>
            <a:r>
              <a:rPr lang="en-US" altLang="ko-KR" sz="1200" dirty="0" smtClean="0">
                <a:solidFill>
                  <a:schemeClr val="accent3"/>
                </a:solidFill>
              </a:rPr>
              <a:t>1};{</a:t>
            </a:r>
            <a:r>
              <a:rPr lang="ko-KR" altLang="en-US" sz="1200" dirty="0" smtClean="0">
                <a:solidFill>
                  <a:schemeClr val="accent3"/>
                </a:solidFill>
              </a:rPr>
              <a:t>가격</a:t>
            </a:r>
            <a:r>
              <a:rPr lang="en-US" altLang="ko-KR" sz="1200" dirty="0" smtClean="0">
                <a:solidFill>
                  <a:schemeClr val="accent3"/>
                </a:solidFill>
              </a:rPr>
              <a:t>1}</a:t>
            </a:r>
          </a:p>
          <a:p>
            <a:pPr algn="ctr"/>
            <a:r>
              <a:rPr lang="en-US" altLang="ko-KR" sz="1200" dirty="0" smtClean="0">
                <a:solidFill>
                  <a:srgbClr val="0070C0"/>
                </a:solidFill>
              </a:rPr>
              <a:t>,{</a:t>
            </a:r>
            <a:r>
              <a:rPr lang="ko-KR" altLang="en-US" sz="1200" dirty="0" smtClean="0">
                <a:solidFill>
                  <a:srgbClr val="0070C0"/>
                </a:solidFill>
              </a:rPr>
              <a:t>제품카테고리</a:t>
            </a:r>
            <a:r>
              <a:rPr lang="en-US" altLang="ko-KR" sz="1200" dirty="0" smtClean="0">
                <a:solidFill>
                  <a:srgbClr val="0070C0"/>
                </a:solidFill>
              </a:rPr>
              <a:t>2};{</a:t>
            </a:r>
            <a:r>
              <a:rPr lang="ko-KR" altLang="en-US" sz="1200" dirty="0" smtClean="0">
                <a:solidFill>
                  <a:srgbClr val="0070C0"/>
                </a:solidFill>
              </a:rPr>
              <a:t>제품명</a:t>
            </a:r>
            <a:r>
              <a:rPr lang="en-US" altLang="ko-KR" sz="1200" dirty="0" smtClean="0">
                <a:solidFill>
                  <a:srgbClr val="0070C0"/>
                </a:solidFill>
              </a:rPr>
              <a:t>2};{</a:t>
            </a:r>
            <a:r>
              <a:rPr lang="ko-KR" altLang="en-US" sz="1200" dirty="0" smtClean="0">
                <a:solidFill>
                  <a:srgbClr val="0070C0"/>
                </a:solidFill>
              </a:rPr>
              <a:t>수량</a:t>
            </a:r>
            <a:r>
              <a:rPr lang="en-US" altLang="ko-KR" sz="1200" dirty="0" smtClean="0">
                <a:solidFill>
                  <a:srgbClr val="0070C0"/>
                </a:solidFill>
              </a:rPr>
              <a:t>2};{</a:t>
            </a:r>
            <a:r>
              <a:rPr lang="ko-KR" altLang="en-US" sz="1200" dirty="0" smtClean="0">
                <a:solidFill>
                  <a:srgbClr val="0070C0"/>
                </a:solidFill>
              </a:rPr>
              <a:t>가격</a:t>
            </a:r>
            <a:r>
              <a:rPr lang="en-US" altLang="ko-KR" sz="1200" dirty="0" smtClean="0">
                <a:solidFill>
                  <a:srgbClr val="0070C0"/>
                </a:solidFill>
              </a:rPr>
              <a:t>2},…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  <p:sp>
        <p:nvSpPr>
          <p:cNvPr id="7" name="Left Bracket 6"/>
          <p:cNvSpPr/>
          <p:nvPr/>
        </p:nvSpPr>
        <p:spPr>
          <a:xfrm>
            <a:off x="452502" y="3895394"/>
            <a:ext cx="45719" cy="1298066"/>
          </a:xfrm>
          <a:prstGeom prst="leftBracket">
            <a:avLst/>
          </a:prstGeom>
          <a:solidFill>
            <a:srgbClr val="FF0000"/>
          </a:solidFill>
          <a:ln w="9525"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Left Bracket 7"/>
          <p:cNvSpPr/>
          <p:nvPr/>
        </p:nvSpPr>
        <p:spPr>
          <a:xfrm>
            <a:off x="452501" y="5203743"/>
            <a:ext cx="45719" cy="675935"/>
          </a:xfrm>
          <a:prstGeom prst="leftBracket">
            <a:avLst/>
          </a:prstGeom>
          <a:solidFill>
            <a:srgbClr val="0070C0"/>
          </a:solidFill>
          <a:ln w="9525"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 bwMode="gray">
          <a:xfrm>
            <a:off x="380492" y="5987390"/>
            <a:ext cx="1908212" cy="393938"/>
          </a:xfrm>
          <a:prstGeom prst="rect">
            <a:avLst/>
          </a:prstGeom>
          <a:noFill/>
        </p:spPr>
        <p:txBody>
          <a:bodyPr vert="horz" wrap="square" lIns="72000" tIns="36000" rIns="72000" bIns="3600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[ </a:t>
            </a:r>
            <a:r>
              <a:rPr lang="ko-KR" altLang="en-US" sz="10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기준 테이블 </a:t>
            </a:r>
            <a:r>
              <a:rPr lang="en-US" altLang="ko-KR" sz="10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]</a:t>
            </a:r>
            <a:br>
              <a:rPr lang="en-US" altLang="ko-KR" sz="10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</a:br>
            <a:r>
              <a:rPr lang="en-US" altLang="ko-KR" sz="1000" i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BDMDB.F_LWLG_RAW_PARQ</a:t>
            </a:r>
          </a:p>
        </p:txBody>
      </p:sp>
      <p:grpSp>
        <p:nvGrpSpPr>
          <p:cNvPr id="10" name="Group 8"/>
          <p:cNvGrpSpPr/>
          <p:nvPr/>
        </p:nvGrpSpPr>
        <p:grpSpPr>
          <a:xfrm>
            <a:off x="1233497" y="1681063"/>
            <a:ext cx="1703280" cy="307777"/>
            <a:chOff x="1705502" y="1933222"/>
            <a:chExt cx="5304844" cy="307777"/>
          </a:xfrm>
        </p:grpSpPr>
        <p:cxnSp>
          <p:nvCxnSpPr>
            <p:cNvPr id="11" name="Straight Connector 29"/>
            <p:cNvCxnSpPr/>
            <p:nvPr>
              <p:custDataLst>
                <p:tags r:id="rId3"/>
              </p:custDataLst>
            </p:nvPr>
          </p:nvCxnSpPr>
          <p:spPr bwMode="auto">
            <a:xfrm>
              <a:off x="1705502" y="2213160"/>
              <a:ext cx="5304841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TextBox 11"/>
            <p:cNvSpPr txBox="1"/>
            <p:nvPr>
              <p:custDataLst>
                <p:tags r:id="rId4"/>
              </p:custDataLst>
            </p:nvPr>
          </p:nvSpPr>
          <p:spPr>
            <a:xfrm>
              <a:off x="1705505" y="1933222"/>
              <a:ext cx="5304841" cy="307777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marL="177800" indent="-177800" algn="ctr">
                <a:spcBef>
                  <a:spcPts val="400"/>
                </a:spcBef>
              </a:pPr>
              <a:r>
                <a:rPr lang="en-US" sz="1400" b="1" dirty="0" smtClean="0">
                  <a:latin typeface="Calibri" panose="020F0502020204030204" pitchFamily="34" charset="0"/>
                  <a:ea typeface="맑은 고딕" panose="020B0503020000020004" pitchFamily="50" charset="-127"/>
                </a:rPr>
                <a:t>Hadoop Table Info</a:t>
              </a:r>
            </a:p>
          </p:txBody>
        </p:sp>
      </p:grpSp>
      <p:grpSp>
        <p:nvGrpSpPr>
          <p:cNvPr id="13" name="Group 8"/>
          <p:cNvGrpSpPr/>
          <p:nvPr/>
        </p:nvGrpSpPr>
        <p:grpSpPr>
          <a:xfrm>
            <a:off x="3066415" y="3176972"/>
            <a:ext cx="1298610" cy="307777"/>
            <a:chOff x="476251" y="1925128"/>
            <a:chExt cx="5304841" cy="307777"/>
          </a:xfrm>
        </p:grpSpPr>
        <p:cxnSp>
          <p:nvCxnSpPr>
            <p:cNvPr id="14" name="Straight Connector 29"/>
            <p:cNvCxnSpPr/>
            <p:nvPr>
              <p:custDataLst>
                <p:tags r:id="rId1"/>
              </p:custDataLst>
            </p:nvPr>
          </p:nvCxnSpPr>
          <p:spPr bwMode="auto">
            <a:xfrm>
              <a:off x="476251" y="2213160"/>
              <a:ext cx="5304841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" name="TextBox 14"/>
            <p:cNvSpPr txBox="1"/>
            <p:nvPr>
              <p:custDataLst>
                <p:tags r:id="rId2"/>
              </p:custDataLst>
            </p:nvPr>
          </p:nvSpPr>
          <p:spPr>
            <a:xfrm>
              <a:off x="821452" y="1925128"/>
              <a:ext cx="4614441" cy="307777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marL="177800" indent="-177800" algn="ctr">
                <a:spcBef>
                  <a:spcPts val="400"/>
                </a:spcBef>
              </a:pPr>
              <a:r>
                <a:rPr lang="en-US" sz="1400" b="1" dirty="0" smtClean="0">
                  <a:latin typeface="Calibri" panose="020F0502020204030204" pitchFamily="34" charset="0"/>
                  <a:ea typeface="맑은 고딕" panose="020B0503020000020004" pitchFamily="50" charset="-127"/>
                </a:rPr>
                <a:t>Sample Data</a:t>
              </a:r>
            </a:p>
          </p:txBody>
        </p:sp>
      </p:grpSp>
      <p:sp>
        <p:nvSpPr>
          <p:cNvPr id="16" name="TextBox 15"/>
          <p:cNvSpPr txBox="1"/>
          <p:nvPr/>
        </p:nvSpPr>
        <p:spPr bwMode="gray">
          <a:xfrm>
            <a:off x="3654135" y="2708921"/>
            <a:ext cx="3279085" cy="434335"/>
          </a:xfrm>
          <a:prstGeom prst="rect">
            <a:avLst/>
          </a:prstGeom>
          <a:noFill/>
        </p:spPr>
        <p:txBody>
          <a:bodyPr vert="horz" wrap="square" lIns="72000" tIns="72000" rIns="72000" bIns="72000" rtlCol="0" anchor="ctr">
            <a:noAutofit/>
          </a:bodyPr>
          <a:lstStyle/>
          <a:p>
            <a:pPr marL="171450" indent="-17145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000" i="1" dirty="0" smtClean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  <a:t>수량</a:t>
            </a:r>
            <a:r>
              <a:rPr lang="en-US" altLang="ko-KR" sz="1000" i="1" dirty="0" smtClean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  <a:t>, </a:t>
            </a:r>
            <a:r>
              <a:rPr lang="ko-KR" altLang="en-US" sz="1000" i="1" dirty="0" smtClean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  <a:t>가격은 구매 확정 시 설정</a:t>
            </a:r>
            <a:endParaRPr lang="en-US" altLang="ko-KR" sz="1000" i="1" dirty="0" smtClean="0">
              <a:solidFill>
                <a:prstClr val="black"/>
              </a:solidFill>
              <a:latin typeface="+mj-ea"/>
              <a:ea typeface="+mj-ea"/>
              <a:cs typeface="Arial" charset="0"/>
            </a:endParaRPr>
          </a:p>
          <a:p>
            <a:pPr marL="171450" indent="-171450">
              <a:lnSpc>
                <a:spcPct val="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000" i="1" dirty="0" smtClean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  <a:t>복수개 제품의 경우 콤마</a:t>
            </a:r>
            <a:r>
              <a:rPr lang="en-US" altLang="ko-KR" sz="1000" i="1" dirty="0" smtClean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  <a:t>(,)</a:t>
            </a:r>
            <a:r>
              <a:rPr lang="ko-KR" altLang="en-US" sz="1000" i="1" dirty="0" smtClean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  <a:t>로 연결</a:t>
            </a:r>
          </a:p>
        </p:txBody>
      </p:sp>
      <p:cxnSp>
        <p:nvCxnSpPr>
          <p:cNvPr id="17" name="Elbow Connector 16"/>
          <p:cNvCxnSpPr>
            <a:stCxn id="25" idx="1"/>
            <a:endCxn id="7" idx="1"/>
          </p:cNvCxnSpPr>
          <p:nvPr/>
        </p:nvCxnSpPr>
        <p:spPr>
          <a:xfrm rot="10800000" flipV="1">
            <a:off x="452502" y="2528899"/>
            <a:ext cx="117728" cy="2015527"/>
          </a:xfrm>
          <a:prstGeom prst="bentConnector3">
            <a:avLst>
              <a:gd name="adj1" fmla="val 217893"/>
            </a:avLst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26" idx="1"/>
            <a:endCxn id="8" idx="1"/>
          </p:cNvCxnSpPr>
          <p:nvPr/>
        </p:nvCxnSpPr>
        <p:spPr>
          <a:xfrm rot="10800000" flipV="1">
            <a:off x="452502" y="2816931"/>
            <a:ext cx="117729" cy="2724779"/>
          </a:xfrm>
          <a:prstGeom prst="bentConnector3">
            <a:avLst>
              <a:gd name="adj1" fmla="val 294175"/>
            </a:avLst>
          </a:prstGeom>
          <a:ln w="95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28464" y="1556792"/>
            <a:ext cx="6954413" cy="4896544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7512458" y="1376772"/>
            <a:ext cx="2179769" cy="308352"/>
            <a:chOff x="6465171" y="1572476"/>
            <a:chExt cx="3181138" cy="308352"/>
          </a:xfrm>
        </p:grpSpPr>
        <p:cxnSp>
          <p:nvCxnSpPr>
            <p:cNvPr id="21" name="Straight Connector 20"/>
            <p:cNvCxnSpPr/>
            <p:nvPr/>
          </p:nvCxnSpPr>
          <p:spPr bwMode="auto">
            <a:xfrm>
              <a:off x="6465171" y="1880828"/>
              <a:ext cx="3181138" cy="0"/>
            </a:xfrm>
            <a:prstGeom prst="line">
              <a:avLst/>
            </a:prstGeom>
            <a:noFill/>
            <a:ln w="9525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22" name="TextBox 21"/>
            <p:cNvSpPr txBox="1"/>
            <p:nvPr/>
          </p:nvSpPr>
          <p:spPr>
            <a:xfrm>
              <a:off x="6688201" y="1572476"/>
              <a:ext cx="2735079" cy="292388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r>
                <a:rPr lang="ko-KR" altLang="en-US" sz="1400" b="1" kern="0" dirty="0" smtClean="0">
                  <a:solidFill>
                    <a:srgbClr val="000000"/>
                  </a:solidFill>
                  <a:latin typeface="+mj-ea"/>
                  <a:ea typeface="+mj-ea"/>
                </a:rPr>
                <a:t>이슈 내용</a:t>
              </a:r>
              <a:endPara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</p:grpSp>
      <p:sp>
        <p:nvSpPr>
          <p:cNvPr id="23" name="Rectangle 22"/>
          <p:cNvSpPr/>
          <p:nvPr/>
        </p:nvSpPr>
        <p:spPr bwMode="auto">
          <a:xfrm>
            <a:off x="7515625" y="1808820"/>
            <a:ext cx="2236424" cy="2555586"/>
          </a:xfrm>
          <a:prstGeom prst="rect">
            <a:avLst/>
          </a:prstGeom>
          <a:solidFill>
            <a:schemeClr val="tx2"/>
          </a:solidFill>
          <a:ln w="317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분석에서 제품 식별을 위한 컬럼 부재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/>
            </a:r>
            <a:b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</a:b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(SDR Spec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에는 제품코드 값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(eVar31)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존재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시 대체 값으로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PG_URL / PRD_LIST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컬럼 데이터를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parsing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하여 활용 중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컬럼 길이의 제한으로 데이터 유실이 발생되며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시 제외 대상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4" name="Right Arrow 23"/>
          <p:cNvSpPr/>
          <p:nvPr/>
        </p:nvSpPr>
        <p:spPr bwMode="auto">
          <a:xfrm>
            <a:off x="7178555" y="1484784"/>
            <a:ext cx="241393" cy="4896543"/>
          </a:xfrm>
          <a:prstGeom prst="rightArrow">
            <a:avLst>
              <a:gd name="adj1" fmla="val 100000"/>
              <a:gd name="adj2" fmla="val 100000"/>
            </a:avLst>
          </a:prstGeom>
          <a:gradFill flip="none" rotWithShape="1">
            <a:gsLst>
              <a:gs pos="0">
                <a:srgbClr val="FFFFFF">
                  <a:lumMod val="50000"/>
                </a:srgbClr>
              </a:gs>
              <a:gs pos="50000">
                <a:srgbClr val="FFFFFF">
                  <a:lumMod val="75000"/>
                </a:srgbClr>
              </a:gs>
              <a:gs pos="100000">
                <a:srgbClr val="FFFFFF"/>
              </a:gs>
            </a:gsLst>
            <a:lin ang="10800000" scaled="1"/>
            <a:tileRect/>
          </a:gradFill>
          <a:ln w="317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70230" y="2384884"/>
            <a:ext cx="2956741" cy="288032"/>
          </a:xfrm>
          <a:prstGeom prst="rect">
            <a:avLst/>
          </a:prstGeom>
          <a:solidFill>
            <a:srgbClr val="FF0000">
              <a:alpha val="10000"/>
            </a:srgb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0230" y="2672916"/>
            <a:ext cx="2956741" cy="288032"/>
          </a:xfrm>
          <a:prstGeom prst="rect">
            <a:avLst/>
          </a:prstGeom>
          <a:solidFill>
            <a:srgbClr val="0070C0">
              <a:alpha val="10000"/>
            </a:srgb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98221" y="5198460"/>
            <a:ext cx="6434999" cy="691511"/>
          </a:xfrm>
          <a:prstGeom prst="rect">
            <a:avLst/>
          </a:prstGeom>
          <a:solidFill>
            <a:srgbClr val="0070C0">
              <a:alpha val="10000"/>
            </a:srgb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98221" y="3890131"/>
            <a:ext cx="6434999" cy="1303065"/>
          </a:xfrm>
          <a:prstGeom prst="rect">
            <a:avLst/>
          </a:prstGeom>
          <a:solidFill>
            <a:srgbClr val="FF0000">
              <a:alpha val="10000"/>
            </a:srgb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7512458" y="4495975"/>
            <a:ext cx="2179769" cy="308352"/>
            <a:chOff x="6465171" y="1572476"/>
            <a:chExt cx="3181138" cy="308352"/>
          </a:xfrm>
        </p:grpSpPr>
        <p:cxnSp>
          <p:nvCxnSpPr>
            <p:cNvPr id="30" name="Straight Connector 29"/>
            <p:cNvCxnSpPr/>
            <p:nvPr/>
          </p:nvCxnSpPr>
          <p:spPr bwMode="auto">
            <a:xfrm>
              <a:off x="6465171" y="1880828"/>
              <a:ext cx="3181138" cy="0"/>
            </a:xfrm>
            <a:prstGeom prst="line">
              <a:avLst/>
            </a:prstGeom>
            <a:noFill/>
            <a:ln w="9525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31" name="TextBox 30"/>
            <p:cNvSpPr txBox="1"/>
            <p:nvPr/>
          </p:nvSpPr>
          <p:spPr>
            <a:xfrm>
              <a:off x="6688201" y="1572476"/>
              <a:ext cx="2735079" cy="292388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r>
                <a:rPr lang="ko-KR" altLang="en-US" sz="1400" b="1" kern="0" noProof="0" dirty="0" smtClean="0">
                  <a:solidFill>
                    <a:srgbClr val="000000"/>
                  </a:solidFill>
                  <a:latin typeface="+mj-ea"/>
                  <a:ea typeface="+mj-ea"/>
                </a:rPr>
                <a:t>시사점</a:t>
              </a:r>
              <a:endPara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</p:grpSp>
      <p:sp>
        <p:nvSpPr>
          <p:cNvPr id="32" name="Rectangle 31"/>
          <p:cNvSpPr/>
          <p:nvPr/>
        </p:nvSpPr>
        <p:spPr bwMode="auto">
          <a:xfrm>
            <a:off x="7515625" y="4928024"/>
            <a:ext cx="2236424" cy="1525312"/>
          </a:xfrm>
          <a:prstGeom prst="rect">
            <a:avLst/>
          </a:prstGeom>
          <a:solidFill>
            <a:schemeClr val="accent2"/>
          </a:solidFill>
          <a:ln w="317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길이 초과로 인해 잘려진 데이터는 잘못된 분석의 원인</a:t>
            </a:r>
            <a:endParaRPr lang="en-US" altLang="ko-KR" sz="1200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분석에 필요한 컬럼의 부재로 불필요한 </a:t>
            </a:r>
            <a:r>
              <a:rPr lang="en-US" altLang="ko-KR" sz="12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parsing</a:t>
            </a:r>
            <a:r>
              <a:rPr lang="ko-KR" altLang="en-US" sz="12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과정 발생</a:t>
            </a:r>
            <a:endParaRPr lang="en-US" altLang="ko-KR" sz="1200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3" name="Explosion 1 32"/>
          <p:cNvSpPr/>
          <p:nvPr/>
        </p:nvSpPr>
        <p:spPr>
          <a:xfrm>
            <a:off x="4233381" y="5409220"/>
            <a:ext cx="1799739" cy="556560"/>
          </a:xfrm>
          <a:prstGeom prst="irregularSeal1">
            <a:avLst/>
          </a:prstGeom>
          <a:solidFill>
            <a:srgbClr val="FF0000"/>
          </a:solidFill>
          <a:ln w="9525"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b="1" smtClean="0">
                <a:solidFill>
                  <a:schemeClr val="tx2"/>
                </a:solidFill>
                <a:latin typeface="+mj-ea"/>
                <a:ea typeface="+mj-ea"/>
              </a:rPr>
              <a:t>데이터 유실</a:t>
            </a:r>
            <a:endParaRPr lang="en-US" altLang="ko-KR" sz="1200" b="1" dirty="0" smtClean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4" name="Explosion 1 33"/>
          <p:cNvSpPr/>
          <p:nvPr/>
        </p:nvSpPr>
        <p:spPr>
          <a:xfrm>
            <a:off x="4233381" y="4456616"/>
            <a:ext cx="1799739" cy="556560"/>
          </a:xfrm>
          <a:prstGeom prst="irregularSeal1">
            <a:avLst/>
          </a:prstGeom>
          <a:solidFill>
            <a:srgbClr val="FF0000"/>
          </a:solidFill>
          <a:ln w="9525"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b="1" smtClean="0">
                <a:solidFill>
                  <a:schemeClr val="tx2"/>
                </a:solidFill>
                <a:latin typeface="+mj-ea"/>
                <a:ea typeface="+mj-ea"/>
              </a:rPr>
              <a:t>데이터 유실</a:t>
            </a:r>
            <a:endParaRPr lang="en-US" altLang="ko-KR" sz="1200" b="1" dirty="0" smtClean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5" name="Action Button: Return 34">
            <a:hlinkClick r:id="rId6" action="ppaction://hlinksldjump" highlightClick="1"/>
          </p:cNvPr>
          <p:cNvSpPr/>
          <p:nvPr/>
        </p:nvSpPr>
        <p:spPr>
          <a:xfrm>
            <a:off x="9287995" y="185460"/>
            <a:ext cx="417533" cy="399224"/>
          </a:xfrm>
          <a:prstGeom prst="actionButtonReturn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32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[back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Up] </a:t>
            </a:r>
            <a:r>
              <a:rPr lang="ko-KR" altLang="en-US" dirty="0">
                <a:latin typeface="+mn-ea"/>
              </a:rPr>
              <a:t>웹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로그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분석 </a:t>
            </a:r>
            <a:r>
              <a:rPr lang="en-US" altLang="ko-KR" dirty="0">
                <a:latin typeface="+mn-ea"/>
              </a:rPr>
              <a:t>&gt;</a:t>
            </a:r>
            <a:r>
              <a:rPr lang="en-US" altLang="ko-KR" dirty="0"/>
              <a:t> </a:t>
            </a:r>
            <a:r>
              <a:rPr lang="ko-KR" altLang="en-US" dirty="0" smtClean="0"/>
              <a:t>페이지명 </a:t>
            </a:r>
            <a:r>
              <a:rPr lang="ko-KR" altLang="en-US" dirty="0" err="1"/>
              <a:t>태깅</a:t>
            </a:r>
            <a:r>
              <a:rPr lang="ko-KR" altLang="en-US" dirty="0"/>
              <a:t> 누락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tx1"/>
                </a:solidFill>
              </a:rPr>
              <a:t>사이트별</a:t>
            </a:r>
            <a:r>
              <a:rPr lang="ko-KR" altLang="en-US" dirty="0">
                <a:solidFill>
                  <a:schemeClr val="tx1"/>
                </a:solidFill>
              </a:rPr>
              <a:t> 페이지명을 </a:t>
            </a:r>
            <a:r>
              <a:rPr lang="en-US" altLang="ko-KR" dirty="0">
                <a:solidFill>
                  <a:schemeClr val="tx1"/>
                </a:solidFill>
              </a:rPr>
              <a:t>Grouping </a:t>
            </a:r>
            <a:r>
              <a:rPr lang="ko-KR" altLang="en-US" dirty="0">
                <a:solidFill>
                  <a:schemeClr val="tx1"/>
                </a:solidFill>
              </a:rPr>
              <a:t>한 경우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 웹로그 페이지 명의 </a:t>
            </a:r>
            <a:r>
              <a:rPr lang="ko-KR" altLang="en-US" dirty="0" err="1">
                <a:solidFill>
                  <a:schemeClr val="tx1"/>
                </a:solidFill>
              </a:rPr>
              <a:t>태깅이</a:t>
            </a:r>
            <a:r>
              <a:rPr lang="ko-KR" altLang="en-US" dirty="0">
                <a:solidFill>
                  <a:schemeClr val="tx1"/>
                </a:solidFill>
              </a:rPr>
              <a:t> 누락된 경우가 존재함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sz="1400" dirty="0">
                <a:solidFill>
                  <a:schemeClr val="tx1"/>
                </a:solidFill>
              </a:rPr>
              <a:t>(2017.05.01 ~ 05.16</a:t>
            </a:r>
            <a:r>
              <a:rPr lang="ko-KR" altLang="en-US" sz="1400" dirty="0">
                <a:solidFill>
                  <a:schemeClr val="tx1"/>
                </a:solidFill>
              </a:rPr>
              <a:t> 기준 </a:t>
            </a:r>
            <a:r>
              <a:rPr lang="en-US" altLang="ko-KR" sz="1400" dirty="0">
                <a:solidFill>
                  <a:schemeClr val="tx1"/>
                </a:solidFill>
              </a:rPr>
              <a:t>- 5.8%)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8464" y="1404020"/>
            <a:ext cx="7092788" cy="5049316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 bwMode="gray">
          <a:xfrm>
            <a:off x="272480" y="5953373"/>
            <a:ext cx="2232248" cy="392728"/>
          </a:xfrm>
          <a:prstGeom prst="rect">
            <a:avLst/>
          </a:prstGeom>
          <a:noFill/>
        </p:spPr>
        <p:txBody>
          <a:bodyPr vert="horz" wrap="square" lIns="72000" tIns="36000" rIns="72000" bIns="3600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[ </a:t>
            </a:r>
            <a:r>
              <a:rPr lang="ko-KR" altLang="en-US" sz="10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기준 데이터 </a:t>
            </a:r>
            <a:r>
              <a:rPr lang="en-US" altLang="ko-KR" sz="10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]</a:t>
            </a:r>
            <a:br>
              <a:rPr lang="en-US" altLang="ko-KR" sz="10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</a:br>
            <a:r>
              <a:rPr lang="en-US" altLang="ko-KR" sz="1000" i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17.05.01 ~ 17.05.16 / 54,580,159</a:t>
            </a:r>
            <a:r>
              <a:rPr lang="ko-KR" altLang="en-US" sz="1000" i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건</a:t>
            </a:r>
            <a:endParaRPr lang="en-US" altLang="ko-KR" sz="1000" i="1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grpSp>
        <p:nvGrpSpPr>
          <p:cNvPr id="6" name="Group 8"/>
          <p:cNvGrpSpPr/>
          <p:nvPr/>
        </p:nvGrpSpPr>
        <p:grpSpPr>
          <a:xfrm>
            <a:off x="2576736" y="1558620"/>
            <a:ext cx="2520280" cy="324036"/>
            <a:chOff x="476251" y="1889124"/>
            <a:chExt cx="5304841" cy="324036"/>
          </a:xfrm>
        </p:grpSpPr>
        <p:cxnSp>
          <p:nvCxnSpPr>
            <p:cNvPr id="7" name="Straight Connector 29"/>
            <p:cNvCxnSpPr/>
            <p:nvPr>
              <p:custDataLst>
                <p:tags r:id="rId1"/>
              </p:custDataLst>
            </p:nvPr>
          </p:nvCxnSpPr>
          <p:spPr bwMode="auto">
            <a:xfrm>
              <a:off x="476251" y="2213160"/>
              <a:ext cx="5304841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" name="TextBox 7"/>
            <p:cNvSpPr txBox="1"/>
            <p:nvPr>
              <p:custDataLst>
                <p:tags r:id="rId2"/>
              </p:custDataLst>
            </p:nvPr>
          </p:nvSpPr>
          <p:spPr>
            <a:xfrm>
              <a:off x="596145" y="1889124"/>
              <a:ext cx="5065056" cy="307777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marL="177800" indent="-177800" algn="ctr">
                <a:spcBef>
                  <a:spcPts val="400"/>
                </a:spcBef>
              </a:pPr>
              <a:r>
                <a:rPr lang="ko-KR" altLang="en-US" sz="1400" b="1" dirty="0" smtClean="0">
                  <a:latin typeface="Calibri" panose="020F0502020204030204" pitchFamily="34" charset="0"/>
                  <a:ea typeface="맑은 고딕" panose="020B0503020000020004" pitchFamily="50" charset="-127"/>
                </a:rPr>
                <a:t>사이트별</a:t>
              </a:r>
              <a:r>
                <a:rPr lang="en-US" altLang="ko-KR" sz="1400" b="1" dirty="0" smtClean="0">
                  <a:latin typeface="Calibri" panose="020F0502020204030204" pitchFamily="34" charset="0"/>
                  <a:ea typeface="맑은 고딕" panose="020B0503020000020004" pitchFamily="50" charset="-127"/>
                </a:rPr>
                <a:t> </a:t>
              </a:r>
              <a:r>
                <a:rPr lang="ko-KR" altLang="en-US" sz="1400" b="1" dirty="0" smtClean="0">
                  <a:latin typeface="Calibri" panose="020F0502020204030204" pitchFamily="34" charset="0"/>
                  <a:ea typeface="맑은 고딕" panose="020B0503020000020004" pitchFamily="50" charset="-127"/>
                </a:rPr>
                <a:t>누락 페이지 현황</a:t>
              </a:r>
              <a:endParaRPr lang="en-US" sz="1400" b="1" dirty="0" smtClean="0">
                <a:latin typeface="Calibri" panose="020F0502020204030204" pitchFamily="34" charset="0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9" name="표 2"/>
          <p:cNvGraphicFramePr>
            <a:graphicFrameLocks noGrp="1"/>
          </p:cNvGraphicFramePr>
          <p:nvPr>
            <p:extLst/>
          </p:nvPr>
        </p:nvGraphicFramePr>
        <p:xfrm>
          <a:off x="236476" y="1990671"/>
          <a:ext cx="6876764" cy="3878618"/>
        </p:xfrm>
        <a:graphic>
          <a:graphicData uri="http://schemas.openxmlformats.org/drawingml/2006/table">
            <a:tbl>
              <a:tblPr/>
              <a:tblGrid>
                <a:gridCol w="1440160"/>
                <a:gridCol w="4572508"/>
                <a:gridCol w="864096"/>
              </a:tblGrid>
              <a:tr h="3233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사이트 구분</a:t>
                      </a:r>
                      <a:endParaRPr lang="en-US" sz="1200" b="1" i="0" u="none" strike="noStrike" dirty="0">
                        <a:solidFill>
                          <a:schemeClr val="tx2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웹로그 페이지 명</a:t>
                      </a:r>
                      <a:endParaRPr lang="en-US" sz="1200" b="1" i="0" u="none" strike="noStrike" dirty="0">
                        <a:solidFill>
                          <a:schemeClr val="tx2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 수</a:t>
                      </a:r>
                      <a:endParaRPr lang="en-US" sz="1200" b="1" i="0" u="none" strike="noStrike" dirty="0">
                        <a:solidFill>
                          <a:schemeClr val="tx2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</a:tr>
              <a:tr h="269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aritaum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aritaum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-m^:::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mobile_page_path.mobile_</a:t>
                      </a:r>
                      <a:r>
                        <a:rPr lang="en-US" sz="1200" b="1" i="1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_view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:::</a:t>
                      </a: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868,994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72000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9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ZZ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hera-cn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^:::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page_tag_path.shop_prod_</a:t>
                      </a:r>
                      <a:r>
                        <a:rPr lang="en-US" sz="1200" b="1" i="1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promotion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_main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:::</a:t>
                      </a: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436,934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72000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9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apmall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apmall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-m^:::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mobile_page_tag_path.mobile_shop_product_list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:::</a:t>
                      </a: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403,752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72000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9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apmall-m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apmall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-m^:::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mobile_page_tag_path.mobile_my_coupon_list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:::</a:t>
                      </a: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222,563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72000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9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aritaum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aritaum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-m^::: mobile_page_path.mobile_</a:t>
                      </a:r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_2017_beauty_takeout :::</a:t>
                      </a: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209,184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72000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9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apmall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apmall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-m^:::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mobile_page_tag_path.mobile_my_order_view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:::</a:t>
                      </a: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133,871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72000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9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aritaum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aritaum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-m^:::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mobile_page_path.mobile_mdm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:::</a:t>
                      </a: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97,352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72000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9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apmall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apmall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-m^:::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mobile_page_tag_path.mobile_shop_product_special_gift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:::</a:t>
                      </a: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77,123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72000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9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iope-cn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iope-cn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^:::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page_tag_path.shop_prod_</a:t>
                      </a:r>
                      <a:r>
                        <a:rPr lang="en-US" sz="1200" b="1" i="1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promotion_event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:::</a:t>
                      </a: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36,957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72000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9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sulwhasoo-cn-zh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sulhwasoo-cn-zh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^:::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page_tag_path.shop_prod_</a:t>
                      </a:r>
                      <a:r>
                        <a:rPr lang="en-US" sz="1200" b="1" i="1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promotion_event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:::</a:t>
                      </a: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35,272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72000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9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ZZ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pacificshop-kr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^:::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page_tag_path_cm_popup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:::</a:t>
                      </a: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28,714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72000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99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 bwMode="auto">
          <a:xfrm>
            <a:off x="7653301" y="1784328"/>
            <a:ext cx="2124236" cy="2396138"/>
          </a:xfrm>
          <a:prstGeom prst="rect">
            <a:avLst/>
          </a:prstGeom>
          <a:solidFill>
            <a:schemeClr val="tx2"/>
          </a:solidFill>
          <a:ln w="317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웹로그 페이지명이 누락되어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URL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로 대체되는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CASE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가 발생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모바일 사이트에서 대부분 발생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Event, Promotion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과 같은 유형의 페이지에서 태깅 누락 발생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 bwMode="gray">
          <a:xfrm>
            <a:off x="5385048" y="1513860"/>
            <a:ext cx="1764196" cy="499925"/>
          </a:xfrm>
          <a:prstGeom prst="rect">
            <a:avLst/>
          </a:prstGeom>
          <a:noFill/>
        </p:spPr>
        <p:txBody>
          <a:bodyPr vert="horz" wrap="square" lIns="72000" tIns="36000" rIns="72000" bIns="3600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dirty="0" smtClean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  <a:t>[ </a:t>
            </a:r>
            <a:r>
              <a:rPr lang="ko-KR" altLang="en-US" sz="1000" dirty="0" smtClean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  <a:t>태깅 누락 시 페이지 명 </a:t>
            </a:r>
            <a:r>
              <a:rPr lang="en-US" altLang="ko-KR" sz="1000" dirty="0" smtClean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  <a:t>]</a:t>
            </a:r>
            <a:r>
              <a:rPr lang="en-US" altLang="ko-KR" sz="1000" i="1" dirty="0" smtClean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  <a:t/>
            </a:r>
            <a:br>
              <a:rPr lang="en-US" altLang="ko-KR" sz="1000" i="1" dirty="0" smtClean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</a:br>
            <a:r>
              <a:rPr lang="en-US" altLang="ko-KR" sz="1000" b="1" i="1" dirty="0" smtClean="0">
                <a:solidFill>
                  <a:srgbClr val="FF0000"/>
                </a:solidFill>
                <a:latin typeface="+mj-ea"/>
                <a:ea typeface="+mj-ea"/>
                <a:cs typeface="Arial" charset="0"/>
              </a:rPr>
              <a:t>::: </a:t>
            </a:r>
            <a:r>
              <a:rPr lang="en-US" altLang="ko-KR" sz="1000" b="1" i="1" dirty="0" err="1" smtClean="0">
                <a:solidFill>
                  <a:srgbClr val="FF0000"/>
                </a:solidFill>
                <a:latin typeface="+mj-ea"/>
                <a:ea typeface="+mj-ea"/>
                <a:cs typeface="Arial" charset="0"/>
              </a:rPr>
              <a:t>page_tag_path</a:t>
            </a:r>
            <a:r>
              <a:rPr lang="en-US" altLang="ko-KR" sz="1000" b="1" i="1" dirty="0" smtClean="0">
                <a:solidFill>
                  <a:srgbClr val="FF0000"/>
                </a:solidFill>
                <a:latin typeface="+mj-ea"/>
                <a:ea typeface="+mj-ea"/>
                <a:cs typeface="Arial" charset="0"/>
              </a:rPr>
              <a:t> . [URL] :::</a:t>
            </a:r>
            <a:endParaRPr lang="ko-KR" altLang="en-US" sz="1000" dirty="0" smtClean="0">
              <a:solidFill>
                <a:prstClr val="black"/>
              </a:solidFill>
              <a:latin typeface="+mj-ea"/>
              <a:ea typeface="+mj-ea"/>
              <a:cs typeface="Arial" charset="0"/>
            </a:endParaRPr>
          </a:p>
        </p:txBody>
      </p:sp>
      <p:sp>
        <p:nvSpPr>
          <p:cNvPr id="12" name="Right Arrow 11"/>
          <p:cNvSpPr/>
          <p:nvPr/>
        </p:nvSpPr>
        <p:spPr bwMode="auto">
          <a:xfrm>
            <a:off x="7316580" y="1404020"/>
            <a:ext cx="241393" cy="5049316"/>
          </a:xfrm>
          <a:prstGeom prst="rightArrow">
            <a:avLst>
              <a:gd name="adj1" fmla="val 100000"/>
              <a:gd name="adj2" fmla="val 100000"/>
            </a:avLst>
          </a:prstGeom>
          <a:gradFill flip="none" rotWithShape="1">
            <a:gsLst>
              <a:gs pos="0">
                <a:srgbClr val="FFFFFF">
                  <a:lumMod val="50000"/>
                </a:srgbClr>
              </a:gs>
              <a:gs pos="50000">
                <a:srgbClr val="FFFFFF">
                  <a:lumMod val="75000"/>
                </a:srgbClr>
              </a:gs>
              <a:gs pos="100000">
                <a:srgbClr val="FFFFFF"/>
              </a:gs>
            </a:gsLst>
            <a:lin ang="10800000" scaled="1"/>
            <a:tileRect/>
          </a:gradFill>
          <a:ln w="317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ea"/>
              <a:ea typeface="+mj-ea"/>
              <a:cs typeface="Arial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7625534" y="1376772"/>
            <a:ext cx="2179769" cy="308352"/>
            <a:chOff x="6465171" y="1572476"/>
            <a:chExt cx="3181138" cy="308352"/>
          </a:xfrm>
        </p:grpSpPr>
        <p:cxnSp>
          <p:nvCxnSpPr>
            <p:cNvPr id="14" name="Straight Connector 13"/>
            <p:cNvCxnSpPr/>
            <p:nvPr/>
          </p:nvCxnSpPr>
          <p:spPr bwMode="auto">
            <a:xfrm>
              <a:off x="6465171" y="1880828"/>
              <a:ext cx="3181138" cy="0"/>
            </a:xfrm>
            <a:prstGeom prst="line">
              <a:avLst/>
            </a:prstGeom>
            <a:noFill/>
            <a:ln w="9525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15" name="TextBox 14"/>
            <p:cNvSpPr txBox="1"/>
            <p:nvPr/>
          </p:nvSpPr>
          <p:spPr>
            <a:xfrm>
              <a:off x="6688201" y="1572476"/>
              <a:ext cx="2735079" cy="292388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r>
                <a:rPr lang="ko-KR" altLang="en-US" sz="1400" b="1" kern="0" dirty="0" smtClean="0">
                  <a:solidFill>
                    <a:srgbClr val="000000"/>
                  </a:solidFill>
                  <a:latin typeface="+mj-ea"/>
                  <a:ea typeface="+mj-ea"/>
                </a:rPr>
                <a:t>이슈 내용</a:t>
              </a:r>
              <a:endPara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613234" y="4268439"/>
            <a:ext cx="2179769" cy="308352"/>
            <a:chOff x="6465171" y="1572476"/>
            <a:chExt cx="3181138" cy="308352"/>
          </a:xfrm>
        </p:grpSpPr>
        <p:cxnSp>
          <p:nvCxnSpPr>
            <p:cNvPr id="17" name="Straight Connector 16"/>
            <p:cNvCxnSpPr/>
            <p:nvPr/>
          </p:nvCxnSpPr>
          <p:spPr bwMode="auto">
            <a:xfrm>
              <a:off x="6465171" y="1880828"/>
              <a:ext cx="3181138" cy="0"/>
            </a:xfrm>
            <a:prstGeom prst="line">
              <a:avLst/>
            </a:prstGeom>
            <a:noFill/>
            <a:ln w="9525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18" name="TextBox 17"/>
            <p:cNvSpPr txBox="1"/>
            <p:nvPr/>
          </p:nvSpPr>
          <p:spPr>
            <a:xfrm>
              <a:off x="6688201" y="1572476"/>
              <a:ext cx="2735079" cy="292388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r>
                <a:rPr lang="ko-KR" altLang="en-US" sz="1400" b="1" kern="0" noProof="0" dirty="0" smtClean="0">
                  <a:solidFill>
                    <a:srgbClr val="000000"/>
                  </a:solidFill>
                  <a:latin typeface="+mj-ea"/>
                  <a:ea typeface="+mj-ea"/>
                </a:rPr>
                <a:t>시사점</a:t>
              </a:r>
              <a:endPara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</p:grpSp>
      <p:sp>
        <p:nvSpPr>
          <p:cNvPr id="19" name="Rectangle 18"/>
          <p:cNvSpPr/>
          <p:nvPr/>
        </p:nvSpPr>
        <p:spPr bwMode="auto">
          <a:xfrm>
            <a:off x="7628701" y="4675996"/>
            <a:ext cx="2148836" cy="1777340"/>
          </a:xfrm>
          <a:prstGeom prst="rect">
            <a:avLst/>
          </a:prstGeom>
          <a:solidFill>
            <a:schemeClr val="accent2"/>
          </a:solidFill>
          <a:ln w="317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주기적으로 태깅 누락에 대한 점검 및 수정반영 할 수 있는 관리 주체 필요</a:t>
            </a:r>
            <a:endParaRPr lang="en-US" altLang="ko-KR" sz="1200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단기간 사용되는 페이지에 대해서도 태깅 가이드 전용 필요</a:t>
            </a:r>
            <a:endParaRPr lang="en-US" altLang="ko-KR" sz="1200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 bwMode="gray">
          <a:xfrm>
            <a:off x="2468724" y="5953373"/>
            <a:ext cx="2232248" cy="392728"/>
          </a:xfrm>
          <a:prstGeom prst="rect">
            <a:avLst/>
          </a:prstGeom>
          <a:noFill/>
        </p:spPr>
        <p:txBody>
          <a:bodyPr vert="horz" wrap="square" lIns="72000" tIns="36000" rIns="72000" bIns="3600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[ </a:t>
            </a:r>
            <a:r>
              <a:rPr lang="ko-KR" altLang="en-US" sz="10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기준 테이블 </a:t>
            </a:r>
            <a:r>
              <a:rPr lang="en-US" altLang="ko-KR" sz="10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]</a:t>
            </a:r>
            <a:br>
              <a:rPr lang="en-US" altLang="ko-KR" sz="10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</a:br>
            <a:r>
              <a:rPr lang="en-US" altLang="ko-KR" sz="1000" i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BDMDB.F_LWLG_RAW_PARQ</a:t>
            </a:r>
          </a:p>
        </p:txBody>
      </p:sp>
      <p:sp>
        <p:nvSpPr>
          <p:cNvPr id="21" name="Action Button: Return 20">
            <a:hlinkClick r:id="rId4" action="ppaction://hlinksldjump" highlightClick="1"/>
          </p:cNvPr>
          <p:cNvSpPr/>
          <p:nvPr/>
        </p:nvSpPr>
        <p:spPr>
          <a:xfrm>
            <a:off x="9287995" y="185460"/>
            <a:ext cx="417533" cy="399224"/>
          </a:xfrm>
          <a:prstGeom prst="actionButtonReturn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18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데이터 관련 주요 이슈 및 개선 방향 </a:t>
            </a:r>
            <a:r>
              <a:rPr lang="en-US" altLang="ko-KR" dirty="0"/>
              <a:t>– </a:t>
            </a:r>
            <a:r>
              <a:rPr lang="ko-KR" altLang="en-US" dirty="0" smtClean="0"/>
              <a:t>거버넌스 관점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온라인 분석 용이성을 제고할 수 있는 </a:t>
            </a:r>
            <a:r>
              <a:rPr lang="en-US" altLang="ko-KR" dirty="0" smtClean="0"/>
              <a:t>Tagging  </a:t>
            </a:r>
            <a:r>
              <a:rPr lang="ko-KR" altLang="en-US" dirty="0" smtClean="0"/>
              <a:t>관리에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대한 주체를 명확하게 정립하는 것이 필요함</a:t>
            </a:r>
            <a:endParaRPr lang="ko-KR" altLang="en-US" dirty="0"/>
          </a:p>
        </p:txBody>
      </p:sp>
      <p:sp>
        <p:nvSpPr>
          <p:cNvPr id="7" name="Snip Single Corner Rectangle 6"/>
          <p:cNvSpPr/>
          <p:nvPr/>
        </p:nvSpPr>
        <p:spPr>
          <a:xfrm>
            <a:off x="200472" y="1520788"/>
            <a:ext cx="1908212" cy="357065"/>
          </a:xfrm>
          <a:prstGeom prst="snip1Rect">
            <a:avLst>
              <a:gd name="adj" fmla="val 47539"/>
            </a:avLst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72000" rtlCol="0" anchor="t" anchorCtr="0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1.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통합고객  </a:t>
            </a:r>
            <a:r>
              <a:rPr lang="en-US" altLang="ko-KR" sz="1400" b="1" dirty="0">
                <a:solidFill>
                  <a:schemeClr val="bg1"/>
                </a:solidFill>
              </a:rPr>
              <a:t>DB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8" name="Snip Single Corner Rectangle 7"/>
          <p:cNvSpPr/>
          <p:nvPr/>
        </p:nvSpPr>
        <p:spPr>
          <a:xfrm>
            <a:off x="2159762" y="1520788"/>
            <a:ext cx="1908212" cy="357065"/>
          </a:xfrm>
          <a:prstGeom prst="snip1Rect">
            <a:avLst>
              <a:gd name="adj" fmla="val 47539"/>
            </a:avLst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72000" rtlCol="0" anchor="t" anchorCtr="0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2.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온라인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9" name="Snip Single Corner Rectangle 8"/>
          <p:cNvSpPr/>
          <p:nvPr/>
        </p:nvSpPr>
        <p:spPr>
          <a:xfrm>
            <a:off x="4119051" y="1520788"/>
            <a:ext cx="1908212" cy="357065"/>
          </a:xfrm>
          <a:prstGeom prst="snip1Rect">
            <a:avLst>
              <a:gd name="adj" fmla="val 47539"/>
            </a:avLst>
          </a:prstGeom>
          <a:solidFill>
            <a:schemeClr val="accent2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72000" rtlCol="0" anchor="t" anchorCtr="0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3. </a:t>
            </a:r>
            <a:r>
              <a:rPr lang="ko-KR" altLang="en-US" sz="1400" b="1" dirty="0">
                <a:solidFill>
                  <a:schemeClr val="tx1"/>
                </a:solidFill>
              </a:rPr>
              <a:t>거버넌스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0472" y="1876931"/>
            <a:ext cx="9586650" cy="46641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gray">
          <a:xfrm>
            <a:off x="1492267" y="2374954"/>
            <a:ext cx="2708998" cy="80702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vert="horz" wrap="square" lIns="72000" tIns="36000" rIns="36000" bIns="36000" rtlCol="0" anchor="t" anchorCtr="0">
            <a:noAutofit/>
          </a:bodyPr>
          <a:lstStyle/>
          <a:p>
            <a:pPr marL="85725" indent="-85725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sz="13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Tagging </a:t>
            </a:r>
            <a:r>
              <a:rPr lang="en-US" altLang="ko-KR" sz="13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Audit </a:t>
            </a:r>
            <a:r>
              <a:rPr lang="ko-KR" altLang="en-US" sz="13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주체</a:t>
            </a:r>
            <a:endParaRPr lang="en-US" altLang="ko-KR" sz="13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20" name="TextBox 19"/>
          <p:cNvSpPr txBox="1"/>
          <p:nvPr/>
        </p:nvSpPr>
        <p:spPr bwMode="gray">
          <a:xfrm>
            <a:off x="178353" y="2374955"/>
            <a:ext cx="1210251" cy="3721712"/>
          </a:xfrm>
          <a:prstGeom prst="rect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txBody>
          <a:bodyPr vert="horz" wrap="square" lIns="36000" tIns="36000" rIns="36000" bIns="36000" rtlCol="0" anchor="ctr" anchorCtr="0">
            <a:no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3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온라인 </a:t>
            </a:r>
            <a:endParaRPr lang="en-US" altLang="ko-KR" sz="1300" b="1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algn="ctr">
              <a:spcBef>
                <a:spcPts val="300"/>
              </a:spcBef>
            </a:pPr>
            <a:r>
              <a:rPr lang="en-US" altLang="ko-KR" sz="13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Tagging</a:t>
            </a:r>
          </a:p>
          <a:p>
            <a:pPr algn="ctr">
              <a:spcBef>
                <a:spcPts val="300"/>
              </a:spcBef>
            </a:pPr>
            <a:r>
              <a:rPr lang="ko-KR" altLang="en-US" sz="13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표준화 미흡</a:t>
            </a:r>
            <a:endParaRPr lang="en-US" altLang="ko-KR" sz="1300" b="1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21" name="Rectangle 20"/>
          <p:cNvSpPr/>
          <p:nvPr/>
        </p:nvSpPr>
        <p:spPr bwMode="gray">
          <a:xfrm>
            <a:off x="178353" y="2008385"/>
            <a:ext cx="1210251" cy="288000"/>
          </a:xfrm>
          <a:prstGeom prst="rect">
            <a:avLst/>
          </a:prstGeom>
          <a:solidFill>
            <a:srgbClr val="002060"/>
          </a:solidFill>
          <a:ln w="952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3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이슈그룹</a:t>
            </a:r>
          </a:p>
        </p:txBody>
      </p:sp>
      <p:sp>
        <p:nvSpPr>
          <p:cNvPr id="22" name="Rectangle 21"/>
          <p:cNvSpPr/>
          <p:nvPr/>
        </p:nvSpPr>
        <p:spPr bwMode="gray">
          <a:xfrm>
            <a:off x="1492267" y="2008385"/>
            <a:ext cx="2708998" cy="288000"/>
          </a:xfrm>
          <a:prstGeom prst="rect">
            <a:avLst/>
          </a:prstGeom>
          <a:solidFill>
            <a:srgbClr val="002060"/>
          </a:solidFill>
          <a:ln w="952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3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이슈</a:t>
            </a:r>
          </a:p>
        </p:txBody>
      </p:sp>
      <p:sp>
        <p:nvSpPr>
          <p:cNvPr id="27" name="TextBox 26"/>
          <p:cNvSpPr txBox="1"/>
          <p:nvPr/>
        </p:nvSpPr>
        <p:spPr bwMode="gray">
          <a:xfrm>
            <a:off x="1492267" y="3260549"/>
            <a:ext cx="2708998" cy="8064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vert="horz" wrap="square" lIns="72000" tIns="36000" rIns="36000" bIns="36000" rtlCol="0" anchor="t" anchorCtr="0">
            <a:noAutofit/>
          </a:bodyPr>
          <a:lstStyle>
            <a:defPPr>
              <a:defRPr lang="en-US"/>
            </a:defPPr>
            <a:lvl1pPr marL="85725" indent="-85725">
              <a:spcBef>
                <a:spcPts val="300"/>
              </a:spcBef>
              <a:buFont typeface="Wingdings" panose="05000000000000000000" pitchFamily="2" charset="2"/>
              <a:buChar char="§"/>
              <a:defRPr sz="13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r>
              <a:rPr lang="ko-KR" altLang="en-US" dirty="0"/>
              <a:t>온라인 </a:t>
            </a:r>
            <a:r>
              <a:rPr lang="en-US" altLang="ko-KR" dirty="0"/>
              <a:t>Tagging </a:t>
            </a:r>
            <a:r>
              <a:rPr lang="ko-KR" altLang="en-US" dirty="0" smtClean="0"/>
              <a:t>코드체계</a:t>
            </a:r>
            <a:endParaRPr lang="en-US" altLang="ko-KR" dirty="0" smtClean="0"/>
          </a:p>
          <a:p>
            <a:r>
              <a:rPr lang="ko-KR" altLang="en-US" dirty="0" smtClean="0"/>
              <a:t>표준화</a:t>
            </a:r>
            <a:r>
              <a:rPr lang="en-US" altLang="ko-KR" dirty="0" smtClean="0"/>
              <a:t>  </a:t>
            </a:r>
            <a:r>
              <a:rPr lang="ko-KR" altLang="en-US" dirty="0" smtClean="0"/>
              <a:t>주체</a:t>
            </a:r>
            <a:endParaRPr lang="en-US" altLang="ko-KR" dirty="0" smtClean="0"/>
          </a:p>
        </p:txBody>
      </p:sp>
      <p:sp>
        <p:nvSpPr>
          <p:cNvPr id="30" name="TextBox 29"/>
          <p:cNvSpPr txBox="1"/>
          <p:nvPr/>
        </p:nvSpPr>
        <p:spPr bwMode="gray">
          <a:xfrm>
            <a:off x="1492267" y="4145518"/>
            <a:ext cx="2708998" cy="6246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vert="horz" wrap="square" lIns="72000" tIns="36000" rIns="36000" bIns="36000" rtlCol="0" anchor="t" anchorCtr="0">
            <a:noAutofit/>
          </a:bodyPr>
          <a:lstStyle>
            <a:defPPr>
              <a:defRPr lang="en-US"/>
            </a:defPPr>
            <a:lvl1pPr marL="85725" indent="-85725">
              <a:spcBef>
                <a:spcPts val="300"/>
              </a:spcBef>
              <a:buFont typeface="Wingdings" panose="05000000000000000000" pitchFamily="2" charset="2"/>
              <a:buChar char="§"/>
              <a:defRPr sz="13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r>
              <a:rPr lang="en-US" altLang="ko-KR" dirty="0"/>
              <a:t>Tagging </a:t>
            </a:r>
            <a:r>
              <a:rPr lang="ko-KR" altLang="en-US" dirty="0" smtClean="0"/>
              <a:t>분석 주체</a:t>
            </a:r>
            <a:endParaRPr lang="en-US" altLang="ko-KR" dirty="0"/>
          </a:p>
        </p:txBody>
      </p:sp>
      <p:sp>
        <p:nvSpPr>
          <p:cNvPr id="33" name="TextBox 32"/>
          <p:cNvSpPr txBox="1"/>
          <p:nvPr/>
        </p:nvSpPr>
        <p:spPr bwMode="gray">
          <a:xfrm>
            <a:off x="1492267" y="4848752"/>
            <a:ext cx="2708998" cy="124791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vert="horz" wrap="square" lIns="72000" tIns="36000" rIns="36000" bIns="36000" rtlCol="0" anchor="t" anchorCtr="0">
            <a:noAutofit/>
          </a:bodyPr>
          <a:lstStyle>
            <a:defPPr>
              <a:defRPr lang="en-US"/>
            </a:defPPr>
            <a:lvl1pPr marL="85725" indent="-85725">
              <a:spcBef>
                <a:spcPts val="300"/>
              </a:spcBef>
              <a:buFont typeface="Wingdings" panose="05000000000000000000" pitchFamily="2" charset="2"/>
              <a:buChar char="§"/>
              <a:defRPr sz="13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r>
              <a:rPr lang="en-US" altLang="ko-KR" dirty="0"/>
              <a:t>Tagging </a:t>
            </a:r>
            <a:r>
              <a:rPr lang="ko-KR" altLang="en-US" dirty="0"/>
              <a:t>솔루션 </a:t>
            </a:r>
            <a:r>
              <a:rPr lang="ko-KR" altLang="en-US" dirty="0" smtClean="0"/>
              <a:t>표준 정립 주체</a:t>
            </a:r>
            <a:endParaRPr lang="en-US" altLang="ko-KR" dirty="0"/>
          </a:p>
        </p:txBody>
      </p:sp>
      <p:sp>
        <p:nvSpPr>
          <p:cNvPr id="41" name="Rectangle 40"/>
          <p:cNvSpPr/>
          <p:nvPr/>
        </p:nvSpPr>
        <p:spPr bwMode="gray">
          <a:xfrm>
            <a:off x="4296230" y="2008385"/>
            <a:ext cx="2475578" cy="288000"/>
          </a:xfrm>
          <a:prstGeom prst="rect">
            <a:avLst/>
          </a:prstGeom>
          <a:solidFill>
            <a:srgbClr val="002060"/>
          </a:solidFill>
          <a:ln w="952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3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부서별 의견</a:t>
            </a:r>
          </a:p>
        </p:txBody>
      </p:sp>
      <p:sp>
        <p:nvSpPr>
          <p:cNvPr id="42" name="Rectangle 41"/>
          <p:cNvSpPr/>
          <p:nvPr/>
        </p:nvSpPr>
        <p:spPr bwMode="gray">
          <a:xfrm>
            <a:off x="6871122" y="2008385"/>
            <a:ext cx="2916000" cy="288000"/>
          </a:xfrm>
          <a:prstGeom prst="rect">
            <a:avLst/>
          </a:prstGeom>
          <a:solidFill>
            <a:srgbClr val="002060"/>
          </a:solidFill>
          <a:ln w="952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3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비고</a:t>
            </a:r>
          </a:p>
        </p:txBody>
      </p:sp>
      <p:sp>
        <p:nvSpPr>
          <p:cNvPr id="43" name="TextBox 42"/>
          <p:cNvSpPr txBox="1"/>
          <p:nvPr/>
        </p:nvSpPr>
        <p:spPr bwMode="gray">
          <a:xfrm>
            <a:off x="4296230" y="2348880"/>
            <a:ext cx="2475578" cy="8331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vert="horz" wrap="square" lIns="72000" tIns="36000" rIns="36000" bIns="36000" rtlCol="0" anchor="t" anchorCtr="0">
            <a:noAutofit/>
          </a:bodyPr>
          <a:lstStyle>
            <a:defPPr>
              <a:defRPr lang="en-US"/>
            </a:defPPr>
            <a:lvl1pPr marL="171450" indent="-171450">
              <a:spcBef>
                <a:spcPts val="300"/>
              </a:spcBef>
              <a:buFont typeface="Wingdings" panose="05000000000000000000" pitchFamily="2" charset="2"/>
              <a:buChar char="§"/>
              <a:defRPr sz="12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 marL="85725" indent="-85725"/>
            <a:r>
              <a:rPr lang="ko-KR" altLang="en-US" dirty="0"/>
              <a:t>이</a:t>
            </a:r>
            <a:r>
              <a:rPr lang="ko-KR" altLang="en-US" dirty="0"/>
              <a:t>커머스</a:t>
            </a:r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 err="1" smtClean="0"/>
              <a:t>디지털마케팅팀</a:t>
            </a:r>
            <a:endParaRPr lang="en-US" altLang="ko-KR" dirty="0" smtClean="0"/>
          </a:p>
          <a:p>
            <a:pPr marL="85725" indent="-85725"/>
            <a:r>
              <a:rPr lang="ko-KR" altLang="en-US" dirty="0" err="1" smtClean="0"/>
              <a:t>디지털마케팅팀</a:t>
            </a:r>
            <a:r>
              <a:rPr lang="ko-KR" altLang="en-US" dirty="0" smtClean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모호함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/>
          </a:p>
        </p:txBody>
      </p:sp>
      <p:sp>
        <p:nvSpPr>
          <p:cNvPr id="44" name="TextBox 43"/>
          <p:cNvSpPr txBox="1"/>
          <p:nvPr/>
        </p:nvSpPr>
        <p:spPr bwMode="gray">
          <a:xfrm>
            <a:off x="6871122" y="2348880"/>
            <a:ext cx="2916000" cy="8331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vert="horz" wrap="square" lIns="72000" tIns="36000" rIns="36000" bIns="36000" rtlCol="0" anchor="t" anchorCtr="0">
            <a:noAutofit/>
          </a:bodyPr>
          <a:lstStyle>
            <a:defPPr>
              <a:defRPr lang="en-US"/>
            </a:defPPr>
            <a:lvl1pPr marL="171450" indent="-171450">
              <a:spcBef>
                <a:spcPts val="300"/>
              </a:spcBef>
              <a:buFont typeface="Wingdings" panose="05000000000000000000" pitchFamily="2" charset="2"/>
              <a:buChar char="§"/>
              <a:defRPr sz="12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 marL="85725" indent="-85725"/>
            <a:r>
              <a:rPr lang="ko-KR" altLang="en-US" dirty="0"/>
              <a:t>전사적 측정</a:t>
            </a:r>
            <a:r>
              <a:rPr lang="en-US" altLang="ko-KR" dirty="0"/>
              <a:t> </a:t>
            </a:r>
            <a:r>
              <a:rPr lang="en-US" altLang="ko-KR" dirty="0"/>
              <a:t>KPI, </a:t>
            </a:r>
            <a:r>
              <a:rPr lang="ko-KR" altLang="en-US" dirty="0"/>
              <a:t>템플릿 등 가이드는 하지만</a:t>
            </a:r>
            <a:r>
              <a:rPr lang="en-US" altLang="ko-KR" dirty="0"/>
              <a:t>, Tagging Audit </a:t>
            </a:r>
            <a:r>
              <a:rPr lang="ko-KR" altLang="en-US" dirty="0"/>
              <a:t>같은 기술적 영역은 팀의 역할이 아닌 것 </a:t>
            </a:r>
            <a:r>
              <a:rPr lang="ko-KR" altLang="en-US" dirty="0" smtClean="0"/>
              <a:t>같음</a:t>
            </a:r>
            <a:r>
              <a:rPr lang="en-US" altLang="ko-KR" dirty="0" smtClean="0"/>
              <a:t> (</a:t>
            </a:r>
            <a:r>
              <a:rPr lang="ko-KR" altLang="en-US" dirty="0"/>
              <a:t>디지털마케팅</a:t>
            </a:r>
            <a:r>
              <a:rPr lang="en-US" altLang="ko-KR" dirty="0"/>
              <a:t>)</a:t>
            </a:r>
          </a:p>
        </p:txBody>
      </p:sp>
      <p:sp>
        <p:nvSpPr>
          <p:cNvPr id="45" name="TextBox 44"/>
          <p:cNvSpPr txBox="1"/>
          <p:nvPr/>
        </p:nvSpPr>
        <p:spPr bwMode="gray">
          <a:xfrm>
            <a:off x="4296230" y="3260549"/>
            <a:ext cx="2475578" cy="8064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vert="horz" wrap="square" lIns="72000" tIns="36000" rIns="36000" bIns="36000" rtlCol="0" anchor="t" anchorCtr="0">
            <a:noAutofit/>
          </a:bodyPr>
          <a:lstStyle>
            <a:defPPr>
              <a:defRPr lang="en-US"/>
            </a:defPPr>
            <a:lvl1pPr marL="85725" indent="-85725">
              <a:spcBef>
                <a:spcPts val="300"/>
              </a:spcBef>
              <a:buFont typeface="Wingdings" panose="05000000000000000000" pitchFamily="2" charset="2"/>
              <a:buChar char="§"/>
              <a:defRPr sz="12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r>
              <a:rPr lang="ko-KR" altLang="en-US" dirty="0"/>
              <a:t>캠프아문젠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모호함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고객전략팀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캠프아문젠</a:t>
            </a:r>
            <a:endParaRPr lang="en-US" altLang="ko-KR" dirty="0"/>
          </a:p>
        </p:txBody>
      </p:sp>
      <p:sp>
        <p:nvSpPr>
          <p:cNvPr id="46" name="TextBox 45"/>
          <p:cNvSpPr txBox="1"/>
          <p:nvPr/>
        </p:nvSpPr>
        <p:spPr bwMode="gray">
          <a:xfrm>
            <a:off x="6871122" y="3260549"/>
            <a:ext cx="2916000" cy="8064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vert="horz" wrap="square" lIns="72000" tIns="36000" rIns="36000" bIns="36000" rtlCol="0" anchor="t" anchorCtr="0">
            <a:noAutofit/>
          </a:bodyPr>
          <a:lstStyle>
            <a:defPPr>
              <a:defRPr lang="en-US"/>
            </a:defPPr>
            <a:lvl1pPr marL="85725" indent="-85725">
              <a:spcBef>
                <a:spcPts val="300"/>
              </a:spcBef>
              <a:buFont typeface="Wingdings" panose="05000000000000000000" pitchFamily="2" charset="2"/>
              <a:buChar char="§"/>
              <a:defRPr sz="12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r>
              <a:rPr lang="ko-KR" altLang="en-US" dirty="0"/>
              <a:t>디지털마케팅팀이 코드체계</a:t>
            </a:r>
            <a:r>
              <a:rPr lang="en-US" altLang="ko-KR" dirty="0"/>
              <a:t>, Tagging </a:t>
            </a:r>
            <a:r>
              <a:rPr lang="ko-KR" altLang="en-US" dirty="0"/>
              <a:t>표준화를 하나 브랜드 사이트에 국한되어 있어 커머스까지 포함되면 주체가 모호 </a:t>
            </a:r>
            <a:r>
              <a:rPr lang="en-US" altLang="ko-KR" dirty="0"/>
              <a:t>(</a:t>
            </a:r>
            <a:r>
              <a:rPr lang="ko-KR" altLang="en-US" dirty="0"/>
              <a:t>캠프아문젠</a:t>
            </a:r>
            <a:r>
              <a:rPr lang="en-US" altLang="ko-KR" dirty="0"/>
              <a:t>)</a:t>
            </a:r>
            <a:endParaRPr lang="en-US" altLang="ko-KR" dirty="0"/>
          </a:p>
        </p:txBody>
      </p:sp>
      <p:sp>
        <p:nvSpPr>
          <p:cNvPr id="47" name="TextBox 46"/>
          <p:cNvSpPr txBox="1"/>
          <p:nvPr/>
        </p:nvSpPr>
        <p:spPr bwMode="gray">
          <a:xfrm>
            <a:off x="4296230" y="4145518"/>
            <a:ext cx="2475578" cy="6246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vert="horz" wrap="square" lIns="72000" tIns="36000" rIns="36000" bIns="36000" rtlCol="0" anchor="t" anchorCtr="0">
            <a:noAutofit/>
          </a:bodyPr>
          <a:lstStyle>
            <a:defPPr>
              <a:defRPr lang="en-US"/>
            </a:defPPr>
            <a:lvl1pPr marL="85725" indent="-85725">
              <a:spcBef>
                <a:spcPts val="300"/>
              </a:spcBef>
              <a:buFont typeface="Wingdings" panose="05000000000000000000" pitchFamily="2" charset="2"/>
              <a:buChar char="§"/>
              <a:defRPr sz="12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r>
              <a:rPr lang="ko-KR" altLang="en-US" dirty="0">
                <a:sym typeface="Wingdings" panose="05000000000000000000" pitchFamily="2" charset="2"/>
              </a:rPr>
              <a:t>디지털정보혁신팀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현업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8" name="TextBox 47"/>
          <p:cNvSpPr txBox="1"/>
          <p:nvPr/>
        </p:nvSpPr>
        <p:spPr bwMode="gray">
          <a:xfrm>
            <a:off x="6871122" y="4145518"/>
            <a:ext cx="2916000" cy="6246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vert="horz" wrap="square" lIns="72000" tIns="36000" rIns="36000" bIns="36000" rtlCol="0" anchor="t" anchorCtr="0">
            <a:noAutofit/>
          </a:bodyPr>
          <a:lstStyle>
            <a:defPPr>
              <a:defRPr lang="en-US"/>
            </a:defPPr>
            <a:lvl1pPr marL="85725" indent="-85725">
              <a:spcBef>
                <a:spcPts val="300"/>
              </a:spcBef>
              <a:buFont typeface="Wingdings" panose="05000000000000000000" pitchFamily="2" charset="2"/>
              <a:buChar char="§"/>
              <a:defRPr sz="12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r>
              <a:rPr lang="ko-KR" altLang="en-US" dirty="0"/>
              <a:t>현업은 분석 기능을 </a:t>
            </a:r>
            <a:r>
              <a:rPr lang="en-US" altLang="ko-KR" dirty="0"/>
              <a:t>IT</a:t>
            </a:r>
            <a:r>
              <a:rPr lang="ko-KR" altLang="en-US" dirty="0"/>
              <a:t>에 이양하고 싶으나</a:t>
            </a:r>
            <a:r>
              <a:rPr lang="en-US" altLang="ko-KR" dirty="0"/>
              <a:t>, IT </a:t>
            </a:r>
            <a:r>
              <a:rPr lang="ko-KR" altLang="en-US" dirty="0"/>
              <a:t>측면에서는 기능과 인력</a:t>
            </a:r>
            <a:r>
              <a:rPr lang="en-US" altLang="ko-KR" dirty="0"/>
              <a:t>/ </a:t>
            </a:r>
            <a:r>
              <a:rPr lang="ko-KR" altLang="en-US" dirty="0"/>
              <a:t>예산 등 전체가 포함되지 않는한 불가</a:t>
            </a:r>
          </a:p>
        </p:txBody>
      </p:sp>
      <p:sp>
        <p:nvSpPr>
          <p:cNvPr id="49" name="TextBox 48"/>
          <p:cNvSpPr txBox="1"/>
          <p:nvPr/>
        </p:nvSpPr>
        <p:spPr bwMode="gray">
          <a:xfrm>
            <a:off x="4296230" y="4848752"/>
            <a:ext cx="2475578" cy="124791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vert="horz" wrap="square" lIns="72000" tIns="36000" rIns="36000" bIns="36000" rtlCol="0" anchor="t" anchorCtr="0">
            <a:noAutofit/>
          </a:bodyPr>
          <a:lstStyle>
            <a:defPPr>
              <a:defRPr lang="en-US"/>
            </a:defPPr>
            <a:lvl1pPr marL="85725" indent="-85725">
              <a:spcBef>
                <a:spcPts val="300"/>
              </a:spcBef>
              <a:buFont typeface="Wingdings" panose="05000000000000000000" pitchFamily="2" charset="2"/>
              <a:buChar char="§"/>
              <a:defRPr sz="12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r>
              <a:rPr lang="ko-KR" altLang="en-US" dirty="0">
                <a:sym typeface="Wingdings" panose="05000000000000000000" pitchFamily="2" charset="2"/>
              </a:rPr>
              <a:t>디지털정보혁신팀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모호함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디지털마케팅팀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관련부서 협의를 통해 결정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50" name="TextBox 49"/>
          <p:cNvSpPr txBox="1"/>
          <p:nvPr/>
        </p:nvSpPr>
        <p:spPr bwMode="gray">
          <a:xfrm>
            <a:off x="6871122" y="4848752"/>
            <a:ext cx="2916000" cy="124791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vert="horz" wrap="square" lIns="72000" tIns="36000" rIns="36000" bIns="36000" rtlCol="0" anchor="t" anchorCtr="0">
            <a:noAutofit/>
          </a:bodyPr>
          <a:lstStyle>
            <a:defPPr>
              <a:defRPr lang="en-US"/>
            </a:defPPr>
            <a:lvl1pPr marL="85725" indent="-85725">
              <a:spcBef>
                <a:spcPts val="300"/>
              </a:spcBef>
              <a:buFont typeface="Wingdings" panose="05000000000000000000" pitchFamily="2" charset="2"/>
              <a:buChar char="§"/>
              <a:defRPr sz="12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r>
              <a:rPr lang="en-US" altLang="ko-KR" dirty="0"/>
              <a:t>Adobe, </a:t>
            </a:r>
            <a:r>
              <a:rPr lang="ko-KR" altLang="en-US" dirty="0"/>
              <a:t>디지털마케팅팀</a:t>
            </a:r>
            <a:r>
              <a:rPr lang="en-US" altLang="ko-KR" dirty="0"/>
              <a:t>, </a:t>
            </a:r>
            <a:r>
              <a:rPr lang="ko-KR" altLang="en-US" dirty="0"/>
              <a:t>고객전략팀 등 유관조직 간 이견이 있어 판단이 </a:t>
            </a:r>
            <a:r>
              <a:rPr lang="ko-KR" altLang="en-US" dirty="0"/>
              <a:t>어려움</a:t>
            </a:r>
            <a:r>
              <a:rPr lang="en-US" altLang="ko-KR" dirty="0"/>
              <a:t>(</a:t>
            </a:r>
            <a:r>
              <a:rPr lang="ko-KR" altLang="en-US" dirty="0"/>
              <a:t>디지털정보혁신팀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거버넌스 위원회에서 신규 솔루션 도입시 관련부서</a:t>
            </a:r>
            <a:r>
              <a:rPr lang="en-US" altLang="ko-KR" dirty="0"/>
              <a:t>(</a:t>
            </a:r>
            <a:r>
              <a:rPr lang="ko-KR" altLang="en-US" dirty="0"/>
              <a:t>디마팀포함</a:t>
            </a:r>
            <a:r>
              <a:rPr lang="en-US" altLang="ko-KR" dirty="0"/>
              <a:t>)</a:t>
            </a:r>
            <a:r>
              <a:rPr lang="ko-KR" altLang="en-US" dirty="0"/>
              <a:t>간 협의를 통해 결정필요</a:t>
            </a:r>
            <a:r>
              <a:rPr lang="en-US" altLang="ko-KR" dirty="0"/>
              <a:t>(</a:t>
            </a:r>
            <a:r>
              <a:rPr lang="ko-KR" altLang="en-US" dirty="0"/>
              <a:t>디지털마케팅팀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0913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[back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Up] </a:t>
            </a:r>
            <a:r>
              <a:rPr lang="ko-KR" altLang="en-US" dirty="0">
                <a:latin typeface="+mn-ea"/>
              </a:rPr>
              <a:t>웹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로그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분석 </a:t>
            </a:r>
            <a:r>
              <a:rPr lang="en-US" altLang="ko-KR" dirty="0">
                <a:latin typeface="+mn-ea"/>
              </a:rPr>
              <a:t>&gt;</a:t>
            </a:r>
            <a:r>
              <a:rPr lang="en-US" altLang="ko-KR" dirty="0"/>
              <a:t> </a:t>
            </a:r>
            <a:r>
              <a:rPr lang="ko-KR" altLang="en-US" dirty="0" smtClean="0"/>
              <a:t>사이트 </a:t>
            </a:r>
            <a:r>
              <a:rPr lang="ko-KR" altLang="en-US" dirty="0"/>
              <a:t>구분 코드 관리 미흡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사이트가 분류되지 않은 경우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해당 데이터는 </a:t>
            </a:r>
            <a:r>
              <a:rPr lang="ko-KR" altLang="en-US" dirty="0" smtClean="0">
                <a:solidFill>
                  <a:schemeClr val="tx1"/>
                </a:solidFill>
              </a:rPr>
              <a:t>사이트 별 </a:t>
            </a:r>
            <a:r>
              <a:rPr lang="ko-KR" altLang="en-US" dirty="0">
                <a:solidFill>
                  <a:schemeClr val="tx1"/>
                </a:solidFill>
              </a:rPr>
              <a:t>분석 시 누락되는 경우가 발생할 수 </a:t>
            </a:r>
            <a:r>
              <a:rPr lang="ko-KR" altLang="en-US" dirty="0" smtClean="0">
                <a:solidFill>
                  <a:schemeClr val="tx1"/>
                </a:solidFill>
              </a:rPr>
              <a:t>있음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 bwMode="gray">
          <a:xfrm>
            <a:off x="2954926" y="5330002"/>
            <a:ext cx="3485371" cy="1050399"/>
          </a:xfrm>
          <a:prstGeom prst="rect">
            <a:avLst/>
          </a:prstGeom>
          <a:solidFill>
            <a:schemeClr val="bg1">
              <a:lumMod val="20000"/>
              <a:lumOff val="80000"/>
              <a:alpha val="50000"/>
            </a:schemeClr>
          </a:solidFill>
        </p:spPr>
        <p:txBody>
          <a:bodyPr vert="horz" wrap="square" lIns="72000" tIns="36000" rIns="72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altLang="ko-KR" sz="12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8464" y="1268760"/>
            <a:ext cx="6444716" cy="5241794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 bwMode="gray">
          <a:xfrm>
            <a:off x="190728" y="5543467"/>
            <a:ext cx="2314000" cy="945873"/>
          </a:xfrm>
          <a:prstGeom prst="rect">
            <a:avLst/>
          </a:prstGeom>
          <a:noFill/>
        </p:spPr>
        <p:txBody>
          <a:bodyPr vert="horz" wrap="square" lIns="72000" tIns="36000" rIns="72000" bIns="36000" rtlCol="0" anchor="t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[ </a:t>
            </a:r>
            <a:r>
              <a:rPr lang="ko-KR" altLang="en-US" sz="10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기준 데이터 </a:t>
            </a:r>
            <a:r>
              <a:rPr lang="en-US" altLang="ko-KR" sz="10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]</a:t>
            </a:r>
            <a:br>
              <a:rPr lang="en-US" altLang="ko-KR" sz="10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</a:br>
            <a:r>
              <a:rPr lang="en-US" altLang="ko-KR" sz="1000" i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17.05.01 ~ 17.05.16 / 54,580,159</a:t>
            </a:r>
            <a:r>
              <a:rPr lang="ko-KR" altLang="en-US" sz="1000" i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건</a:t>
            </a:r>
            <a:endParaRPr lang="en-US" altLang="ko-KR" sz="1000" i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[ </a:t>
            </a:r>
            <a:r>
              <a:rPr lang="ko-KR" altLang="en-US" sz="1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기준 테이블 </a:t>
            </a:r>
            <a:r>
              <a:rPr lang="en-US" altLang="ko-KR" sz="1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]</a:t>
            </a:r>
            <a:br>
              <a:rPr lang="en-US" altLang="ko-KR" sz="1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</a:br>
            <a:r>
              <a:rPr lang="en-US" altLang="ko-KR" sz="1000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BDMDB.F_LWLG_RAW_PARQ, </a:t>
            </a:r>
            <a:r>
              <a:rPr lang="en-US" altLang="ko-KR" sz="1000" i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BDMDB.D_LWLG_SITE</a:t>
            </a:r>
            <a:endParaRPr lang="en-US" altLang="ko-KR" sz="1000" i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grpSp>
        <p:nvGrpSpPr>
          <p:cNvPr id="7" name="Group 8"/>
          <p:cNvGrpSpPr/>
          <p:nvPr/>
        </p:nvGrpSpPr>
        <p:grpSpPr>
          <a:xfrm>
            <a:off x="522355" y="1376772"/>
            <a:ext cx="1827804" cy="324036"/>
            <a:chOff x="476251" y="1889124"/>
            <a:chExt cx="5304841" cy="324036"/>
          </a:xfrm>
        </p:grpSpPr>
        <p:cxnSp>
          <p:nvCxnSpPr>
            <p:cNvPr id="8" name="Straight Connector 29"/>
            <p:cNvCxnSpPr/>
            <p:nvPr>
              <p:custDataLst>
                <p:tags r:id="rId3"/>
              </p:custDataLst>
            </p:nvPr>
          </p:nvCxnSpPr>
          <p:spPr bwMode="auto">
            <a:xfrm>
              <a:off x="476251" y="2213160"/>
              <a:ext cx="5304841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" name="TextBox 8"/>
            <p:cNvSpPr txBox="1"/>
            <p:nvPr>
              <p:custDataLst>
                <p:tags r:id="rId4"/>
              </p:custDataLst>
            </p:nvPr>
          </p:nvSpPr>
          <p:spPr>
            <a:xfrm>
              <a:off x="476251" y="1889124"/>
              <a:ext cx="5304841" cy="307777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marL="177800" indent="-177800" algn="ctr">
                <a:spcBef>
                  <a:spcPts val="400"/>
                </a:spcBef>
              </a:pPr>
              <a:r>
                <a:rPr lang="ko-KR" altLang="en-US" sz="1400" b="1" dirty="0" smtClean="0">
                  <a:latin typeface="Calibri" panose="020F0502020204030204" pitchFamily="34" charset="0"/>
                  <a:ea typeface="맑은 고딕" panose="020B0503020000020004" pitchFamily="50" charset="-127"/>
                </a:rPr>
                <a:t>미분류 사이트코드</a:t>
              </a:r>
              <a:endParaRPr lang="en-US" sz="1400" b="1" dirty="0" smtClean="0">
                <a:latin typeface="Calibri" panose="020F0502020204030204" pitchFamily="34" charset="0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0" name="표 2"/>
          <p:cNvGraphicFramePr>
            <a:graphicFrameLocks noGrp="1"/>
          </p:cNvGraphicFramePr>
          <p:nvPr>
            <p:extLst/>
          </p:nvPr>
        </p:nvGraphicFramePr>
        <p:xfrm>
          <a:off x="337168" y="1791335"/>
          <a:ext cx="2191994" cy="3563085"/>
        </p:xfrm>
        <a:graphic>
          <a:graphicData uri="http://schemas.openxmlformats.org/drawingml/2006/table">
            <a:tbl>
              <a:tblPr/>
              <a:tblGrid>
                <a:gridCol w="1291894"/>
                <a:gridCol w="900100"/>
              </a:tblGrid>
              <a:tr h="3394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사이트 구분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 수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</a:tr>
              <a:tr h="2930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ZZ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2,202,321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108000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</a:tr>
              <a:tr h="2930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hera-cn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576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108000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0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iope-tw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108000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0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osulloc</a:t>
                      </a:r>
                      <a:r>
                        <a:rPr 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-en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108000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0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beautysumer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108000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0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pacificshop-kr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108000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0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CERITA LANEIGE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108000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0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108000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0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Membership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108000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0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Utility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108000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0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모바일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108000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표 2"/>
          <p:cNvGraphicFramePr>
            <a:graphicFrameLocks noGrp="1"/>
          </p:cNvGraphicFramePr>
          <p:nvPr>
            <p:extLst/>
          </p:nvPr>
        </p:nvGraphicFramePr>
        <p:xfrm>
          <a:off x="2954926" y="1412776"/>
          <a:ext cx="3485372" cy="2907481"/>
        </p:xfrm>
        <a:graphic>
          <a:graphicData uri="http://schemas.openxmlformats.org/drawingml/2006/table">
            <a:tbl>
              <a:tblPr/>
              <a:tblGrid>
                <a:gridCol w="2652875"/>
                <a:gridCol w="832497"/>
              </a:tblGrid>
              <a:tr h="3315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웹로그</a:t>
                      </a:r>
                      <a:r>
                        <a:rPr lang="ko-KR" altLang="en-US" sz="1200" b="1" u="none" strike="noStrike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페이지 명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 수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</a:tr>
              <a:tr h="28621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뷰티</a:t>
                      </a:r>
                      <a:r>
                        <a:rPr 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Q(1.0.24) Launch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324,786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108000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62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Innisfree</a:t>
                      </a:r>
                      <a:r>
                        <a:rPr 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/54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232,403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108000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6214"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211,414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108000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621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에뛰드 하우스 </a:t>
                      </a:r>
                      <a:r>
                        <a:rPr lang="en-US" altLang="ko-KR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2.9.14 (304)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118,409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108000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62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Innisfree</a:t>
                      </a:r>
                      <a:r>
                        <a:rPr 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/50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46,921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108000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621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이니스프리 </a:t>
                      </a:r>
                      <a:r>
                        <a:rPr lang="en-US" altLang="ko-KR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3.2.1 (14361)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40,253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108000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621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뷰티</a:t>
                      </a:r>
                      <a:r>
                        <a:rPr 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Q(1.0.24) Upgrade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32,865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108000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62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INNIAPP^</a:t>
                      </a:r>
                      <a:r>
                        <a:rPr lang="ko-KR" altLang="en-US" sz="12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이니추천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20,067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108000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62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Rounded Rectangle 11"/>
          <p:cNvSpPr/>
          <p:nvPr/>
        </p:nvSpPr>
        <p:spPr>
          <a:xfrm>
            <a:off x="324473" y="2128567"/>
            <a:ext cx="1314450" cy="295275"/>
          </a:xfrm>
          <a:prstGeom prst="roundRect">
            <a:avLst>
              <a:gd name="adj" fmla="val 335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2529162" y="1412776"/>
            <a:ext cx="425764" cy="866199"/>
          </a:xfrm>
          <a:prstGeom prst="line">
            <a:avLst/>
          </a:prstGeom>
          <a:ln w="19050">
            <a:solidFill>
              <a:schemeClr val="bg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529162" y="2295233"/>
            <a:ext cx="422003" cy="2025024"/>
          </a:xfrm>
          <a:prstGeom prst="line">
            <a:avLst/>
          </a:prstGeom>
          <a:ln w="19050">
            <a:solidFill>
              <a:schemeClr val="bg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7113240" y="1088740"/>
            <a:ext cx="2628291" cy="308352"/>
            <a:chOff x="6465171" y="1572476"/>
            <a:chExt cx="3181138" cy="308352"/>
          </a:xfrm>
        </p:grpSpPr>
        <p:cxnSp>
          <p:nvCxnSpPr>
            <p:cNvPr id="16" name="Straight Connector 15"/>
            <p:cNvCxnSpPr/>
            <p:nvPr/>
          </p:nvCxnSpPr>
          <p:spPr bwMode="auto">
            <a:xfrm>
              <a:off x="6465171" y="1880828"/>
              <a:ext cx="3181138" cy="0"/>
            </a:xfrm>
            <a:prstGeom prst="line">
              <a:avLst/>
            </a:prstGeom>
            <a:noFill/>
            <a:ln w="9525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17" name="TextBox 16"/>
            <p:cNvSpPr txBox="1"/>
            <p:nvPr/>
          </p:nvSpPr>
          <p:spPr>
            <a:xfrm>
              <a:off x="6688201" y="1572476"/>
              <a:ext cx="2735079" cy="292388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r>
                <a:rPr lang="ko-KR" altLang="en-US" sz="1400" b="1" kern="0" dirty="0" smtClean="0">
                  <a:solidFill>
                    <a:srgbClr val="000000"/>
                  </a:solidFill>
                  <a:latin typeface="+mj-ea"/>
                  <a:ea typeface="+mj-ea"/>
                </a:rPr>
                <a:t>이슈 내용</a:t>
              </a:r>
              <a:endPara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</p:grpSp>
      <p:sp>
        <p:nvSpPr>
          <p:cNvPr id="18" name="Rectangle 17"/>
          <p:cNvSpPr/>
          <p:nvPr/>
        </p:nvSpPr>
        <p:spPr bwMode="auto">
          <a:xfrm>
            <a:off x="7113241" y="1487539"/>
            <a:ext cx="2628292" cy="2412102"/>
          </a:xfrm>
          <a:prstGeom prst="rect">
            <a:avLst/>
          </a:prstGeom>
          <a:solidFill>
            <a:schemeClr val="tx2"/>
          </a:solidFill>
          <a:ln w="317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Adobe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RAW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데이터의 사이트구분 값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(eVar1)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누락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또는 사이트매핑 기준정보에 없는 값은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‘ZZ’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로 변환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기준정보에 없는 사이트코드는 분석 불가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‘ZZ’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변환 데이터는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Mobile App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에서 주로 발생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페이지명이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SDR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가이드와 불일치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7113240" y="1487540"/>
            <a:ext cx="194414" cy="213403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>
              <a:spcBef>
                <a:spcPts val="200"/>
              </a:spcBef>
              <a:spcAft>
                <a:spcPts val="0"/>
              </a:spcAft>
              <a:buSzTx/>
              <a:buFontTx/>
              <a:buNone/>
            </a:pPr>
            <a:r>
              <a:rPr lang="en-US" altLang="ko-KR" sz="1200" b="1" kern="0" dirty="0">
                <a:solidFill>
                  <a:schemeClr val="tx2"/>
                </a:solidFill>
                <a:ea typeface="맑은 고딕" panose="020B0503020000020004" pitchFamily="50" charset="-127"/>
                <a:cs typeface="Arial" pitchFamily="34" charset="0"/>
              </a:rPr>
              <a:t>1</a:t>
            </a:r>
            <a:endParaRPr lang="ko-KR" altLang="en-US" sz="1200" b="1" kern="0" dirty="0" smtClean="0">
              <a:solidFill>
                <a:schemeClr val="tx2"/>
              </a:solidFill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209767" y="2065571"/>
            <a:ext cx="216020" cy="213403"/>
          </a:xfrm>
          <a:prstGeom prst="rect">
            <a:avLst/>
          </a:prstGeom>
          <a:solidFill>
            <a:schemeClr val="tx1"/>
          </a:solidFill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>
              <a:spcBef>
                <a:spcPts val="200"/>
              </a:spcBef>
              <a:spcAft>
                <a:spcPts val="0"/>
              </a:spcAft>
              <a:buSzTx/>
              <a:buFontTx/>
              <a:buNone/>
            </a:pPr>
            <a:r>
              <a:rPr lang="en-US" altLang="ko-KR" sz="1200" b="1" kern="0" dirty="0">
                <a:solidFill>
                  <a:schemeClr val="tx2"/>
                </a:solidFill>
                <a:ea typeface="맑은 고딕" panose="020B0503020000020004" pitchFamily="50" charset="-127"/>
                <a:cs typeface="Arial" pitchFamily="34" charset="0"/>
              </a:rPr>
              <a:t>1</a:t>
            </a:r>
            <a:endParaRPr lang="ko-KR" altLang="en-US" sz="1200" b="1" kern="0" dirty="0" smtClean="0">
              <a:solidFill>
                <a:schemeClr val="tx2"/>
              </a:solidFill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1" name="Right Arrow 20"/>
          <p:cNvSpPr/>
          <p:nvPr/>
        </p:nvSpPr>
        <p:spPr bwMode="auto">
          <a:xfrm>
            <a:off x="6714532" y="1268760"/>
            <a:ext cx="241393" cy="5183666"/>
          </a:xfrm>
          <a:prstGeom prst="rightArrow">
            <a:avLst>
              <a:gd name="adj1" fmla="val 100000"/>
              <a:gd name="adj2" fmla="val 100000"/>
            </a:avLst>
          </a:prstGeom>
          <a:gradFill flip="none" rotWithShape="1">
            <a:gsLst>
              <a:gs pos="0">
                <a:srgbClr val="FFFFFF">
                  <a:lumMod val="50000"/>
                </a:srgbClr>
              </a:gs>
              <a:gs pos="50000">
                <a:srgbClr val="FFFFFF">
                  <a:lumMod val="75000"/>
                </a:srgbClr>
              </a:gs>
              <a:gs pos="100000">
                <a:srgbClr val="FFFFFF"/>
              </a:gs>
            </a:gsLst>
            <a:lin ang="10800000" scaled="1"/>
            <a:tileRect/>
          </a:gradFill>
          <a:ln w="317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954926" y="4365104"/>
            <a:ext cx="3485372" cy="828092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b="1" i="1" u="sng" dirty="0" smtClean="0">
                <a:solidFill>
                  <a:srgbClr val="000000"/>
                </a:solidFill>
              </a:rPr>
              <a:t>PAGENAME </a:t>
            </a:r>
            <a:r>
              <a:rPr lang="en-US" altLang="ko-KR" sz="1200" i="1" u="sng" dirty="0" smtClean="0">
                <a:solidFill>
                  <a:srgbClr val="000000"/>
                </a:solidFill>
              </a:rPr>
              <a:t>(SDR </a:t>
            </a:r>
            <a:r>
              <a:rPr lang="ko-KR" altLang="en-US" sz="1200" i="1" u="sng" dirty="0" smtClean="0">
                <a:solidFill>
                  <a:srgbClr val="000000"/>
                </a:solidFill>
              </a:rPr>
              <a:t>가이드</a:t>
            </a:r>
            <a:r>
              <a:rPr lang="en-US" altLang="ko-KR" sz="1200" i="1" u="sng" dirty="0" smtClean="0">
                <a:solidFill>
                  <a:srgbClr val="000000"/>
                </a:solidFill>
              </a:rPr>
              <a:t>)</a:t>
            </a:r>
          </a:p>
          <a:p>
            <a:pPr algn="ctr"/>
            <a:endParaRPr lang="en-US" altLang="ko-KR" sz="1200" dirty="0" smtClean="0">
              <a:solidFill>
                <a:srgbClr val="000000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rgbClr val="000000"/>
                </a:solidFill>
              </a:rPr>
              <a:t>[</a:t>
            </a:r>
            <a:r>
              <a:rPr lang="ko-KR" altLang="en-US" sz="1200" dirty="0" smtClean="0">
                <a:solidFill>
                  <a:srgbClr val="000000"/>
                </a:solidFill>
              </a:rPr>
              <a:t>사이트</a:t>
            </a:r>
            <a:r>
              <a:rPr lang="en-US" altLang="ko-KR" sz="1200" dirty="0" smtClean="0">
                <a:solidFill>
                  <a:srgbClr val="000000"/>
                </a:solidFill>
              </a:rPr>
              <a:t>]^[</a:t>
            </a:r>
            <a:r>
              <a:rPr lang="ko-KR" altLang="en-US" sz="1200" dirty="0" smtClean="0">
                <a:solidFill>
                  <a:srgbClr val="000000"/>
                </a:solidFill>
              </a:rPr>
              <a:t>대카테고리</a:t>
            </a:r>
            <a:r>
              <a:rPr lang="en-US" altLang="ko-KR" sz="1200" dirty="0" smtClean="0">
                <a:solidFill>
                  <a:srgbClr val="000000"/>
                </a:solidFill>
              </a:rPr>
              <a:t>]^[</a:t>
            </a:r>
            <a:r>
              <a:rPr lang="ko-KR" altLang="en-US" sz="1200" dirty="0" smtClean="0">
                <a:solidFill>
                  <a:srgbClr val="000000"/>
                </a:solidFill>
              </a:rPr>
              <a:t>중카테고리</a:t>
            </a:r>
            <a:r>
              <a:rPr lang="en-US" altLang="ko-KR" sz="1200" dirty="0" smtClean="0">
                <a:solidFill>
                  <a:srgbClr val="000000"/>
                </a:solidFill>
              </a:rPr>
              <a:t>]</a:t>
            </a:r>
          </a:p>
          <a:p>
            <a:pPr algn="ctr"/>
            <a:r>
              <a:rPr lang="en-US" altLang="ko-KR" sz="1200" dirty="0" smtClean="0">
                <a:solidFill>
                  <a:srgbClr val="000000"/>
                </a:solidFill>
              </a:rPr>
              <a:t>^[</a:t>
            </a:r>
            <a:r>
              <a:rPr lang="ko-KR" altLang="en-US" sz="1200" dirty="0" smtClean="0">
                <a:solidFill>
                  <a:srgbClr val="000000"/>
                </a:solidFill>
              </a:rPr>
              <a:t>소카테고리</a:t>
            </a:r>
            <a:r>
              <a:rPr lang="en-US" altLang="ko-KR" sz="1200" dirty="0" smtClean="0">
                <a:solidFill>
                  <a:srgbClr val="000000"/>
                </a:solidFill>
              </a:rPr>
              <a:t>]^[</a:t>
            </a:r>
            <a:r>
              <a:rPr lang="ko-KR" altLang="en-US" sz="1200" dirty="0" smtClean="0">
                <a:solidFill>
                  <a:srgbClr val="000000"/>
                </a:solidFill>
              </a:rPr>
              <a:t>페이지명</a:t>
            </a:r>
            <a:r>
              <a:rPr lang="en-US" altLang="ko-KR" sz="1200" dirty="0" smtClean="0">
                <a:solidFill>
                  <a:srgbClr val="000000"/>
                </a:solidFill>
              </a:rPr>
              <a:t>]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7093900" y="4823033"/>
            <a:ext cx="2644254" cy="308352"/>
            <a:chOff x="6465171" y="1572476"/>
            <a:chExt cx="3181138" cy="308352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6465171" y="1880828"/>
              <a:ext cx="3181138" cy="0"/>
            </a:xfrm>
            <a:prstGeom prst="line">
              <a:avLst/>
            </a:prstGeom>
            <a:noFill/>
            <a:ln w="9525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25" name="TextBox 24"/>
            <p:cNvSpPr txBox="1"/>
            <p:nvPr/>
          </p:nvSpPr>
          <p:spPr>
            <a:xfrm>
              <a:off x="6688201" y="1572476"/>
              <a:ext cx="2735079" cy="292388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r>
                <a:rPr lang="ko-KR" altLang="en-US" sz="1400" b="1" kern="0" noProof="0" dirty="0" smtClean="0">
                  <a:solidFill>
                    <a:srgbClr val="000000"/>
                  </a:solidFill>
                  <a:latin typeface="+mj-ea"/>
                  <a:ea typeface="+mj-ea"/>
                </a:rPr>
                <a:t>시사점</a:t>
              </a:r>
              <a:endPara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</p:grpSp>
      <p:sp>
        <p:nvSpPr>
          <p:cNvPr id="26" name="Rectangle 25"/>
          <p:cNvSpPr/>
          <p:nvPr/>
        </p:nvSpPr>
        <p:spPr bwMode="auto">
          <a:xfrm>
            <a:off x="7109864" y="5225811"/>
            <a:ext cx="2628290" cy="1254552"/>
          </a:xfrm>
          <a:prstGeom prst="rect">
            <a:avLst/>
          </a:prstGeom>
          <a:solidFill>
            <a:schemeClr val="accent2"/>
          </a:solidFill>
          <a:ln w="317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사이트구분 값 누락 데이터에 대한 태깅 확인 필요</a:t>
            </a:r>
            <a:endParaRPr lang="en-US" altLang="ko-KR" sz="1200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사이트 매핑 기준정보 및 </a:t>
            </a:r>
            <a:r>
              <a:rPr lang="en-US" altLang="ko-KR" sz="12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ETL </a:t>
            </a:r>
            <a:r>
              <a:rPr lang="ko-KR" altLang="en-US" sz="12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프로세스에 대한 지속적인 관리 모니터링 필요</a:t>
            </a:r>
            <a:endParaRPr lang="en-US" altLang="ko-KR" sz="1200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24473" y="2420667"/>
            <a:ext cx="1314450" cy="1478974"/>
          </a:xfrm>
          <a:prstGeom prst="roundRect">
            <a:avLst>
              <a:gd name="adj" fmla="val 335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209767" y="2364346"/>
            <a:ext cx="216020" cy="213403"/>
          </a:xfrm>
          <a:prstGeom prst="rect">
            <a:avLst/>
          </a:prstGeom>
          <a:solidFill>
            <a:schemeClr val="tx1"/>
          </a:solidFill>
          <a:ln w="9525" algn="ctr">
            <a:noFill/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>
              <a:spcBef>
                <a:spcPts val="200"/>
              </a:spcBef>
              <a:spcAft>
                <a:spcPts val="0"/>
              </a:spcAft>
              <a:buSzTx/>
              <a:buFontTx/>
              <a:buNone/>
            </a:pPr>
            <a:r>
              <a:rPr lang="en-US" altLang="ko-KR" sz="1200" b="1" kern="0" dirty="0" smtClean="0">
                <a:solidFill>
                  <a:schemeClr val="tx2"/>
                </a:solidFill>
                <a:ea typeface="맑은 고딕" panose="020B0503020000020004" pitchFamily="50" charset="-127"/>
                <a:cs typeface="Arial" pitchFamily="34" charset="0"/>
              </a:rPr>
              <a:t>2</a:t>
            </a:r>
            <a:endParaRPr lang="ko-KR" altLang="en-US" sz="1200" b="1" kern="0" dirty="0" smtClean="0">
              <a:solidFill>
                <a:schemeClr val="tx2"/>
              </a:solidFill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9" name="Rectangle 97"/>
          <p:cNvSpPr/>
          <p:nvPr/>
        </p:nvSpPr>
        <p:spPr bwMode="auto">
          <a:xfrm>
            <a:off x="7113241" y="3990086"/>
            <a:ext cx="2628292" cy="782573"/>
          </a:xfrm>
          <a:prstGeom prst="rect">
            <a:avLst/>
          </a:prstGeom>
          <a:solidFill>
            <a:schemeClr val="tx2"/>
          </a:solidFill>
          <a:ln w="317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사이트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매핑 기준 정보에 없는 데이터이나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‘ZZ’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로 변환되지 않은 경우 발생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0" name="Rectangle 101"/>
          <p:cNvSpPr/>
          <p:nvPr/>
        </p:nvSpPr>
        <p:spPr bwMode="auto">
          <a:xfrm>
            <a:off x="7117571" y="3990326"/>
            <a:ext cx="194414" cy="213403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tIns="0" rIns="0" bIns="0" rtlCol="0" anchor="ctr"/>
          <a:lstStyle/>
          <a:p>
            <a:pPr algn="ctr" fontAlgn="auto">
              <a:spcBef>
                <a:spcPts val="200"/>
              </a:spcBef>
              <a:spcAft>
                <a:spcPts val="0"/>
              </a:spcAft>
              <a:buSzTx/>
              <a:buFontTx/>
              <a:buNone/>
            </a:pPr>
            <a:r>
              <a:rPr lang="en-US" altLang="ko-KR" sz="1200" b="1" kern="0" dirty="0">
                <a:solidFill>
                  <a:schemeClr val="tx2"/>
                </a:solidFill>
                <a:ea typeface="맑은 고딕" panose="020B0503020000020004" pitchFamily="50" charset="-127"/>
                <a:cs typeface="Arial" pitchFamily="34" charset="0"/>
              </a:rPr>
              <a:t>2</a:t>
            </a:r>
            <a:endParaRPr lang="ko-KR" altLang="en-US" sz="1200" b="1" kern="0" dirty="0" smtClean="0">
              <a:solidFill>
                <a:schemeClr val="tx2"/>
              </a:solidFill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31" name="표 2"/>
          <p:cNvGraphicFramePr>
            <a:graphicFrameLocks noGrp="1"/>
          </p:cNvGraphicFramePr>
          <p:nvPr>
            <p:extLst/>
          </p:nvPr>
        </p:nvGraphicFramePr>
        <p:xfrm>
          <a:off x="3080792" y="5738375"/>
          <a:ext cx="3240361" cy="282913"/>
        </p:xfrm>
        <a:graphic>
          <a:graphicData uri="http://schemas.openxmlformats.org/drawingml/2006/table">
            <a:tbl>
              <a:tblPr/>
              <a:tblGrid>
                <a:gridCol w="792089"/>
                <a:gridCol w="792089"/>
                <a:gridCol w="1296143"/>
                <a:gridCol w="360040"/>
              </a:tblGrid>
              <a:tr h="2829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SITE_CD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SITE_NM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MOBILE_SITE_YN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32" name="Group 8"/>
          <p:cNvGrpSpPr/>
          <p:nvPr/>
        </p:nvGrpSpPr>
        <p:grpSpPr>
          <a:xfrm>
            <a:off x="3208550" y="5415027"/>
            <a:ext cx="2968586" cy="253916"/>
            <a:chOff x="476251" y="1982382"/>
            <a:chExt cx="5304841" cy="253916"/>
          </a:xfrm>
        </p:grpSpPr>
        <p:cxnSp>
          <p:nvCxnSpPr>
            <p:cNvPr id="33" name="Straight Connector 29"/>
            <p:cNvCxnSpPr/>
            <p:nvPr>
              <p:custDataLst>
                <p:tags r:id="rId1"/>
              </p:custDataLst>
            </p:nvPr>
          </p:nvCxnSpPr>
          <p:spPr bwMode="auto">
            <a:xfrm>
              <a:off x="476251" y="2213160"/>
              <a:ext cx="5304841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4" name="TextBox 33"/>
            <p:cNvSpPr txBox="1"/>
            <p:nvPr>
              <p:custDataLst>
                <p:tags r:id="rId2"/>
              </p:custDataLst>
            </p:nvPr>
          </p:nvSpPr>
          <p:spPr>
            <a:xfrm>
              <a:off x="490729" y="1982382"/>
              <a:ext cx="5275888" cy="253916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marL="177800" indent="-177800" algn="ctr">
                <a:spcBef>
                  <a:spcPts val="400"/>
                </a:spcBef>
              </a:pPr>
              <a:r>
                <a:rPr lang="ko-KR" altLang="en-US" sz="1000" b="1" dirty="0" smtClean="0">
                  <a:latin typeface="+mj-ea"/>
                  <a:ea typeface="+mj-ea"/>
                </a:rPr>
                <a:t>사이트 매핑 기준정보</a:t>
              </a:r>
              <a:r>
                <a:rPr lang="en-US" altLang="ko-KR" sz="1000" b="1" dirty="0" smtClean="0">
                  <a:latin typeface="+mj-ea"/>
                  <a:ea typeface="+mj-ea"/>
                </a:rPr>
                <a:t>(BDMDB.D_LWLG_SITE)</a:t>
              </a:r>
              <a:endParaRPr lang="en-US" sz="1000" b="1" dirty="0" smtClean="0">
                <a:latin typeface="+mj-ea"/>
                <a:ea typeface="+mj-ea"/>
              </a:endParaRPr>
            </a:p>
          </p:txBody>
        </p:sp>
      </p:grpSp>
      <p:sp>
        <p:nvSpPr>
          <p:cNvPr id="35" name="TextBox 34"/>
          <p:cNvSpPr txBox="1"/>
          <p:nvPr/>
        </p:nvSpPr>
        <p:spPr bwMode="gray">
          <a:xfrm>
            <a:off x="3008784" y="6021288"/>
            <a:ext cx="1728192" cy="252028"/>
          </a:xfrm>
          <a:prstGeom prst="rect">
            <a:avLst/>
          </a:prstGeom>
          <a:noFill/>
        </p:spPr>
        <p:txBody>
          <a:bodyPr vert="horz" wrap="square" lIns="72000" tIns="36000" rIns="72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altLang="ko-KR" sz="1000" i="1" dirty="0">
                <a:solidFill>
                  <a:srgbClr val="FF0000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-</a:t>
            </a:r>
            <a:r>
              <a:rPr lang="en-US" altLang="ko-KR" sz="1000" i="1" dirty="0" smtClean="0">
                <a:solidFill>
                  <a:srgbClr val="FF0000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 Last Updated : 2016.06.17</a:t>
            </a:r>
            <a:r>
              <a:rPr lang="en-US" altLang="ko-KR" sz="1200" dirty="0" smtClean="0">
                <a:solidFill>
                  <a:srgbClr val="FF0000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 </a:t>
            </a:r>
            <a:endParaRPr lang="ko-KR" altLang="en-US" sz="1200" dirty="0" smtClean="0">
              <a:solidFill>
                <a:srgbClr val="FF0000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008783" y="3781580"/>
            <a:ext cx="1944217" cy="22441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008783" y="1791335"/>
            <a:ext cx="1944217" cy="192341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 bwMode="gray">
          <a:xfrm>
            <a:off x="4953000" y="3773627"/>
            <a:ext cx="670288" cy="252028"/>
          </a:xfrm>
          <a:prstGeom prst="rect">
            <a:avLst/>
          </a:prstGeom>
          <a:noFill/>
        </p:spPr>
        <p:txBody>
          <a:bodyPr vert="horz" wrap="square" lIns="72000" tIns="36000" rIns="72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ko-KR" altLang="en-US" sz="1200" b="1" i="1" dirty="0" smtClean="0">
                <a:solidFill>
                  <a:srgbClr val="FF0000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가이드 준수</a:t>
            </a:r>
            <a:endParaRPr lang="ko-KR" altLang="en-US" b="1" dirty="0" smtClean="0">
              <a:solidFill>
                <a:srgbClr val="FF0000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39" name="TextBox 38"/>
          <p:cNvSpPr txBox="1"/>
          <p:nvPr/>
        </p:nvSpPr>
        <p:spPr bwMode="gray">
          <a:xfrm>
            <a:off x="4953000" y="2577749"/>
            <a:ext cx="670288" cy="366916"/>
          </a:xfrm>
          <a:prstGeom prst="rect">
            <a:avLst/>
          </a:prstGeom>
          <a:noFill/>
        </p:spPr>
        <p:txBody>
          <a:bodyPr vert="horz" wrap="square" lIns="72000" tIns="36000" rIns="72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ko-KR" altLang="en-US" sz="1200" b="1" i="1" dirty="0" smtClean="0">
                <a:solidFill>
                  <a:srgbClr val="FF0000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가이드 미준수</a:t>
            </a:r>
            <a:endParaRPr lang="ko-KR" altLang="en-US" b="1" dirty="0" smtClean="0">
              <a:solidFill>
                <a:srgbClr val="FF0000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40" name="Action Button: Return 39">
            <a:hlinkClick r:id="rId6" action="ppaction://hlinksldjump" highlightClick="1"/>
          </p:cNvPr>
          <p:cNvSpPr/>
          <p:nvPr/>
        </p:nvSpPr>
        <p:spPr>
          <a:xfrm>
            <a:off x="9287995" y="185460"/>
            <a:ext cx="417533" cy="399224"/>
          </a:xfrm>
          <a:prstGeom prst="actionButtonReturn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52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+mn-ea"/>
              </a:rPr>
              <a:t>[Back Up] </a:t>
            </a:r>
            <a:r>
              <a:rPr lang="ko-KR" altLang="en-US" dirty="0" err="1" smtClean="0">
                <a:latin typeface="+mn-ea"/>
              </a:rPr>
              <a:t>커머스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 smtClean="0"/>
              <a:t>사이트 카테고리 코드 분석 현황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9440" y="717955"/>
            <a:ext cx="9808920" cy="650061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카테고리를 구분하는 파라미터명</a:t>
            </a:r>
            <a:r>
              <a:rPr lang="en-US" altLang="ko-KR" dirty="0" smtClean="0">
                <a:solidFill>
                  <a:schemeClr val="tx1"/>
                </a:solidFill>
              </a:rPr>
              <a:t>, Depth, </a:t>
            </a:r>
            <a:r>
              <a:rPr lang="ko-KR" altLang="en-US" dirty="0" smtClean="0">
                <a:solidFill>
                  <a:schemeClr val="tx1"/>
                </a:solidFill>
              </a:rPr>
              <a:t>코드 값이 사이트 별 모두 상이함 </a:t>
            </a:r>
            <a:endParaRPr lang="en-US" altLang="ko-KR" dirty="0">
              <a:solidFill>
                <a:schemeClr val="tx1"/>
              </a:solidFill>
            </a:endParaRPr>
          </a:p>
        </p:txBody>
      </p:sp>
      <p:grpSp>
        <p:nvGrpSpPr>
          <p:cNvPr id="37" name="Group 8"/>
          <p:cNvGrpSpPr/>
          <p:nvPr/>
        </p:nvGrpSpPr>
        <p:grpSpPr>
          <a:xfrm>
            <a:off x="2087102" y="1270856"/>
            <a:ext cx="2973910" cy="324036"/>
            <a:chOff x="476251" y="1889124"/>
            <a:chExt cx="5304841" cy="324036"/>
          </a:xfrm>
        </p:grpSpPr>
        <p:cxnSp>
          <p:nvCxnSpPr>
            <p:cNvPr id="38" name="Straight Connector 29"/>
            <p:cNvCxnSpPr/>
            <p:nvPr>
              <p:custDataLst>
                <p:tags r:id="rId4"/>
              </p:custDataLst>
            </p:nvPr>
          </p:nvCxnSpPr>
          <p:spPr bwMode="auto">
            <a:xfrm>
              <a:off x="476251" y="2213160"/>
              <a:ext cx="5304841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9" name="TextBox 38"/>
            <p:cNvSpPr txBox="1"/>
            <p:nvPr>
              <p:custDataLst>
                <p:tags r:id="rId5"/>
              </p:custDataLst>
            </p:nvPr>
          </p:nvSpPr>
          <p:spPr>
            <a:xfrm>
              <a:off x="821451" y="1889124"/>
              <a:ext cx="4614442" cy="307777"/>
            </a:xfrm>
            <a:prstGeom prst="rect">
              <a:avLst/>
            </a:prstGeom>
            <a:noFill/>
          </p:spPr>
          <p:txBody>
            <a:bodyPr wrap="square" lIns="46800" rIns="46800" rtlCol="0">
              <a:spAutoFit/>
            </a:bodyPr>
            <a:lstStyle/>
            <a:p>
              <a:pPr marL="177800" indent="-177800" algn="ctr">
                <a:spcBef>
                  <a:spcPts val="400"/>
                </a:spcBef>
              </a:pPr>
              <a:r>
                <a:rPr lang="ko-KR" altLang="en-US" sz="1400" b="1" dirty="0" smtClean="0">
                  <a:latin typeface="Calibri" panose="020F0502020204030204" pitchFamily="34" charset="0"/>
                  <a:ea typeface="맑은 고딕" panose="020B0503020000020004" pitchFamily="50" charset="-127"/>
                </a:rPr>
                <a:t>사이트 별 카테고리 코드 현황</a:t>
              </a:r>
              <a:endParaRPr lang="en-US" sz="1400" b="1" dirty="0" smtClean="0">
                <a:latin typeface="Calibri" panose="020F0502020204030204" pitchFamily="34" charset="0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411999" y="1674228"/>
          <a:ext cx="6324115" cy="25012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0875"/>
                <a:gridCol w="741821"/>
                <a:gridCol w="675248"/>
                <a:gridCol w="1186472"/>
                <a:gridCol w="734656"/>
                <a:gridCol w="1169795"/>
                <a:gridCol w="675248"/>
              </a:tblGrid>
              <a:tr h="716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사이트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1Depth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2Depth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3Depth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163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smtClean="0">
                          <a:effectLst/>
                        </a:rPr>
                        <a:t>아모레퍼시픽몰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i_sCategorycd1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i_sCategorycd2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i_sCategorycd3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16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스킨케어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CTG001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모이스처라이징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CTG012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스킨 </a:t>
                      </a:r>
                      <a:r>
                        <a:rPr lang="en-US" altLang="ko-KR" sz="1200" u="none" strike="noStrike">
                          <a:effectLst/>
                        </a:rPr>
                        <a:t>&amp; </a:t>
                      </a:r>
                      <a:r>
                        <a:rPr lang="ko-KR" altLang="en-US" sz="1200" u="none" strike="noStrike">
                          <a:effectLst/>
                        </a:rPr>
                        <a:t>토너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CTG013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16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로션 </a:t>
                      </a:r>
                      <a:r>
                        <a:rPr lang="en-US" altLang="ko-KR" sz="1200" u="none" strike="noStrike" dirty="0">
                          <a:effectLst/>
                        </a:rPr>
                        <a:t>&amp; </a:t>
                      </a:r>
                      <a:r>
                        <a:rPr lang="ko-KR" altLang="en-US" sz="1200" u="none" strike="noStrike" dirty="0">
                          <a:effectLst/>
                        </a:rPr>
                        <a:t>에멀전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CTG014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163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아리따움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i_sCategorycd1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i_sCategorycd2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i_sCategorycd3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16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스킨케어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CTG001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모이스처라이징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CTG012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스킨 </a:t>
                      </a:r>
                      <a:r>
                        <a:rPr lang="en-US" altLang="ko-KR" sz="1200" u="none" strike="noStrike">
                          <a:effectLst/>
                        </a:rPr>
                        <a:t>&amp; </a:t>
                      </a:r>
                      <a:r>
                        <a:rPr lang="ko-KR" altLang="en-US" sz="1200" u="none" strike="noStrike">
                          <a:effectLst/>
                        </a:rPr>
                        <a:t>토너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CTG013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16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로션 </a:t>
                      </a:r>
                      <a:r>
                        <a:rPr lang="en-US" altLang="ko-KR" sz="1200" u="none" strike="noStrike" dirty="0">
                          <a:effectLst/>
                        </a:rPr>
                        <a:t>&amp; </a:t>
                      </a:r>
                      <a:r>
                        <a:rPr lang="ko-KR" altLang="en-US" sz="1200" u="none" strike="noStrike" dirty="0">
                          <a:effectLst/>
                        </a:rPr>
                        <a:t>에멀전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CTG014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163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이니스프리몰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catCd01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catCd02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16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스킨케어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UA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스킨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UAAA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r>
                        <a:rPr lang="en-US" altLang="ko-KR" sz="1200" u="none" strike="noStrike" dirty="0" smtClean="0">
                          <a:effectLst/>
                        </a:rPr>
                        <a:t>-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 smtClean="0">
                          <a:effectLst/>
                        </a:rPr>
                        <a:t>-</a:t>
                      </a:r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16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로션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UABB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r>
                        <a:rPr lang="en-US" altLang="ko-KR" sz="1200" u="none" strike="noStrike" dirty="0" smtClean="0">
                          <a:effectLst/>
                        </a:rPr>
                        <a:t>-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 smtClean="0">
                          <a:effectLst/>
                        </a:rPr>
                        <a:t>-</a:t>
                      </a:r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163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에뛰드몰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catCd1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catCd2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16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스킨케어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105000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스킨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105001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r>
                        <a:rPr lang="en-US" altLang="ko-KR" sz="1200" u="none" strike="noStrike" dirty="0" smtClean="0">
                          <a:effectLst/>
                        </a:rPr>
                        <a:t>-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 smtClean="0">
                          <a:effectLst/>
                        </a:rPr>
                        <a:t>-</a:t>
                      </a:r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16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로션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105002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r>
                        <a:rPr lang="en-US" altLang="ko-KR" sz="1200" u="none" strike="noStrike" dirty="0" smtClean="0">
                          <a:effectLst/>
                        </a:rPr>
                        <a:t>-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 smtClean="0">
                          <a:effectLst/>
                        </a:rPr>
                        <a:t>-</a:t>
                      </a:r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7" name="Rounded Rectangle 66"/>
          <p:cNvSpPr/>
          <p:nvPr/>
        </p:nvSpPr>
        <p:spPr>
          <a:xfrm>
            <a:off x="6084400" y="2066055"/>
            <a:ext cx="637888" cy="196185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4176460" y="3210663"/>
            <a:ext cx="691032" cy="198000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4176460" y="3783553"/>
            <a:ext cx="691032" cy="198000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6084400" y="2639211"/>
            <a:ext cx="637888" cy="196185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graphicFrame>
        <p:nvGraphicFramePr>
          <p:cNvPr id="89" name="Object 88"/>
          <p:cNvGraphicFramePr>
            <a:graphicFrameLocks noChangeAspect="1"/>
          </p:cNvGraphicFramePr>
          <p:nvPr>
            <p:extLst/>
          </p:nvPr>
        </p:nvGraphicFramePr>
        <p:xfrm>
          <a:off x="8866669" y="801078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name="Worksheet" showAsIcon="1" r:id="rId7" imgW="914400" imgH="771480" progId="Excel.Sheet.12">
                  <p:embed/>
                </p:oleObj>
              </mc:Choice>
              <mc:Fallback>
                <p:oleObj name="Worksheet" showAsIcon="1" r:id="rId7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866669" y="801078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8" name="Group 8"/>
          <p:cNvGrpSpPr/>
          <p:nvPr/>
        </p:nvGrpSpPr>
        <p:grpSpPr>
          <a:xfrm>
            <a:off x="2087102" y="4437112"/>
            <a:ext cx="2973910" cy="324036"/>
            <a:chOff x="476251" y="1889124"/>
            <a:chExt cx="5304841" cy="324036"/>
          </a:xfrm>
        </p:grpSpPr>
        <p:cxnSp>
          <p:nvCxnSpPr>
            <p:cNvPr id="139" name="Straight Connector 29"/>
            <p:cNvCxnSpPr/>
            <p:nvPr>
              <p:custDataLst>
                <p:tags r:id="rId2"/>
              </p:custDataLst>
            </p:nvPr>
          </p:nvCxnSpPr>
          <p:spPr bwMode="auto">
            <a:xfrm>
              <a:off x="476251" y="2213160"/>
              <a:ext cx="5304841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40" name="TextBox 139"/>
            <p:cNvSpPr txBox="1"/>
            <p:nvPr>
              <p:custDataLst>
                <p:tags r:id="rId3"/>
              </p:custDataLst>
            </p:nvPr>
          </p:nvSpPr>
          <p:spPr>
            <a:xfrm>
              <a:off x="821451" y="1889124"/>
              <a:ext cx="4614442" cy="307777"/>
            </a:xfrm>
            <a:prstGeom prst="rect">
              <a:avLst/>
            </a:prstGeom>
            <a:noFill/>
          </p:spPr>
          <p:txBody>
            <a:bodyPr wrap="square" lIns="46800" rIns="46800" rtlCol="0">
              <a:spAutoFit/>
            </a:bodyPr>
            <a:lstStyle/>
            <a:p>
              <a:pPr marL="177800" indent="-177800" algn="ctr">
                <a:spcBef>
                  <a:spcPts val="400"/>
                </a:spcBef>
              </a:pPr>
              <a:r>
                <a:rPr lang="en-US" altLang="ko-KR" sz="1400" b="1" dirty="0" smtClean="0">
                  <a:latin typeface="Calibri" panose="020F0502020204030204" pitchFamily="34" charset="0"/>
                  <a:ea typeface="맑은 고딕" panose="020B0503020000020004" pitchFamily="50" charset="-127"/>
                </a:rPr>
                <a:t>SAP </a:t>
              </a:r>
              <a:r>
                <a:rPr lang="ko-KR" altLang="en-US" sz="1400" b="1" dirty="0" smtClean="0">
                  <a:latin typeface="Calibri" panose="020F0502020204030204" pitchFamily="34" charset="0"/>
                  <a:ea typeface="맑은 고딕" panose="020B0503020000020004" pitchFamily="50" charset="-127"/>
                </a:rPr>
                <a:t>제품 카테고리 코드 현황</a:t>
              </a:r>
              <a:endParaRPr lang="en-US" sz="1400" b="1" dirty="0" smtClean="0">
                <a:latin typeface="Calibri" panose="020F0502020204030204" pitchFamily="34" charset="0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42" name="Table 141"/>
          <p:cNvGraphicFramePr>
            <a:graphicFrameLocks noGrp="1"/>
          </p:cNvGraphicFramePr>
          <p:nvPr>
            <p:extLst/>
          </p:nvPr>
        </p:nvGraphicFramePr>
        <p:xfrm>
          <a:off x="411998" y="4869160"/>
          <a:ext cx="6324115" cy="13681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4558"/>
                <a:gridCol w="648072"/>
                <a:gridCol w="612068"/>
                <a:gridCol w="864096"/>
                <a:gridCol w="648072"/>
                <a:gridCol w="792088"/>
                <a:gridCol w="648072"/>
                <a:gridCol w="1567089"/>
              </a:tblGrid>
              <a:tr h="195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j-ea"/>
                          <a:ea typeface="+mj-ea"/>
                        </a:rPr>
                        <a:t>Level1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45" marR="5345" marT="534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j-ea"/>
                          <a:ea typeface="+mj-ea"/>
                        </a:rPr>
                        <a:t>NAME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45" marR="5345" marT="5345" marB="0" anchor="ctr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j-ea"/>
                          <a:ea typeface="+mj-ea"/>
                        </a:rPr>
                        <a:t>Level2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45" marR="5345" marT="5345" marB="0" anchor="ctr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j-ea"/>
                          <a:ea typeface="+mj-ea"/>
                        </a:rPr>
                        <a:t>NAME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45" marR="5345" marT="5345" marB="0" anchor="ctr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j-ea"/>
                          <a:ea typeface="+mj-ea"/>
                        </a:rPr>
                        <a:t>Level3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45" marR="5345" marT="5345" marB="0" anchor="ctr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j-ea"/>
                          <a:ea typeface="+mj-ea"/>
                        </a:rPr>
                        <a:t>NAME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45" marR="5345" marT="5345" marB="0" anchor="ctr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j-ea"/>
                          <a:ea typeface="+mj-ea"/>
                        </a:rPr>
                        <a:t>Level4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45" marR="5345" marT="5345" marB="0" anchor="ctr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j-ea"/>
                          <a:ea typeface="+mj-ea"/>
                        </a:rPr>
                        <a:t>NAME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45" marR="5345" marT="5345" marB="0" anchor="ctr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</a:tr>
              <a:tr h="195450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j-ea"/>
                          <a:ea typeface="+mj-ea"/>
                        </a:rPr>
                        <a:t>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45" marR="5345" marT="534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j-ea"/>
                          <a:ea typeface="+mj-ea"/>
                        </a:rPr>
                        <a:t>Beauty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45" marR="5345" marT="5345" marB="0" anchor="ctr">
                    <a:lnL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j-ea"/>
                          <a:ea typeface="+mj-ea"/>
                        </a:rPr>
                        <a:t>AA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45" marR="5345" marT="534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j-ea"/>
                          <a:ea typeface="+mj-ea"/>
                        </a:rPr>
                        <a:t>스킨케어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45" marR="5345" marT="5345" marB="0" anchor="ctr">
                    <a:lnL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j-ea"/>
                          <a:ea typeface="+mj-ea"/>
                        </a:rPr>
                        <a:t>AAA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45" marR="5345" marT="534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j-ea"/>
                          <a:ea typeface="+mj-ea"/>
                        </a:rPr>
                        <a:t>스킨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45" marR="5345" marT="5345" marB="0" anchor="ctr">
                    <a:lnL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j-ea"/>
                          <a:ea typeface="+mj-ea"/>
                        </a:rPr>
                        <a:t>AAA01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45" marR="5345" marT="534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j-ea"/>
                          <a:ea typeface="+mj-ea"/>
                        </a:rPr>
                        <a:t>일반스킨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45" marR="5345" marT="5345" marB="0" anchor="ctr">
                    <a:lnL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5450"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45" marR="5345" marT="534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45" marR="5345" marT="534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45" marR="5345" marT="534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45" marR="5345" marT="534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45" marR="5345" marT="534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45" marR="5345" marT="5345" marB="0" anchor="ctr">
                    <a:lnL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j-ea"/>
                          <a:ea typeface="+mj-ea"/>
                        </a:rPr>
                        <a:t>AAA02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45" marR="5345" marT="534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j-ea"/>
                          <a:ea typeface="+mj-ea"/>
                        </a:rPr>
                        <a:t>미스트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45" marR="5345" marT="5345" marB="0" anchor="ctr">
                    <a:lnL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5450"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45" marR="5345" marT="534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45" marR="5345" marT="534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45" marR="5345" marT="534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45" marR="5345" marT="534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j-ea"/>
                          <a:ea typeface="+mj-ea"/>
                        </a:rPr>
                        <a:t>AAB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45" marR="5345" marT="534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j-ea"/>
                          <a:ea typeface="+mj-ea"/>
                        </a:rPr>
                        <a:t>로션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45" marR="5345" marT="5345" marB="0" anchor="ctr">
                    <a:lnL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j-ea"/>
                          <a:ea typeface="+mj-ea"/>
                        </a:rPr>
                        <a:t>AAB01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45" marR="5345" marT="534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j-ea"/>
                          <a:ea typeface="+mj-ea"/>
                        </a:rPr>
                        <a:t>로션류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45" marR="5345" marT="5345" marB="0" anchor="ctr">
                    <a:lnL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5450"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45" marR="5345" marT="534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45" marR="5345" marT="534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45" marR="5345" marT="534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45" marR="5345" marT="534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j-ea"/>
                          <a:ea typeface="+mj-ea"/>
                        </a:rPr>
                        <a:t>AAC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45" marR="5345" marT="534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j-ea"/>
                          <a:ea typeface="+mj-ea"/>
                        </a:rPr>
                        <a:t>에센스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45" marR="5345" marT="5345" marB="0" anchor="ctr">
                    <a:lnL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j-ea"/>
                          <a:ea typeface="+mj-ea"/>
                        </a:rPr>
                        <a:t>AAC01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45" marR="5345" marT="534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j-ea"/>
                          <a:ea typeface="+mj-ea"/>
                        </a:rPr>
                        <a:t>일반에센스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45" marR="5345" marT="5345" marB="0" anchor="ctr">
                    <a:lnL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5450"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45" marR="5345" marT="534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45" marR="5345" marT="534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45" marR="5345" marT="534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45" marR="5345" marT="534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45" marR="5345" marT="534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45" marR="5345" marT="534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j-ea"/>
                          <a:ea typeface="+mj-ea"/>
                        </a:rPr>
                        <a:t>AAC02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45" marR="5345" marT="534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j-ea"/>
                          <a:ea typeface="+mj-ea"/>
                        </a:rPr>
                        <a:t>일반부스팅에센스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45" marR="5345" marT="5345" marB="0" anchor="ctr">
                    <a:lnL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5450"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45" marR="5345" marT="534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45" marR="5345" marT="534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45" marR="5345" marT="534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45" marR="5345" marT="534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45" marR="5345" marT="534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45" marR="5345" marT="534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j-ea"/>
                          <a:ea typeface="+mj-ea"/>
                        </a:rPr>
                        <a:t>AAC03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45" marR="5345" marT="534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j-ea"/>
                          <a:ea typeface="+mj-ea"/>
                        </a:rPr>
                        <a:t>워터부스팅에센스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45" marR="5345" marT="5345" marB="0" anchor="ctr">
                    <a:lnL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4" name="Rounded Rectangle 143"/>
          <p:cNvSpPr/>
          <p:nvPr/>
        </p:nvSpPr>
        <p:spPr>
          <a:xfrm flipV="1">
            <a:off x="398744" y="4256010"/>
            <a:ext cx="153214" cy="143470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145" name="Rectangle 144"/>
          <p:cNvSpPr/>
          <p:nvPr/>
        </p:nvSpPr>
        <p:spPr bwMode="auto">
          <a:xfrm>
            <a:off x="508791" y="4221088"/>
            <a:ext cx="915817" cy="215749"/>
          </a:xfrm>
          <a:prstGeom prst="rect">
            <a:avLst/>
          </a:prstGeom>
          <a:noFill/>
          <a:ln w="3175" algn="ctr">
            <a:noFill/>
            <a:round/>
            <a:headEnd/>
            <a:tailEnd/>
          </a:ln>
          <a:effectLst/>
        </p:spPr>
        <p:txBody>
          <a:bodyPr lIns="108000" tIns="108000" rIns="108000" bIns="108000" rtlCol="0" anchor="ctr"/>
          <a:lstStyle/>
          <a:p>
            <a:r>
              <a:rPr lang="ko-KR" altLang="en-US" sz="11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파라미터명</a:t>
            </a:r>
            <a:endParaRPr lang="en-US" altLang="ko-KR" sz="11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46" name="Rounded Rectangle 145"/>
          <p:cNvSpPr/>
          <p:nvPr/>
        </p:nvSpPr>
        <p:spPr>
          <a:xfrm flipV="1">
            <a:off x="1496616" y="4256010"/>
            <a:ext cx="153214" cy="143470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147" name="Rectangle 146"/>
          <p:cNvSpPr/>
          <p:nvPr/>
        </p:nvSpPr>
        <p:spPr bwMode="auto">
          <a:xfrm>
            <a:off x="1606663" y="4221088"/>
            <a:ext cx="1141328" cy="215749"/>
          </a:xfrm>
          <a:prstGeom prst="rect">
            <a:avLst/>
          </a:prstGeom>
          <a:noFill/>
          <a:ln w="3175" algn="ctr">
            <a:noFill/>
            <a:round/>
            <a:headEnd/>
            <a:tailEnd/>
          </a:ln>
          <a:effectLst/>
        </p:spPr>
        <p:txBody>
          <a:bodyPr lIns="108000" tIns="108000" rIns="108000" bIns="108000" rtlCol="0" anchor="ctr"/>
          <a:lstStyle/>
          <a:p>
            <a:r>
              <a:rPr lang="ko-KR" altLang="en-US" sz="11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카테고리 코드</a:t>
            </a:r>
            <a:endParaRPr lang="en-US" altLang="ko-KR" sz="11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 bwMode="gray">
          <a:xfrm>
            <a:off x="6975017" y="2007833"/>
            <a:ext cx="2699116" cy="1973719"/>
          </a:xfrm>
          <a:prstGeom prst="rect">
            <a:avLst/>
          </a:prstGeom>
          <a:noFill/>
        </p:spPr>
        <p:txBody>
          <a:bodyPr vert="horz" wrap="square" lIns="72000" tIns="36000" rIns="72000" bIns="36000" rtlCol="0" anchor="t">
            <a:noAutofit/>
          </a:bodyPr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고객이 접하는 카테고리 체계기 모두 상이함</a:t>
            </a:r>
            <a:endParaRPr lang="en-US" altLang="ko-KR" sz="1300" dirty="0" smtClean="0">
              <a:solidFill>
                <a:prstClr val="black"/>
              </a:solidFill>
              <a:latin typeface="+mj-ea"/>
              <a:ea typeface="+mj-ea"/>
              <a:cs typeface="Arial" charset="0"/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전사 기준으로 카테고리가 정의되지 않고 사이트 특성에 따라 정의</a:t>
            </a:r>
            <a:endParaRPr lang="ko-KR" altLang="en-US" sz="1300" dirty="0" smtClean="0">
              <a:solidFill>
                <a:prstClr val="black"/>
              </a:solidFill>
              <a:latin typeface="+mj-ea"/>
              <a:ea typeface="+mj-ea"/>
              <a:cs typeface="Arial" charset="0"/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ko-KR" sz="1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Depth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명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태깅 시 사용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으로 분석을 하는 경우 전사 관점의 일관성이 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떨어짐</a:t>
            </a:r>
            <a:endParaRPr lang="en-US" altLang="ko-KR" sz="140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1" name="Rectangle 64"/>
          <p:cNvSpPr>
            <a:spLocks noChangeArrowheads="1"/>
          </p:cNvSpPr>
          <p:nvPr/>
        </p:nvSpPr>
        <p:spPr bwMode="auto">
          <a:xfrm>
            <a:off x="6925423" y="4523911"/>
            <a:ext cx="2869238" cy="346825"/>
          </a:xfrm>
          <a:prstGeom prst="rect">
            <a:avLst/>
          </a:prstGeom>
          <a:solidFill>
            <a:srgbClr val="0070C0"/>
          </a:solidFill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lIns="72000" tIns="0" rIns="72000" bIns="0" rtlCol="0" anchor="ctr"/>
          <a:lstStyle/>
          <a:p>
            <a:pPr algn="ctr" eaLnBrk="0"/>
            <a:r>
              <a:rPr lang="ko-KR" altLang="en-US" sz="1400" b="1" kern="0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시사점</a:t>
            </a:r>
            <a:endParaRPr lang="ko-KR" altLang="en-US" sz="1400" b="1" kern="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 bwMode="gray">
          <a:xfrm>
            <a:off x="6975017" y="4957858"/>
            <a:ext cx="2699116" cy="1495478"/>
          </a:xfrm>
          <a:prstGeom prst="rect">
            <a:avLst/>
          </a:prstGeom>
          <a:noFill/>
        </p:spPr>
        <p:txBody>
          <a:bodyPr vert="horz" wrap="square" lIns="72000" tIns="36000" rIns="72000" bIns="36000" rtlCol="0" anchor="t">
            <a:noAutofit/>
          </a:bodyPr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ko-KR" sz="1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SAP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제품 카테고리와 유사한 형식의 온라인 카테고리 </a:t>
            </a:r>
            <a:r>
              <a:rPr lang="ko-KR" altLang="en-US" sz="14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식별체계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필요</a:t>
            </a:r>
            <a:endParaRPr lang="en-US" altLang="ko-KR" sz="14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사이트 별 관리되고 있는 </a:t>
            </a:r>
            <a:r>
              <a:rPr lang="ko-KR" altLang="en-US" sz="14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카테고리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 대해서 전사 관점의 </a:t>
            </a:r>
            <a:r>
              <a:rPr lang="ko-KR" altLang="en-US" sz="14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표준 수립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필요</a:t>
            </a:r>
            <a:endParaRPr lang="ko-KR" altLang="en-US" sz="1400" dirty="0" smtClean="0">
              <a:solidFill>
                <a:prstClr val="black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43" name="Down Arrow 42"/>
          <p:cNvSpPr/>
          <p:nvPr/>
        </p:nvSpPr>
        <p:spPr>
          <a:xfrm>
            <a:off x="7490878" y="4077071"/>
            <a:ext cx="1667394" cy="277787"/>
          </a:xfrm>
          <a:prstGeom prst="downArrow">
            <a:avLst>
              <a:gd name="adj1" fmla="val 58107"/>
              <a:gd name="adj2" fmla="val 50000"/>
            </a:avLst>
          </a:prstGeom>
          <a:solidFill>
            <a:schemeClr val="bg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6925423" y="1592796"/>
            <a:ext cx="2869238" cy="346825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27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miter lim="800000"/>
          </a:ln>
          <a:effectLst/>
        </p:spPr>
        <p:txBody>
          <a:bodyPr lIns="72000" tIns="0" rIns="72000" bIns="0" rtlCol="0" anchor="ctr"/>
          <a:lstStyle/>
          <a:p>
            <a:pPr algn="ctr" eaLnBrk="0"/>
            <a:r>
              <a:rPr lang="ko-KR" altLang="en-US" sz="14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이슈사항</a:t>
            </a:r>
            <a:endParaRPr lang="ko-KR" altLang="en-US" sz="1400" b="1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3187379" y="2362719"/>
            <a:ext cx="1129786" cy="396044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54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dirty="0" smtClean="0">
                <a:solidFill>
                  <a:schemeClr val="tx2"/>
                </a:solidFill>
              </a:rPr>
              <a:t>파라미터명 불일치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568121" y="1869731"/>
            <a:ext cx="1368656" cy="201541"/>
          </a:xfrm>
          <a:prstGeom prst="rect">
            <a:avLst/>
          </a:prstGeom>
          <a:noFill/>
          <a:ln w="34925">
            <a:solidFill>
              <a:srgbClr val="F04C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568121" y="2445462"/>
            <a:ext cx="1368656" cy="201541"/>
          </a:xfrm>
          <a:prstGeom prst="rect">
            <a:avLst/>
          </a:prstGeom>
          <a:noFill/>
          <a:ln w="34925">
            <a:solidFill>
              <a:srgbClr val="F04C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568121" y="3009122"/>
            <a:ext cx="1368656" cy="201541"/>
          </a:xfrm>
          <a:prstGeom prst="rect">
            <a:avLst/>
          </a:prstGeom>
          <a:noFill/>
          <a:ln w="34925">
            <a:solidFill>
              <a:srgbClr val="F04C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568121" y="3594777"/>
            <a:ext cx="1368656" cy="201541"/>
          </a:xfrm>
          <a:prstGeom prst="rect">
            <a:avLst/>
          </a:prstGeom>
          <a:noFill/>
          <a:ln w="34925">
            <a:solidFill>
              <a:srgbClr val="F04C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cxnSp>
        <p:nvCxnSpPr>
          <p:cNvPr id="33" name="Straight Connector 32"/>
          <p:cNvCxnSpPr>
            <a:stCxn id="46" idx="3"/>
            <a:endCxn id="34" idx="1"/>
          </p:cNvCxnSpPr>
          <p:nvPr/>
        </p:nvCxnSpPr>
        <p:spPr>
          <a:xfrm flipV="1">
            <a:off x="2936777" y="2560741"/>
            <a:ext cx="250602" cy="1134807"/>
          </a:xfrm>
          <a:prstGeom prst="line">
            <a:avLst/>
          </a:prstGeom>
          <a:ln w="9525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5" idx="3"/>
            <a:endCxn id="34" idx="1"/>
          </p:cNvCxnSpPr>
          <p:nvPr/>
        </p:nvCxnSpPr>
        <p:spPr>
          <a:xfrm flipV="1">
            <a:off x="2936777" y="2560741"/>
            <a:ext cx="250602" cy="549152"/>
          </a:xfrm>
          <a:prstGeom prst="line">
            <a:avLst/>
          </a:prstGeom>
          <a:ln w="9525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36" idx="3"/>
            <a:endCxn id="34" idx="1"/>
          </p:cNvCxnSpPr>
          <p:nvPr/>
        </p:nvCxnSpPr>
        <p:spPr>
          <a:xfrm>
            <a:off x="2936777" y="2546233"/>
            <a:ext cx="250602" cy="14508"/>
          </a:xfrm>
          <a:prstGeom prst="line">
            <a:avLst/>
          </a:prstGeom>
          <a:ln w="9525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35" idx="3"/>
            <a:endCxn id="34" idx="1"/>
          </p:cNvCxnSpPr>
          <p:nvPr/>
        </p:nvCxnSpPr>
        <p:spPr>
          <a:xfrm>
            <a:off x="2936777" y="1970502"/>
            <a:ext cx="250602" cy="590239"/>
          </a:xfrm>
          <a:prstGeom prst="line">
            <a:avLst/>
          </a:prstGeom>
          <a:ln w="9525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5097016" y="3298657"/>
            <a:ext cx="1260140" cy="396044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54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dirty="0" smtClean="0">
                <a:solidFill>
                  <a:schemeClr val="tx2"/>
                </a:solidFill>
              </a:rPr>
              <a:t>카테고리 코드 불일치</a:t>
            </a:r>
          </a:p>
        </p:txBody>
      </p:sp>
      <p:cxnSp>
        <p:nvCxnSpPr>
          <p:cNvPr id="69" name="Straight Connector 68"/>
          <p:cNvCxnSpPr>
            <a:stCxn id="71" idx="3"/>
            <a:endCxn id="61" idx="1"/>
          </p:cNvCxnSpPr>
          <p:nvPr/>
        </p:nvCxnSpPr>
        <p:spPr>
          <a:xfrm flipV="1">
            <a:off x="4867492" y="3496679"/>
            <a:ext cx="229524" cy="385874"/>
          </a:xfrm>
          <a:prstGeom prst="line">
            <a:avLst/>
          </a:prstGeom>
          <a:ln w="9525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68" idx="3"/>
            <a:endCxn id="61" idx="1"/>
          </p:cNvCxnSpPr>
          <p:nvPr/>
        </p:nvCxnSpPr>
        <p:spPr>
          <a:xfrm>
            <a:off x="4867492" y="3309663"/>
            <a:ext cx="229524" cy="187016"/>
          </a:xfrm>
          <a:prstGeom prst="line">
            <a:avLst/>
          </a:prstGeom>
          <a:ln w="9525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81" idx="1"/>
            <a:endCxn id="61" idx="0"/>
          </p:cNvCxnSpPr>
          <p:nvPr/>
        </p:nvCxnSpPr>
        <p:spPr>
          <a:xfrm flipH="1">
            <a:off x="5727086" y="2737304"/>
            <a:ext cx="357314" cy="561353"/>
          </a:xfrm>
          <a:prstGeom prst="line">
            <a:avLst/>
          </a:prstGeom>
          <a:ln w="9525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7" idx="1"/>
            <a:endCxn id="61" idx="0"/>
          </p:cNvCxnSpPr>
          <p:nvPr/>
        </p:nvCxnSpPr>
        <p:spPr>
          <a:xfrm flipH="1">
            <a:off x="5727086" y="2164148"/>
            <a:ext cx="357314" cy="1134509"/>
          </a:xfrm>
          <a:prstGeom prst="line">
            <a:avLst/>
          </a:prstGeom>
          <a:ln w="9525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ction Button: Return 47">
            <a:hlinkClick r:id="rId9" action="ppaction://hlinksldjump" highlightClick="1"/>
          </p:cNvPr>
          <p:cNvSpPr/>
          <p:nvPr/>
        </p:nvSpPr>
        <p:spPr>
          <a:xfrm>
            <a:off x="9287995" y="185460"/>
            <a:ext cx="417533" cy="399224"/>
          </a:xfrm>
          <a:prstGeom prst="actionButtonReturn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99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 bwMode="gray">
          <a:xfrm>
            <a:off x="307683" y="5141952"/>
            <a:ext cx="2629093" cy="346007"/>
          </a:xfrm>
          <a:prstGeom prst="rect">
            <a:avLst/>
          </a:prstGeom>
          <a:solidFill>
            <a:srgbClr val="002060"/>
          </a:solidFill>
          <a:ln w="9525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b="1" dirty="0" smtClean="0">
                <a:solidFill>
                  <a:schemeClr val="tx2"/>
                </a:solidFill>
              </a:rPr>
              <a:t>카테고리 코드 예시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+mn-ea"/>
              </a:rPr>
              <a:t>[</a:t>
            </a:r>
            <a:r>
              <a:rPr lang="ko-KR" altLang="en-US" dirty="0" smtClean="0">
                <a:latin typeface="+mn-ea"/>
              </a:rPr>
              <a:t>예시</a:t>
            </a:r>
            <a:r>
              <a:rPr lang="en-US" altLang="ko-KR" dirty="0" smtClean="0">
                <a:latin typeface="+mn-ea"/>
              </a:rPr>
              <a:t>] </a:t>
            </a:r>
            <a:r>
              <a:rPr lang="ko-KR" altLang="en-US" dirty="0" err="1" smtClean="0">
                <a:latin typeface="+mn-ea"/>
              </a:rPr>
              <a:t>커머스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/>
              <a:t>사이트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/>
              <a:t>카테고리 코드 </a:t>
            </a:r>
            <a:r>
              <a:rPr lang="ko-KR" altLang="en-US" dirty="0" smtClean="0"/>
              <a:t>식별체계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계층 구조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9440" y="717955"/>
            <a:ext cx="9808920" cy="650061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온라인 사이트에서 사용되고 있는 카테고리 코드 식별체계를 수립하여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전사 관점에서 통합적으로 제품의 분류 확인이 가능함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80365" y="2588794"/>
            <a:ext cx="2098833" cy="491826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b="1" dirty="0" smtClean="0">
                <a:solidFill>
                  <a:srgbClr val="000000"/>
                </a:solidFill>
              </a:rPr>
              <a:t>뷰티 </a:t>
            </a:r>
            <a:r>
              <a:rPr lang="en-US" altLang="ko-KR" sz="1200" b="1" dirty="0" smtClean="0">
                <a:solidFill>
                  <a:srgbClr val="000000"/>
                </a:solidFill>
              </a:rPr>
              <a:t>/ </a:t>
            </a:r>
            <a:r>
              <a:rPr lang="ko-KR" altLang="en-US" sz="1200" b="1" dirty="0" smtClean="0">
                <a:solidFill>
                  <a:srgbClr val="000000"/>
                </a:solidFill>
              </a:rPr>
              <a:t>건강식품 등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37228" y="3195155"/>
            <a:ext cx="1841970" cy="491826"/>
          </a:xfrm>
          <a:prstGeom prst="rect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b="1" dirty="0" smtClean="0">
                <a:solidFill>
                  <a:srgbClr val="000000"/>
                </a:solidFill>
              </a:rPr>
              <a:t>스킨케어 </a:t>
            </a:r>
            <a:r>
              <a:rPr lang="en-US" altLang="ko-KR" sz="1200" b="1" dirty="0" smtClean="0">
                <a:solidFill>
                  <a:srgbClr val="000000"/>
                </a:solidFill>
              </a:rPr>
              <a:t>/ </a:t>
            </a:r>
            <a:r>
              <a:rPr lang="ko-KR" altLang="en-US" sz="1200" b="1" dirty="0" smtClean="0">
                <a:solidFill>
                  <a:srgbClr val="000000"/>
                </a:solidFill>
              </a:rPr>
              <a:t>메이크업 등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994090" y="3801516"/>
            <a:ext cx="1585108" cy="491826"/>
          </a:xfrm>
          <a:prstGeom prst="rect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b="1" dirty="0" smtClean="0">
                <a:solidFill>
                  <a:srgbClr val="000000"/>
                </a:solidFill>
              </a:rPr>
              <a:t>클렌징 </a:t>
            </a:r>
            <a:r>
              <a:rPr lang="en-US" altLang="ko-KR" sz="1200" b="1" dirty="0" smtClean="0">
                <a:solidFill>
                  <a:srgbClr val="000000"/>
                </a:solidFill>
              </a:rPr>
              <a:t>/ </a:t>
            </a:r>
            <a:r>
              <a:rPr lang="ko-KR" altLang="en-US" sz="1200" b="1" dirty="0" smtClean="0">
                <a:solidFill>
                  <a:srgbClr val="000000"/>
                </a:solidFill>
              </a:rPr>
              <a:t>선케어 등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250952" y="4407877"/>
            <a:ext cx="1328248" cy="491826"/>
          </a:xfrm>
          <a:prstGeom prst="rect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b="1" dirty="0" smtClean="0">
                <a:solidFill>
                  <a:srgbClr val="000000"/>
                </a:solidFill>
              </a:rPr>
              <a:t>메이크업 리무버 </a:t>
            </a:r>
            <a:r>
              <a:rPr lang="en-US" altLang="ko-KR" sz="1200" b="1" dirty="0" smtClean="0">
                <a:solidFill>
                  <a:srgbClr val="000000"/>
                </a:solidFill>
              </a:rPr>
              <a:t>/ </a:t>
            </a:r>
            <a:r>
              <a:rPr lang="ko-KR" altLang="en-US" sz="1200" b="1" dirty="0" smtClean="0">
                <a:solidFill>
                  <a:srgbClr val="000000"/>
                </a:solidFill>
              </a:rPr>
              <a:t>페이스 워시 등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290468" y="1982433"/>
            <a:ext cx="2288731" cy="491826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b="1" dirty="0" smtClean="0">
                <a:solidFill>
                  <a:srgbClr val="000000"/>
                </a:solidFill>
              </a:rPr>
              <a:t>공통 </a:t>
            </a:r>
            <a:r>
              <a:rPr lang="en-US" altLang="ko-KR" sz="1200" b="1" dirty="0" smtClean="0">
                <a:solidFill>
                  <a:srgbClr val="000000"/>
                </a:solidFill>
              </a:rPr>
              <a:t>/ </a:t>
            </a:r>
            <a:r>
              <a:rPr lang="ko-KR" altLang="en-US" sz="1200" b="1" dirty="0" smtClean="0">
                <a:solidFill>
                  <a:srgbClr val="000000"/>
                </a:solidFill>
              </a:rPr>
              <a:t>온라인전용 등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26147" y="2587573"/>
            <a:ext cx="816895" cy="491826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b="1" dirty="0" smtClean="0">
                <a:solidFill>
                  <a:srgbClr val="000000"/>
                </a:solidFill>
              </a:rPr>
              <a:t>Type</a:t>
            </a:r>
            <a:endParaRPr lang="ko-KR" altLang="en-US" sz="1200" b="1" dirty="0" smtClean="0">
              <a:solidFill>
                <a:srgbClr val="0000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83009" y="3192713"/>
            <a:ext cx="816895" cy="491826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b="1" dirty="0" smtClean="0">
                <a:solidFill>
                  <a:srgbClr val="000000"/>
                </a:solidFill>
              </a:rPr>
              <a:t>Level1</a:t>
            </a:r>
            <a:endParaRPr lang="ko-KR" altLang="en-US" sz="1200" b="1" dirty="0" smtClean="0">
              <a:solidFill>
                <a:srgbClr val="00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139871" y="3797853"/>
            <a:ext cx="816895" cy="491826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b="1" dirty="0" smtClean="0">
                <a:solidFill>
                  <a:srgbClr val="000000"/>
                </a:solidFill>
              </a:rPr>
              <a:t>Level2</a:t>
            </a:r>
            <a:endParaRPr lang="ko-KR" altLang="en-US" sz="1200" b="1" dirty="0" smtClean="0">
              <a:solidFill>
                <a:srgbClr val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396733" y="4402993"/>
            <a:ext cx="816895" cy="491826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b="1" dirty="0" smtClean="0">
                <a:solidFill>
                  <a:srgbClr val="000000"/>
                </a:solidFill>
              </a:rPr>
              <a:t>Level3</a:t>
            </a:r>
            <a:endParaRPr lang="ko-KR" altLang="en-US" sz="1200" b="1" dirty="0" smtClean="0">
              <a:solidFill>
                <a:srgbClr val="00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36250" y="1982433"/>
            <a:ext cx="816895" cy="491826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b="1" dirty="0" smtClean="0">
                <a:solidFill>
                  <a:srgbClr val="000000"/>
                </a:solidFill>
              </a:rPr>
              <a:t>Channel</a:t>
            </a:r>
            <a:endParaRPr lang="ko-KR" altLang="en-US" sz="1200" b="1" dirty="0" smtClean="0">
              <a:solidFill>
                <a:srgbClr val="00000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26190" y="5660038"/>
            <a:ext cx="446125" cy="374086"/>
          </a:xfrm>
          <a:prstGeom prst="rect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" rIns="46800" rtlCol="0" anchor="ctr" anchorCtr="0"/>
          <a:lstStyle/>
          <a:p>
            <a:pPr algn="ctr"/>
            <a:r>
              <a:rPr lang="en-US" altLang="ko-KR" sz="1200" dirty="0" smtClean="0">
                <a:solidFill>
                  <a:srgbClr val="000000"/>
                </a:solidFill>
              </a:rPr>
              <a:t>O</a:t>
            </a:r>
            <a:endParaRPr lang="ko-KR" altLang="en-US" sz="1200" dirty="0" smtClean="0">
              <a:solidFill>
                <a:srgbClr val="000000"/>
              </a:solidFill>
            </a:endParaRPr>
          </a:p>
        </p:txBody>
      </p:sp>
      <p:cxnSp>
        <p:nvCxnSpPr>
          <p:cNvPr id="8" name="Elbow Connector 7"/>
          <p:cNvCxnSpPr/>
          <p:nvPr/>
        </p:nvCxnSpPr>
        <p:spPr>
          <a:xfrm rot="16200000" flipH="1">
            <a:off x="382258" y="2599486"/>
            <a:ext cx="360000" cy="108000"/>
          </a:xfrm>
          <a:prstGeom prst="bentConnector2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/>
          <p:nvPr/>
        </p:nvCxnSpPr>
        <p:spPr>
          <a:xfrm rot="16200000" flipH="1">
            <a:off x="640095" y="3204625"/>
            <a:ext cx="360000" cy="108000"/>
          </a:xfrm>
          <a:prstGeom prst="bentConnector2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/>
          <p:nvPr/>
        </p:nvCxnSpPr>
        <p:spPr>
          <a:xfrm rot="16200000" flipH="1">
            <a:off x="897932" y="3809766"/>
            <a:ext cx="360000" cy="108000"/>
          </a:xfrm>
          <a:prstGeom prst="bentConnector2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/>
          <p:nvPr/>
        </p:nvCxnSpPr>
        <p:spPr>
          <a:xfrm rot="16200000" flipH="1">
            <a:off x="1155768" y="4414905"/>
            <a:ext cx="360000" cy="108000"/>
          </a:xfrm>
          <a:prstGeom prst="bentConnector2">
            <a:avLst/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 bwMode="auto">
          <a:xfrm>
            <a:off x="3739545" y="3189362"/>
            <a:ext cx="3121667" cy="17158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algn="ctr">
            <a:noFill/>
            <a:round/>
            <a:headEnd/>
            <a:tailEnd/>
          </a:ln>
          <a:effectLst/>
        </p:spPr>
        <p:txBody>
          <a:bodyPr lIns="108000" tIns="108000" rIns="108000" bIns="108000" rtlCol="0" anchor="ctr"/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제품 기능에 대한 대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소분류 구분</a:t>
            </a:r>
            <a:endParaRPr lang="en-US" altLang="ko-KR" sz="120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전사 공통 동일한 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Level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명칭 적용</a:t>
            </a:r>
            <a:endParaRPr lang="en-US" altLang="ko-KR" sz="120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prstClr val="black"/>
                </a:solidFill>
                <a:latin typeface="+mj-ea"/>
                <a:cs typeface="Arial" charset="0"/>
              </a:rPr>
              <a:t>필요에 따라 </a:t>
            </a:r>
            <a:r>
              <a:rPr lang="en-US" altLang="ko-KR" sz="1200" dirty="0" smtClean="0">
                <a:solidFill>
                  <a:prstClr val="black"/>
                </a:solidFill>
                <a:latin typeface="+mj-ea"/>
                <a:cs typeface="Arial" charset="0"/>
              </a:rPr>
              <a:t>Level depth</a:t>
            </a:r>
            <a:r>
              <a:rPr lang="ko-KR" altLang="en-US" sz="1200" dirty="0" smtClean="0">
                <a:solidFill>
                  <a:prstClr val="black"/>
                </a:solidFill>
                <a:latin typeface="+mj-ea"/>
                <a:cs typeface="Arial" charset="0"/>
              </a:rPr>
              <a:t> 적용</a:t>
            </a:r>
            <a:r>
              <a:rPr lang="en-US" altLang="ko-KR" sz="1200" dirty="0" smtClean="0">
                <a:solidFill>
                  <a:prstClr val="black"/>
                </a:solidFill>
                <a:latin typeface="+mj-ea"/>
                <a:cs typeface="Arial" charset="0"/>
              </a:rPr>
              <a:t/>
            </a:r>
            <a:br>
              <a:rPr lang="en-US" altLang="ko-KR" sz="1200" dirty="0" smtClean="0">
                <a:solidFill>
                  <a:prstClr val="black"/>
                </a:solidFill>
                <a:latin typeface="+mj-ea"/>
                <a:cs typeface="Arial" charset="0"/>
              </a:rPr>
            </a:br>
            <a:r>
              <a:rPr lang="en-US" altLang="ko-KR" sz="1200" dirty="0" smtClean="0">
                <a:solidFill>
                  <a:prstClr val="black"/>
                </a:solidFill>
                <a:latin typeface="+mj-ea"/>
                <a:cs typeface="Arial" charset="0"/>
              </a:rPr>
              <a:t>(1Depth, 1+2Depth, 1+2+3Depth)</a:t>
            </a:r>
            <a:endParaRPr lang="en-US" altLang="ko-KR" sz="1200" dirty="0">
              <a:solidFill>
                <a:prstClr val="black"/>
              </a:solidFill>
              <a:latin typeface="+mj-ea"/>
              <a:cs typeface="Arial" charset="0"/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3739545" y="2579657"/>
            <a:ext cx="3121667" cy="502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algn="ctr">
            <a:noFill/>
            <a:round/>
            <a:headEnd/>
            <a:tailEnd/>
          </a:ln>
          <a:effectLst/>
        </p:spPr>
        <p:txBody>
          <a:bodyPr lIns="108000" tIns="108000" rIns="108000" bIns="108000" rtlCol="0" anchor="ctr"/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제품의 기능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사업영역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 대한 구분</a:t>
            </a:r>
            <a:endParaRPr lang="en-US" altLang="ko-KR" sz="1200" dirty="0">
              <a:solidFill>
                <a:prstClr val="black"/>
              </a:solidFill>
              <a:latin typeface="+mj-ea"/>
              <a:cs typeface="Arial" charset="0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3739545" y="1979402"/>
            <a:ext cx="3121667" cy="502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algn="ctr">
            <a:noFill/>
            <a:round/>
            <a:headEnd/>
            <a:tailEnd/>
          </a:ln>
          <a:effectLst/>
        </p:spPr>
        <p:txBody>
          <a:bodyPr lIns="108000" tIns="108000" rIns="108000" bIns="108000" rtlCol="0" anchor="ctr"/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제품의 판매 채널에 대한 구분</a:t>
            </a:r>
            <a:endParaRPr lang="en-US" altLang="ko-KR" sz="1200" dirty="0">
              <a:solidFill>
                <a:prstClr val="black"/>
              </a:solidFill>
              <a:latin typeface="+mj-ea"/>
              <a:cs typeface="Arial" charset="0"/>
            </a:endParaRPr>
          </a:p>
        </p:txBody>
      </p:sp>
      <p:grpSp>
        <p:nvGrpSpPr>
          <p:cNvPr id="64" name="Group 8"/>
          <p:cNvGrpSpPr/>
          <p:nvPr/>
        </p:nvGrpSpPr>
        <p:grpSpPr>
          <a:xfrm>
            <a:off x="2143053" y="1520788"/>
            <a:ext cx="3136275" cy="324036"/>
            <a:chOff x="476251" y="1889124"/>
            <a:chExt cx="5304841" cy="324036"/>
          </a:xfrm>
        </p:grpSpPr>
        <p:cxnSp>
          <p:nvCxnSpPr>
            <p:cNvPr id="65" name="Straight Connector 29"/>
            <p:cNvCxnSpPr/>
            <p:nvPr>
              <p:custDataLst>
                <p:tags r:id="rId1"/>
              </p:custDataLst>
            </p:nvPr>
          </p:nvCxnSpPr>
          <p:spPr bwMode="auto">
            <a:xfrm>
              <a:off x="476251" y="2213160"/>
              <a:ext cx="5304841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6" name="TextBox 65"/>
            <p:cNvSpPr txBox="1"/>
            <p:nvPr>
              <p:custDataLst>
                <p:tags r:id="rId2"/>
              </p:custDataLst>
            </p:nvPr>
          </p:nvSpPr>
          <p:spPr>
            <a:xfrm>
              <a:off x="821451" y="1889124"/>
              <a:ext cx="4614442" cy="307777"/>
            </a:xfrm>
            <a:prstGeom prst="rect">
              <a:avLst/>
            </a:prstGeom>
            <a:noFill/>
          </p:spPr>
          <p:txBody>
            <a:bodyPr wrap="square" lIns="46800" rIns="46800" rtlCol="0">
              <a:spAutoFit/>
            </a:bodyPr>
            <a:lstStyle/>
            <a:p>
              <a:pPr marL="177800" indent="-177800" algn="ctr">
                <a:spcBef>
                  <a:spcPts val="400"/>
                </a:spcBef>
              </a:pPr>
              <a:r>
                <a:rPr lang="ko-KR" altLang="en-US" sz="1400" b="1" dirty="0" smtClean="0">
                  <a:latin typeface="Calibri" panose="020F0502020204030204" pitchFamily="34" charset="0"/>
                  <a:ea typeface="맑은 고딕" panose="020B0503020000020004" pitchFamily="50" charset="-127"/>
                </a:rPr>
                <a:t>카테고리 코드 식별체계</a:t>
              </a:r>
              <a:endParaRPr lang="en-US" sz="1400" b="1" dirty="0" smtClean="0">
                <a:latin typeface="Calibri" panose="020F0502020204030204" pitchFamily="34" charset="0"/>
                <a:ea typeface="맑은 고딕" panose="020B0503020000020004" pitchFamily="50" charset="-127"/>
              </a:endParaRPr>
            </a:p>
          </p:txBody>
        </p:sp>
      </p:grpSp>
      <p:sp>
        <p:nvSpPr>
          <p:cNvPr id="70" name="Rectangle 69"/>
          <p:cNvSpPr/>
          <p:nvPr/>
        </p:nvSpPr>
        <p:spPr>
          <a:xfrm>
            <a:off x="303351" y="1471089"/>
            <a:ext cx="6671666" cy="3575899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303351" y="5147302"/>
            <a:ext cx="6671666" cy="137553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055957" y="5660038"/>
            <a:ext cx="446125" cy="374086"/>
          </a:xfrm>
          <a:prstGeom prst="rect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" rIns="46800" rtlCol="0" anchor="ctr" anchorCtr="0"/>
          <a:lstStyle/>
          <a:p>
            <a:pPr algn="ctr"/>
            <a:r>
              <a:rPr lang="en-US" altLang="ko-KR" sz="1200" dirty="0" smtClean="0">
                <a:solidFill>
                  <a:srgbClr val="000000"/>
                </a:solidFill>
              </a:rPr>
              <a:t>B</a:t>
            </a:r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585724" y="5660038"/>
            <a:ext cx="446125" cy="374086"/>
          </a:xfrm>
          <a:prstGeom prst="rect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" rIns="46800" rtlCol="0" anchor="ctr" anchorCtr="0"/>
          <a:lstStyle/>
          <a:p>
            <a:pPr algn="ctr"/>
            <a:r>
              <a:rPr lang="en-US" altLang="ko-KR" sz="1200" dirty="0" smtClean="0">
                <a:solidFill>
                  <a:srgbClr val="000000"/>
                </a:solidFill>
              </a:rPr>
              <a:t>1</a:t>
            </a:r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2115491" y="5660038"/>
            <a:ext cx="446125" cy="374086"/>
          </a:xfrm>
          <a:prstGeom prst="rect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" rIns="46800" rtlCol="0" anchor="ctr" anchorCtr="0"/>
          <a:lstStyle/>
          <a:p>
            <a:pPr algn="ctr"/>
            <a:r>
              <a:rPr lang="en-US" altLang="ko-KR" sz="1200" dirty="0" smtClean="0">
                <a:solidFill>
                  <a:srgbClr val="000000"/>
                </a:solidFill>
              </a:rPr>
              <a:t>01</a:t>
            </a:r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2645259" y="5660038"/>
            <a:ext cx="446125" cy="374086"/>
          </a:xfrm>
          <a:prstGeom prst="rect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" rIns="46800" rtlCol="0" anchor="ctr" anchorCtr="0"/>
          <a:lstStyle/>
          <a:p>
            <a:pPr algn="ctr"/>
            <a:r>
              <a:rPr lang="en-US" altLang="ko-KR" sz="1200" dirty="0" smtClean="0">
                <a:solidFill>
                  <a:srgbClr val="000000"/>
                </a:solidFill>
              </a:rPr>
              <a:t>001</a:t>
            </a:r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382912" y="1899378"/>
            <a:ext cx="213604" cy="214156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400" b="1" dirty="0" smtClean="0">
                <a:solidFill>
                  <a:schemeClr val="tx2"/>
                </a:solidFill>
              </a:rPr>
              <a:t>1</a:t>
            </a:r>
            <a:endParaRPr lang="ko-KR" altLang="en-US" sz="1400" b="1" dirty="0">
              <a:solidFill>
                <a:schemeClr val="tx2"/>
              </a:solidFill>
            </a:endParaRPr>
          </a:p>
        </p:txBody>
      </p:sp>
      <p:sp>
        <p:nvSpPr>
          <p:cNvPr id="85" name="Oval 84"/>
          <p:cNvSpPr/>
          <p:nvPr/>
        </p:nvSpPr>
        <p:spPr>
          <a:xfrm>
            <a:off x="562932" y="2497509"/>
            <a:ext cx="213604" cy="214156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400" b="1" dirty="0" smtClean="0">
                <a:solidFill>
                  <a:schemeClr val="tx2"/>
                </a:solidFill>
              </a:rPr>
              <a:t>2</a:t>
            </a:r>
            <a:endParaRPr lang="ko-KR" altLang="en-US" sz="1400" b="1" dirty="0">
              <a:solidFill>
                <a:schemeClr val="tx2"/>
              </a:solidFill>
            </a:endParaRPr>
          </a:p>
        </p:txBody>
      </p:sp>
      <p:sp>
        <p:nvSpPr>
          <p:cNvPr id="86" name="Oval 85"/>
          <p:cNvSpPr/>
          <p:nvPr/>
        </p:nvSpPr>
        <p:spPr>
          <a:xfrm>
            <a:off x="814960" y="3089806"/>
            <a:ext cx="213604" cy="214156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400" b="1" dirty="0" smtClean="0">
                <a:solidFill>
                  <a:schemeClr val="tx2"/>
                </a:solidFill>
              </a:rPr>
              <a:t>3</a:t>
            </a:r>
            <a:endParaRPr lang="ko-KR" altLang="en-US" sz="1400" b="1" dirty="0">
              <a:solidFill>
                <a:schemeClr val="tx2"/>
              </a:solidFill>
            </a:endParaRPr>
          </a:p>
        </p:txBody>
      </p:sp>
      <p:sp>
        <p:nvSpPr>
          <p:cNvPr id="87" name="Oval 86"/>
          <p:cNvSpPr/>
          <p:nvPr/>
        </p:nvSpPr>
        <p:spPr>
          <a:xfrm>
            <a:off x="1048365" y="3694438"/>
            <a:ext cx="213604" cy="214156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400" b="1" dirty="0" smtClean="0">
                <a:solidFill>
                  <a:schemeClr val="tx2"/>
                </a:solidFill>
              </a:rPr>
              <a:t>4</a:t>
            </a:r>
            <a:endParaRPr lang="ko-KR" altLang="en-US" sz="1400" b="1" dirty="0">
              <a:solidFill>
                <a:schemeClr val="tx2"/>
              </a:solidFill>
            </a:endParaRPr>
          </a:p>
        </p:txBody>
      </p:sp>
      <p:sp>
        <p:nvSpPr>
          <p:cNvPr id="88" name="Oval 87"/>
          <p:cNvSpPr/>
          <p:nvPr/>
        </p:nvSpPr>
        <p:spPr>
          <a:xfrm>
            <a:off x="1316596" y="4312834"/>
            <a:ext cx="213604" cy="214156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400" b="1" dirty="0" smtClean="0">
                <a:solidFill>
                  <a:schemeClr val="tx2"/>
                </a:solidFill>
              </a:rPr>
              <a:t>5</a:t>
            </a:r>
            <a:endParaRPr lang="ko-KR" altLang="en-US" sz="1400" b="1" dirty="0">
              <a:solidFill>
                <a:schemeClr val="tx2"/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458109" y="5520461"/>
            <a:ext cx="213604" cy="214156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400" b="1" dirty="0" smtClean="0">
                <a:solidFill>
                  <a:schemeClr val="tx2"/>
                </a:solidFill>
              </a:rPr>
              <a:t>1</a:t>
            </a:r>
            <a:endParaRPr lang="ko-KR" altLang="en-US" sz="1400" b="1" dirty="0">
              <a:solidFill>
                <a:schemeClr val="tx2"/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987766" y="5520461"/>
            <a:ext cx="213604" cy="214156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400" b="1" dirty="0" smtClean="0">
                <a:solidFill>
                  <a:schemeClr val="tx2"/>
                </a:solidFill>
              </a:rPr>
              <a:t>2</a:t>
            </a:r>
            <a:endParaRPr lang="ko-KR" altLang="en-US" sz="1400" b="1" dirty="0">
              <a:solidFill>
                <a:schemeClr val="tx2"/>
              </a:solidFill>
            </a:endParaRPr>
          </a:p>
        </p:txBody>
      </p:sp>
      <p:sp>
        <p:nvSpPr>
          <p:cNvPr id="91" name="Oval 90"/>
          <p:cNvSpPr/>
          <p:nvPr/>
        </p:nvSpPr>
        <p:spPr>
          <a:xfrm>
            <a:off x="1517423" y="5520461"/>
            <a:ext cx="213604" cy="214156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400" b="1" dirty="0" smtClean="0">
                <a:solidFill>
                  <a:schemeClr val="tx2"/>
                </a:solidFill>
              </a:rPr>
              <a:t>3</a:t>
            </a:r>
            <a:endParaRPr lang="ko-KR" altLang="en-US" sz="1400" b="1" dirty="0">
              <a:solidFill>
                <a:schemeClr val="tx2"/>
              </a:solidFill>
            </a:endParaRPr>
          </a:p>
        </p:txBody>
      </p:sp>
      <p:sp>
        <p:nvSpPr>
          <p:cNvPr id="92" name="Oval 91"/>
          <p:cNvSpPr/>
          <p:nvPr/>
        </p:nvSpPr>
        <p:spPr>
          <a:xfrm>
            <a:off x="2047080" y="5520461"/>
            <a:ext cx="213604" cy="214156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400" b="1" dirty="0" smtClean="0">
                <a:solidFill>
                  <a:schemeClr val="tx2"/>
                </a:solidFill>
              </a:rPr>
              <a:t>4</a:t>
            </a:r>
            <a:endParaRPr lang="ko-KR" altLang="en-US" sz="1400" b="1" dirty="0">
              <a:solidFill>
                <a:schemeClr val="tx2"/>
              </a:solidFill>
            </a:endParaRPr>
          </a:p>
        </p:txBody>
      </p:sp>
      <p:sp>
        <p:nvSpPr>
          <p:cNvPr id="93" name="Oval 92"/>
          <p:cNvSpPr/>
          <p:nvPr/>
        </p:nvSpPr>
        <p:spPr>
          <a:xfrm>
            <a:off x="2576736" y="5520461"/>
            <a:ext cx="213604" cy="214156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400" b="1" dirty="0" smtClean="0">
                <a:solidFill>
                  <a:schemeClr val="tx2"/>
                </a:solidFill>
              </a:rPr>
              <a:t>5</a:t>
            </a:r>
            <a:endParaRPr lang="ko-KR" altLang="en-US" sz="1400" b="1" dirty="0">
              <a:solidFill>
                <a:schemeClr val="tx2"/>
              </a:solidFill>
            </a:endParaRPr>
          </a:p>
        </p:txBody>
      </p:sp>
      <p:sp>
        <p:nvSpPr>
          <p:cNvPr id="94" name="Rectangle 93"/>
          <p:cNvSpPr/>
          <p:nvPr/>
        </p:nvSpPr>
        <p:spPr bwMode="auto">
          <a:xfrm>
            <a:off x="3446263" y="5614170"/>
            <a:ext cx="3414949" cy="4641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algn="ctr">
            <a:noFill/>
            <a:round/>
            <a:headEnd/>
            <a:tailEnd/>
          </a:ln>
          <a:effectLst/>
        </p:spPr>
        <p:txBody>
          <a:bodyPr lIns="108000" tIns="108000" rIns="108000" bIns="108000"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“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온라인에서만 판매되는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메이크업 리무버 제품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”</a:t>
            </a:r>
            <a:endParaRPr lang="en-US" altLang="ko-KR" sz="1200" b="1" dirty="0">
              <a:solidFill>
                <a:prstClr val="black"/>
              </a:solidFill>
              <a:latin typeface="+mj-ea"/>
              <a:cs typeface="Arial" charset="0"/>
            </a:endParaRPr>
          </a:p>
        </p:txBody>
      </p:sp>
      <p:sp>
        <p:nvSpPr>
          <p:cNvPr id="97" name="Rectangle 96"/>
          <p:cNvSpPr/>
          <p:nvPr/>
        </p:nvSpPr>
        <p:spPr bwMode="auto">
          <a:xfrm>
            <a:off x="3128821" y="5614170"/>
            <a:ext cx="280005" cy="464156"/>
          </a:xfrm>
          <a:prstGeom prst="rect">
            <a:avLst/>
          </a:prstGeom>
          <a:noFill/>
          <a:ln w="3175" algn="ctr">
            <a:noFill/>
            <a:round/>
            <a:headEnd/>
            <a:tailEnd/>
          </a:ln>
          <a:effectLst/>
        </p:spPr>
        <p:txBody>
          <a:bodyPr lIns="36000" tIns="108000" rIns="36000" bIns="108000"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altLang="ko-KR" sz="14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</a:t>
            </a:r>
            <a:endParaRPr lang="en-US" altLang="ko-KR" sz="1400" b="1" dirty="0">
              <a:solidFill>
                <a:prstClr val="black"/>
              </a:solidFill>
              <a:latin typeface="+mj-ea"/>
              <a:cs typeface="Arial" charset="0"/>
            </a:endParaRPr>
          </a:p>
        </p:txBody>
      </p:sp>
      <p:sp>
        <p:nvSpPr>
          <p:cNvPr id="99" name="Right Brace 98"/>
          <p:cNvSpPr/>
          <p:nvPr/>
        </p:nvSpPr>
        <p:spPr>
          <a:xfrm rot="5400000">
            <a:off x="703937" y="5877250"/>
            <a:ext cx="90630" cy="446125"/>
          </a:xfrm>
          <a:prstGeom prst="rightBrace">
            <a:avLst>
              <a:gd name="adj1" fmla="val 28728"/>
              <a:gd name="adj2" fmla="val 50000"/>
            </a:avLst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Right Brace 99"/>
          <p:cNvSpPr/>
          <p:nvPr/>
        </p:nvSpPr>
        <p:spPr>
          <a:xfrm rot="5400000">
            <a:off x="1233703" y="5877251"/>
            <a:ext cx="90630" cy="446125"/>
          </a:xfrm>
          <a:prstGeom prst="rightBrace">
            <a:avLst>
              <a:gd name="adj1" fmla="val 28728"/>
              <a:gd name="adj2" fmla="val 50000"/>
            </a:avLst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Right Brace 100"/>
          <p:cNvSpPr/>
          <p:nvPr/>
        </p:nvSpPr>
        <p:spPr>
          <a:xfrm rot="5400000">
            <a:off x="1763471" y="5877252"/>
            <a:ext cx="90630" cy="446126"/>
          </a:xfrm>
          <a:prstGeom prst="rightBrace">
            <a:avLst>
              <a:gd name="adj1" fmla="val 28728"/>
              <a:gd name="adj2" fmla="val 50000"/>
            </a:avLst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/>
          <p:cNvSpPr txBox="1"/>
          <p:nvPr/>
        </p:nvSpPr>
        <p:spPr bwMode="gray">
          <a:xfrm>
            <a:off x="526189" y="6169946"/>
            <a:ext cx="440802" cy="13720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ko-KR" altLang="en-US" sz="900" dirty="0" smtClean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  <a:t>온라인</a:t>
            </a:r>
            <a:r>
              <a:rPr lang="en-US" altLang="ko-KR" sz="900" dirty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  <a:t/>
            </a:r>
            <a:br>
              <a:rPr lang="en-US" altLang="ko-KR" sz="900" dirty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</a:br>
            <a:r>
              <a:rPr lang="ko-KR" altLang="en-US" sz="900" dirty="0" smtClean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  <a:t>전용</a:t>
            </a:r>
            <a:endParaRPr lang="ko-KR" altLang="en-US" sz="1200" dirty="0" smtClean="0">
              <a:solidFill>
                <a:prstClr val="black"/>
              </a:solidFill>
              <a:latin typeface="+mj-ea"/>
              <a:ea typeface="+mj-ea"/>
              <a:cs typeface="Arial" charset="0"/>
            </a:endParaRPr>
          </a:p>
        </p:txBody>
      </p:sp>
      <p:sp>
        <p:nvSpPr>
          <p:cNvPr id="103" name="TextBox 102"/>
          <p:cNvSpPr txBox="1"/>
          <p:nvPr/>
        </p:nvSpPr>
        <p:spPr bwMode="gray">
          <a:xfrm>
            <a:off x="1100572" y="6169946"/>
            <a:ext cx="347036" cy="13720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ko-KR" altLang="en-US" sz="900" dirty="0" smtClean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  <a:t>뷰티</a:t>
            </a:r>
            <a:endParaRPr lang="ko-KR" altLang="en-US" sz="1200" dirty="0" smtClean="0">
              <a:solidFill>
                <a:prstClr val="black"/>
              </a:solidFill>
              <a:latin typeface="+mj-ea"/>
              <a:ea typeface="+mj-ea"/>
              <a:cs typeface="Arial" charset="0"/>
            </a:endParaRPr>
          </a:p>
        </p:txBody>
      </p:sp>
      <p:sp>
        <p:nvSpPr>
          <p:cNvPr id="106" name="TextBox 105"/>
          <p:cNvSpPr txBox="1"/>
          <p:nvPr/>
        </p:nvSpPr>
        <p:spPr bwMode="gray">
          <a:xfrm>
            <a:off x="2125732" y="6169946"/>
            <a:ext cx="415000" cy="13720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ko-KR" altLang="en-US" sz="900" smtClean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  <a:t>클렌징</a:t>
            </a:r>
            <a:endParaRPr lang="ko-KR" altLang="en-US" sz="900" dirty="0" smtClean="0">
              <a:solidFill>
                <a:prstClr val="black"/>
              </a:solidFill>
              <a:latin typeface="+mj-ea"/>
              <a:ea typeface="+mj-ea"/>
              <a:cs typeface="Arial" charset="0"/>
            </a:endParaRPr>
          </a:p>
        </p:txBody>
      </p:sp>
      <p:sp>
        <p:nvSpPr>
          <p:cNvPr id="107" name="Right Brace 106"/>
          <p:cNvSpPr/>
          <p:nvPr/>
        </p:nvSpPr>
        <p:spPr>
          <a:xfrm rot="5400000">
            <a:off x="2293599" y="5877252"/>
            <a:ext cx="90630" cy="446126"/>
          </a:xfrm>
          <a:prstGeom prst="rightBrace">
            <a:avLst>
              <a:gd name="adj1" fmla="val 28728"/>
              <a:gd name="adj2" fmla="val 50000"/>
            </a:avLst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Right Brace 107"/>
          <p:cNvSpPr/>
          <p:nvPr/>
        </p:nvSpPr>
        <p:spPr>
          <a:xfrm rot="5400000">
            <a:off x="2823007" y="5877252"/>
            <a:ext cx="90630" cy="446126"/>
          </a:xfrm>
          <a:prstGeom prst="rightBrace">
            <a:avLst>
              <a:gd name="adj1" fmla="val 28728"/>
              <a:gd name="adj2" fmla="val 50000"/>
            </a:avLst>
          </a:prstGeom>
          <a:ln w="95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/>
          <p:cNvSpPr txBox="1"/>
          <p:nvPr/>
        </p:nvSpPr>
        <p:spPr bwMode="gray">
          <a:xfrm>
            <a:off x="1535954" y="6169946"/>
            <a:ext cx="541608" cy="13720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ko-KR" altLang="en-US" sz="900" dirty="0" smtClean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  <a:t>스킨케어</a:t>
            </a:r>
          </a:p>
        </p:txBody>
      </p:sp>
      <p:sp>
        <p:nvSpPr>
          <p:cNvPr id="110" name="TextBox 109"/>
          <p:cNvSpPr txBox="1"/>
          <p:nvPr/>
        </p:nvSpPr>
        <p:spPr bwMode="gray">
          <a:xfrm>
            <a:off x="2594656" y="6169946"/>
            <a:ext cx="541608" cy="13720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ko-KR" altLang="en-US" sz="900" dirty="0" smtClean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  <a:t>메이크업</a:t>
            </a:r>
            <a:r>
              <a:rPr lang="en-US" altLang="ko-KR" sz="900" dirty="0" smtClean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  <a:t/>
            </a:r>
            <a:br>
              <a:rPr lang="en-US" altLang="ko-KR" sz="900" dirty="0" smtClean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</a:br>
            <a:r>
              <a:rPr lang="ko-KR" altLang="en-US" sz="900" dirty="0" smtClean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  <a:t>리무버</a:t>
            </a:r>
            <a:endParaRPr lang="en-US" altLang="ko-KR" sz="900" dirty="0" smtClean="0">
              <a:solidFill>
                <a:prstClr val="black"/>
              </a:solidFill>
              <a:latin typeface="+mj-ea"/>
              <a:ea typeface="+mj-ea"/>
              <a:cs typeface="Arial" charset="0"/>
            </a:endParaRPr>
          </a:p>
        </p:txBody>
      </p:sp>
      <p:sp>
        <p:nvSpPr>
          <p:cNvPr id="111" name="Rectangle 64"/>
          <p:cNvSpPr>
            <a:spLocks noChangeArrowheads="1"/>
          </p:cNvSpPr>
          <p:nvPr/>
        </p:nvSpPr>
        <p:spPr bwMode="auto">
          <a:xfrm>
            <a:off x="7089935" y="3037628"/>
            <a:ext cx="2704726" cy="346825"/>
          </a:xfrm>
          <a:prstGeom prst="rect">
            <a:avLst/>
          </a:prstGeom>
          <a:solidFill>
            <a:srgbClr val="0070C0"/>
          </a:solidFill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lIns="72000" tIns="0" rIns="72000" bIns="0" rtlCol="0" anchor="ctr"/>
          <a:lstStyle/>
          <a:p>
            <a:pPr algn="ctr" eaLnBrk="0"/>
            <a:r>
              <a:rPr lang="ko-KR" altLang="en-US" sz="1400" b="1" kern="0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기대효과</a:t>
            </a:r>
            <a:endParaRPr lang="ko-KR" altLang="en-US" sz="1400" b="1" kern="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12" name="TextBox 111"/>
          <p:cNvSpPr txBox="1"/>
          <p:nvPr/>
        </p:nvSpPr>
        <p:spPr bwMode="gray">
          <a:xfrm>
            <a:off x="7129775" y="3471575"/>
            <a:ext cx="2544358" cy="3053769"/>
          </a:xfrm>
          <a:prstGeom prst="rect">
            <a:avLst/>
          </a:prstGeom>
          <a:noFill/>
        </p:spPr>
        <p:txBody>
          <a:bodyPr vert="horz" wrap="square" lIns="72000" tIns="36000" rIns="72000" bIns="36000" rtlCol="0" anchor="t">
            <a:noAutofit/>
          </a:bodyPr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400" b="1" i="1" kern="0" dirty="0" smtClean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  <a:t>제품 분류체계의 가시성 확보</a:t>
            </a:r>
            <a:endParaRPr lang="en-US" altLang="ko-KR" sz="1400" b="1" i="1" kern="0" dirty="0" smtClean="0">
              <a:solidFill>
                <a:srgbClr val="000000"/>
              </a:solidFill>
              <a:latin typeface="+mj-ea"/>
              <a:ea typeface="+mj-ea"/>
              <a:cs typeface="Arial" pitchFamily="34" charset="0"/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  <a:cs typeface="Arial" pitchFamily="34" charset="0"/>
              </a:rPr>
              <a:t>Channel</a:t>
            </a:r>
            <a:r>
              <a:rPr lang="en-US" altLang="ko-KR" sz="1400" dirty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  <a:t/>
            </a:r>
            <a:br>
              <a:rPr lang="en-US" altLang="ko-KR" sz="1400" dirty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</a:br>
            <a:r>
              <a:rPr lang="en-US" altLang="ko-KR" sz="1200" dirty="0" smtClean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  <a:t>- </a:t>
            </a:r>
            <a:r>
              <a:rPr lang="ko-KR" altLang="en-US" sz="1200" dirty="0" smtClean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  <a:t>온라인전용 제품에 대한 실적 분석 가능</a:t>
            </a:r>
            <a:endParaRPr lang="en-US" altLang="ko-KR" sz="1200" dirty="0" smtClean="0">
              <a:solidFill>
                <a:prstClr val="black"/>
              </a:solidFill>
              <a:latin typeface="+mj-ea"/>
              <a:ea typeface="+mj-ea"/>
              <a:cs typeface="Arial" charset="0"/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ko-KR" sz="1400" b="1" kern="0" dirty="0" smtClean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  <a:t>Type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  <a:cs typeface="Arial" pitchFamily="34" charset="0"/>
              </a:rPr>
              <a:t/>
            </a:r>
            <a:b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  <a:cs typeface="Arial" pitchFamily="34" charset="0"/>
              </a:rPr>
            </a:b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  <a:cs typeface="Arial" pitchFamily="34" charset="0"/>
              </a:rPr>
              <a:t>-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  <a:cs typeface="Arial" pitchFamily="34" charset="0"/>
              </a:rPr>
              <a:t>사업영역에 대한 식별 가능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  <a:cs typeface="Arial" pitchFamily="34" charset="0"/>
              </a:rPr>
              <a:t/>
            </a:r>
            <a:b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  <a:cs typeface="Arial" pitchFamily="34" charset="0"/>
              </a:rPr>
            </a:b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  <a:cs typeface="Arial" pitchFamily="34" charset="0"/>
              </a:rPr>
              <a:t>-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  <a:cs typeface="Arial" pitchFamily="34" charset="0"/>
              </a:rPr>
              <a:t>향후 영역 확장을 위한 기초 마련</a:t>
            </a:r>
            <a:endParaRPr lang="en-US" altLang="ko-KR" sz="1200" kern="0" dirty="0" smtClean="0">
              <a:solidFill>
                <a:srgbClr val="000000"/>
              </a:solidFill>
              <a:latin typeface="+mj-ea"/>
              <a:ea typeface="+mj-ea"/>
              <a:cs typeface="Arial" pitchFamily="34" charset="0"/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  <a:cs typeface="Arial" pitchFamily="34" charset="0"/>
              </a:rPr>
              <a:t>Level1 ~ Level3</a:t>
            </a:r>
            <a:r>
              <a:rPr lang="en-US" altLang="ko-KR" sz="1400" kern="0" dirty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  <a:t/>
            </a:r>
            <a:br>
              <a:rPr lang="en-US" altLang="ko-KR" sz="1400" kern="0" dirty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</a:br>
            <a:r>
              <a:rPr lang="en-US" altLang="ko-KR" sz="1400" kern="0" dirty="0" smtClean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  <a:t>-</a:t>
            </a:r>
            <a:r>
              <a:rPr lang="en-US" altLang="ko-KR" sz="1200" kern="0" dirty="0" smtClean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  <a:t> </a:t>
            </a:r>
            <a:r>
              <a:rPr lang="ko-KR" altLang="en-US" sz="1200" kern="0" dirty="0" smtClean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  <a:t>전사 공통 기준의 카테고리 체계 확보</a:t>
            </a:r>
            <a:r>
              <a:rPr lang="en-US" altLang="ko-KR" sz="1200" kern="0" dirty="0" smtClean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  <a:t/>
            </a:r>
            <a:br>
              <a:rPr lang="en-US" altLang="ko-KR" sz="1200" kern="0" dirty="0" smtClean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</a:br>
            <a:r>
              <a:rPr lang="en-US" altLang="ko-KR" sz="1200" kern="0" dirty="0" smtClean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  <a:t>- </a:t>
            </a:r>
            <a:r>
              <a:rPr lang="ko-KR" altLang="en-US" sz="1200" kern="0" dirty="0" smtClean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  <a:t>카테고리별 전사 실적 분석 가능</a:t>
            </a:r>
            <a:endParaRPr lang="en-US" altLang="ko-KR" sz="1200" kern="0" dirty="0">
              <a:solidFill>
                <a:prstClr val="black"/>
              </a:solidFill>
              <a:latin typeface="+mj-ea"/>
              <a:ea typeface="+mj-ea"/>
              <a:cs typeface="Arial" charset="0"/>
            </a:endParaRPr>
          </a:p>
        </p:txBody>
      </p:sp>
      <p:sp>
        <p:nvSpPr>
          <p:cNvPr id="113" name="TextBox 112"/>
          <p:cNvSpPr txBox="1"/>
          <p:nvPr/>
        </p:nvSpPr>
        <p:spPr bwMode="gray">
          <a:xfrm>
            <a:off x="7129775" y="1886126"/>
            <a:ext cx="2544358" cy="606409"/>
          </a:xfrm>
          <a:prstGeom prst="rect">
            <a:avLst/>
          </a:prstGeom>
          <a:noFill/>
        </p:spPr>
        <p:txBody>
          <a:bodyPr vert="horz" wrap="square" lIns="72000" tIns="36000" rIns="72000" bIns="36000" rtlCol="0" anchor="t">
            <a:noAutofit/>
          </a:bodyPr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전사 카테고리 표준화</a:t>
            </a:r>
            <a:endParaRPr lang="en-US" altLang="ko-KR" sz="140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채널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기능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사업영역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표준화</a:t>
            </a:r>
            <a:endParaRPr lang="ko-KR" altLang="en-US" sz="1300" dirty="0" smtClean="0">
              <a:solidFill>
                <a:prstClr val="black"/>
              </a:solidFill>
              <a:latin typeface="+mj-ea"/>
              <a:ea typeface="+mj-ea"/>
              <a:cs typeface="Arial" charset="0"/>
            </a:endParaRPr>
          </a:p>
        </p:txBody>
      </p:sp>
      <p:sp>
        <p:nvSpPr>
          <p:cNvPr id="114" name="Down Arrow 113"/>
          <p:cNvSpPr/>
          <p:nvPr/>
        </p:nvSpPr>
        <p:spPr>
          <a:xfrm>
            <a:off x="7573166" y="2579657"/>
            <a:ext cx="1667394" cy="277787"/>
          </a:xfrm>
          <a:prstGeom prst="downArrow">
            <a:avLst>
              <a:gd name="adj1" fmla="val 58107"/>
              <a:gd name="adj2" fmla="val 50000"/>
            </a:avLst>
          </a:prstGeom>
          <a:solidFill>
            <a:schemeClr val="bg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115" name="Rectangle 114"/>
          <p:cNvSpPr>
            <a:spLocks noChangeArrowheads="1"/>
          </p:cNvSpPr>
          <p:nvPr/>
        </p:nvSpPr>
        <p:spPr bwMode="auto">
          <a:xfrm>
            <a:off x="7089935" y="1471089"/>
            <a:ext cx="2704726" cy="346825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27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miter lim="800000"/>
          </a:ln>
          <a:effectLst/>
        </p:spPr>
        <p:txBody>
          <a:bodyPr lIns="72000" tIns="0" rIns="72000" bIns="0" rtlCol="0" anchor="ctr"/>
          <a:lstStyle/>
          <a:p>
            <a:pPr algn="ctr" eaLnBrk="0"/>
            <a:r>
              <a:rPr lang="ko-KR" altLang="en-US" sz="14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고려사항</a:t>
            </a:r>
            <a:endParaRPr lang="ko-KR" altLang="en-US" sz="1400" b="1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9" name="Action Button: Return 58">
            <a:hlinkClick r:id="rId4" action="ppaction://hlinksldjump" highlightClick="1"/>
          </p:cNvPr>
          <p:cNvSpPr/>
          <p:nvPr/>
        </p:nvSpPr>
        <p:spPr>
          <a:xfrm>
            <a:off x="9287995" y="185460"/>
            <a:ext cx="417533" cy="399224"/>
          </a:xfrm>
          <a:prstGeom prst="actionButtonReturn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34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3"/>
          <p:cNvSpPr/>
          <p:nvPr/>
        </p:nvSpPr>
        <p:spPr bwMode="gray">
          <a:xfrm>
            <a:off x="307683" y="4265225"/>
            <a:ext cx="2629093" cy="346007"/>
          </a:xfrm>
          <a:prstGeom prst="rect">
            <a:avLst/>
          </a:prstGeom>
          <a:solidFill>
            <a:srgbClr val="002060"/>
          </a:solidFill>
          <a:ln w="9525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b="1" dirty="0" smtClean="0">
                <a:solidFill>
                  <a:schemeClr val="tx2"/>
                </a:solidFill>
              </a:rPr>
              <a:t>카테고리 코드 예시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+mn-ea"/>
              </a:rPr>
              <a:t>[</a:t>
            </a:r>
            <a:r>
              <a:rPr lang="ko-KR" altLang="en-US" dirty="0" smtClean="0">
                <a:latin typeface="+mn-ea"/>
              </a:rPr>
              <a:t>예시</a:t>
            </a:r>
            <a:r>
              <a:rPr lang="en-US" altLang="ko-KR" dirty="0" smtClean="0">
                <a:latin typeface="+mn-ea"/>
              </a:rPr>
              <a:t>] </a:t>
            </a:r>
            <a:r>
              <a:rPr lang="ko-KR" altLang="en-US" dirty="0" err="1">
                <a:latin typeface="+mn-ea"/>
              </a:rPr>
              <a:t>커머스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/>
              <a:t>사이트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/>
              <a:t>카테고리 코드 식별체계 </a:t>
            </a:r>
            <a:r>
              <a:rPr lang="ko-KR" altLang="en-US" dirty="0" smtClean="0"/>
              <a:t>예시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키워드 구조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9440" y="717955"/>
            <a:ext cx="9808920" cy="650061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온라인 사이트에서 사용되고 있는 카테고리 코드 식별체계를 수립하여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전사 관점에서 통합적으로 제품의 분류 확인이 가능함</a:t>
            </a:r>
            <a:endParaRPr lang="en-US" altLang="ko-KR" dirty="0">
              <a:solidFill>
                <a:schemeClr val="tx1"/>
              </a:solidFill>
            </a:endParaRPr>
          </a:p>
        </p:txBody>
      </p:sp>
      <p:grpSp>
        <p:nvGrpSpPr>
          <p:cNvPr id="64" name="Group 8"/>
          <p:cNvGrpSpPr/>
          <p:nvPr/>
        </p:nvGrpSpPr>
        <p:grpSpPr>
          <a:xfrm>
            <a:off x="2143053" y="1520788"/>
            <a:ext cx="3136275" cy="324036"/>
            <a:chOff x="476251" y="1889124"/>
            <a:chExt cx="5304841" cy="324036"/>
          </a:xfrm>
        </p:grpSpPr>
        <p:cxnSp>
          <p:nvCxnSpPr>
            <p:cNvPr id="65" name="Straight Connector 29"/>
            <p:cNvCxnSpPr/>
            <p:nvPr>
              <p:custDataLst>
                <p:tags r:id="rId1"/>
              </p:custDataLst>
            </p:nvPr>
          </p:nvCxnSpPr>
          <p:spPr bwMode="auto">
            <a:xfrm>
              <a:off x="476251" y="2213160"/>
              <a:ext cx="5304841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6" name="TextBox 65"/>
            <p:cNvSpPr txBox="1"/>
            <p:nvPr>
              <p:custDataLst>
                <p:tags r:id="rId2"/>
              </p:custDataLst>
            </p:nvPr>
          </p:nvSpPr>
          <p:spPr>
            <a:xfrm>
              <a:off x="821451" y="1889124"/>
              <a:ext cx="4614442" cy="307777"/>
            </a:xfrm>
            <a:prstGeom prst="rect">
              <a:avLst/>
            </a:prstGeom>
            <a:noFill/>
          </p:spPr>
          <p:txBody>
            <a:bodyPr wrap="square" lIns="46800" rIns="46800" rtlCol="0">
              <a:spAutoFit/>
            </a:bodyPr>
            <a:lstStyle/>
            <a:p>
              <a:pPr marL="177800" indent="-177800" algn="ctr">
                <a:spcBef>
                  <a:spcPts val="400"/>
                </a:spcBef>
              </a:pPr>
              <a:r>
                <a:rPr lang="ko-KR" altLang="en-US" sz="1400" b="1" dirty="0" smtClean="0">
                  <a:latin typeface="Calibri" panose="020F0502020204030204" pitchFamily="34" charset="0"/>
                  <a:ea typeface="맑은 고딕" panose="020B0503020000020004" pitchFamily="50" charset="-127"/>
                </a:rPr>
                <a:t>카테고리 코드 식별체계</a:t>
              </a:r>
              <a:endParaRPr lang="en-US" sz="1400" b="1" dirty="0" smtClean="0">
                <a:latin typeface="Calibri" panose="020F0502020204030204" pitchFamily="34" charset="0"/>
                <a:ea typeface="맑은 고딕" panose="020B0503020000020004" pitchFamily="50" charset="-127"/>
              </a:endParaRPr>
            </a:p>
          </p:txBody>
        </p:sp>
      </p:grpSp>
      <p:sp>
        <p:nvSpPr>
          <p:cNvPr id="70" name="Rectangle 69"/>
          <p:cNvSpPr/>
          <p:nvPr/>
        </p:nvSpPr>
        <p:spPr>
          <a:xfrm>
            <a:off x="303351" y="1471089"/>
            <a:ext cx="6671666" cy="2678879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303351" y="4277024"/>
            <a:ext cx="6671666" cy="2179466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4565931" y="2004473"/>
            <a:ext cx="817200" cy="491826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b="1" dirty="0" smtClean="0">
                <a:solidFill>
                  <a:srgbClr val="000000"/>
                </a:solidFill>
              </a:rPr>
              <a:t>Type</a:t>
            </a:r>
            <a:endParaRPr lang="ko-KR" altLang="en-US" sz="1200" b="1" dirty="0" smtClean="0">
              <a:solidFill>
                <a:srgbClr val="000000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3233412" y="2007092"/>
            <a:ext cx="817200" cy="491826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b="1" dirty="0" smtClean="0">
                <a:solidFill>
                  <a:srgbClr val="000000"/>
                </a:solidFill>
              </a:rPr>
              <a:t>Level1</a:t>
            </a:r>
            <a:endParaRPr lang="ko-KR" altLang="en-US" sz="1200" b="1" dirty="0" smtClean="0">
              <a:solidFill>
                <a:srgbClr val="000000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1900893" y="2009711"/>
            <a:ext cx="817200" cy="491826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b="1" dirty="0" smtClean="0">
                <a:solidFill>
                  <a:srgbClr val="000000"/>
                </a:solidFill>
              </a:rPr>
              <a:t>Level2</a:t>
            </a:r>
            <a:endParaRPr lang="ko-KR" altLang="en-US" sz="1200" b="1" dirty="0" smtClean="0">
              <a:solidFill>
                <a:srgbClr val="000000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568374" y="2012331"/>
            <a:ext cx="817200" cy="491826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b="1" dirty="0" smtClean="0">
                <a:solidFill>
                  <a:srgbClr val="000000"/>
                </a:solidFill>
              </a:rPr>
              <a:t>Level3</a:t>
            </a:r>
            <a:endParaRPr lang="ko-KR" altLang="en-US" sz="1200" b="1" dirty="0" smtClean="0">
              <a:solidFill>
                <a:srgbClr val="000000"/>
              </a:solidFill>
            </a:endParaRPr>
          </a:p>
        </p:txBody>
      </p:sp>
      <p:sp>
        <p:nvSpPr>
          <p:cNvPr id="110" name="Rectangle 109"/>
          <p:cNvSpPr/>
          <p:nvPr/>
        </p:nvSpPr>
        <p:spPr bwMode="auto">
          <a:xfrm>
            <a:off x="4412940" y="2564904"/>
            <a:ext cx="1120956" cy="464156"/>
          </a:xfrm>
          <a:prstGeom prst="rect">
            <a:avLst/>
          </a:prstGeom>
          <a:noFill/>
          <a:ln w="31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108000" tIns="108000" rIns="108000" bIns="108000"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ko-KR" altLang="en-US" sz="1200" b="1" dirty="0" smtClean="0">
                <a:solidFill>
                  <a:prstClr val="black"/>
                </a:solidFill>
                <a:latin typeface="+mj-ea"/>
                <a:cs typeface="Arial" charset="0"/>
              </a:rPr>
              <a:t>제품 기능</a:t>
            </a:r>
            <a:r>
              <a:rPr lang="en-US" altLang="ko-KR" sz="1200" b="1" dirty="0" smtClean="0">
                <a:solidFill>
                  <a:prstClr val="black"/>
                </a:solidFill>
                <a:latin typeface="+mj-ea"/>
                <a:cs typeface="Arial" charset="0"/>
              </a:rPr>
              <a:t/>
            </a:r>
            <a:br>
              <a:rPr lang="en-US" altLang="ko-KR" sz="1200" b="1" dirty="0" smtClean="0">
                <a:solidFill>
                  <a:prstClr val="black"/>
                </a:solidFill>
                <a:latin typeface="+mj-ea"/>
                <a:cs typeface="Arial" charset="0"/>
              </a:rPr>
            </a:br>
            <a:r>
              <a:rPr lang="en-US" altLang="ko-KR" sz="1200" b="1" dirty="0" smtClean="0">
                <a:solidFill>
                  <a:prstClr val="black"/>
                </a:solidFill>
                <a:latin typeface="+mj-ea"/>
                <a:cs typeface="Arial" charset="0"/>
              </a:rPr>
              <a:t>(</a:t>
            </a:r>
            <a:r>
              <a:rPr lang="ko-KR" altLang="en-US" sz="1200" b="1" dirty="0" smtClean="0">
                <a:solidFill>
                  <a:prstClr val="black"/>
                </a:solidFill>
                <a:latin typeface="+mj-ea"/>
                <a:cs typeface="Arial" charset="0"/>
              </a:rPr>
              <a:t>사업영역</a:t>
            </a:r>
            <a:r>
              <a:rPr lang="en-US" altLang="ko-KR" sz="1200" b="1" dirty="0" smtClean="0">
                <a:solidFill>
                  <a:prstClr val="black"/>
                </a:solidFill>
                <a:latin typeface="+mj-ea"/>
                <a:cs typeface="Arial" charset="0"/>
              </a:rPr>
              <a:t>)</a:t>
            </a:r>
            <a:endParaRPr lang="en-US" altLang="ko-KR" sz="1200" b="1" dirty="0">
              <a:solidFill>
                <a:prstClr val="black"/>
              </a:solidFill>
              <a:latin typeface="+mj-ea"/>
              <a:cs typeface="Arial" charset="0"/>
            </a:endParaRPr>
          </a:p>
        </p:txBody>
      </p:sp>
      <p:sp>
        <p:nvSpPr>
          <p:cNvPr id="111" name="Rectangle 110"/>
          <p:cNvSpPr/>
          <p:nvPr/>
        </p:nvSpPr>
        <p:spPr bwMode="auto">
          <a:xfrm>
            <a:off x="3080792" y="2564904"/>
            <a:ext cx="1120956" cy="464156"/>
          </a:xfrm>
          <a:prstGeom prst="rect">
            <a:avLst/>
          </a:prstGeom>
          <a:noFill/>
          <a:ln w="31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108000" tIns="108000" rIns="108000" bIns="108000"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대분류</a:t>
            </a:r>
            <a:endParaRPr lang="en-US" altLang="ko-KR" sz="1200" b="1" dirty="0">
              <a:solidFill>
                <a:prstClr val="black"/>
              </a:solidFill>
              <a:latin typeface="+mj-ea"/>
              <a:cs typeface="Arial" charset="0"/>
            </a:endParaRPr>
          </a:p>
        </p:txBody>
      </p:sp>
      <p:sp>
        <p:nvSpPr>
          <p:cNvPr id="112" name="Rectangle 111"/>
          <p:cNvSpPr/>
          <p:nvPr/>
        </p:nvSpPr>
        <p:spPr bwMode="auto">
          <a:xfrm>
            <a:off x="1748644" y="2564904"/>
            <a:ext cx="1120956" cy="464156"/>
          </a:xfrm>
          <a:prstGeom prst="rect">
            <a:avLst/>
          </a:prstGeom>
          <a:noFill/>
          <a:ln w="31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108000" tIns="108000" rIns="108000" bIns="108000"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중분류</a:t>
            </a:r>
            <a:endParaRPr lang="en-US" altLang="ko-KR" sz="1200" b="1" dirty="0">
              <a:solidFill>
                <a:prstClr val="black"/>
              </a:solidFill>
              <a:latin typeface="+mj-ea"/>
              <a:cs typeface="Arial" charset="0"/>
            </a:endParaRPr>
          </a:p>
        </p:txBody>
      </p:sp>
      <p:sp>
        <p:nvSpPr>
          <p:cNvPr id="113" name="Rectangle 112"/>
          <p:cNvSpPr/>
          <p:nvPr/>
        </p:nvSpPr>
        <p:spPr bwMode="auto">
          <a:xfrm>
            <a:off x="416496" y="2564904"/>
            <a:ext cx="1120956" cy="464156"/>
          </a:xfrm>
          <a:prstGeom prst="rect">
            <a:avLst/>
          </a:prstGeom>
          <a:noFill/>
          <a:ln w="31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108000" tIns="108000" rIns="108000" bIns="108000"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소분류</a:t>
            </a:r>
            <a:endParaRPr lang="en-US" altLang="ko-KR" sz="1200" b="1" dirty="0">
              <a:solidFill>
                <a:prstClr val="black"/>
              </a:solidFill>
              <a:latin typeface="+mj-ea"/>
              <a:cs typeface="Arial" charset="0"/>
            </a:endParaRPr>
          </a:p>
        </p:txBody>
      </p:sp>
      <p:sp>
        <p:nvSpPr>
          <p:cNvPr id="114" name="Rectangle 113"/>
          <p:cNvSpPr/>
          <p:nvPr/>
        </p:nvSpPr>
        <p:spPr bwMode="auto">
          <a:xfrm>
            <a:off x="416495" y="3145799"/>
            <a:ext cx="6449549" cy="8952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algn="ctr">
            <a:noFill/>
            <a:round/>
            <a:headEnd/>
            <a:tailEnd/>
          </a:ln>
          <a:effectLst/>
        </p:spPr>
        <p:txBody>
          <a:bodyPr lIns="108000" tIns="108000" rIns="108000" bIns="108000" rtlCol="0" anchor="ctr"/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solidFill>
                  <a:prstClr val="black"/>
                </a:solidFill>
                <a:latin typeface="+mj-ea"/>
                <a:cs typeface="Arial" charset="0"/>
              </a:rPr>
              <a:t>Channel, Type, Level1 ~ Level3</a:t>
            </a:r>
            <a:r>
              <a:rPr lang="ko-KR" altLang="en-US" sz="1200" dirty="0" smtClean="0">
                <a:solidFill>
                  <a:prstClr val="black"/>
                </a:solidFill>
                <a:latin typeface="+mj-ea"/>
                <a:cs typeface="Arial" charset="0"/>
              </a:rPr>
              <a:t>을 대시</a:t>
            </a:r>
            <a:r>
              <a:rPr lang="en-US" altLang="ko-KR" sz="1200" dirty="0" smtClean="0">
                <a:solidFill>
                  <a:prstClr val="black"/>
                </a:solidFill>
                <a:latin typeface="+mj-ea"/>
                <a:cs typeface="Arial" charset="0"/>
              </a:rPr>
              <a:t>(-) </a:t>
            </a:r>
            <a:r>
              <a:rPr lang="ko-KR" altLang="en-US" sz="1200" dirty="0" smtClean="0">
                <a:solidFill>
                  <a:prstClr val="black"/>
                </a:solidFill>
                <a:latin typeface="+mj-ea"/>
                <a:cs typeface="Arial" charset="0"/>
              </a:rPr>
              <a:t>형태로 구분</a:t>
            </a:r>
            <a:endParaRPr lang="en-US" altLang="ko-KR" sz="1200" dirty="0" smtClean="0">
              <a:solidFill>
                <a:prstClr val="black"/>
              </a:solidFill>
              <a:latin typeface="+mj-ea"/>
              <a:cs typeface="Arial" charset="0"/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prstClr val="black"/>
                </a:solidFill>
                <a:latin typeface="+mj-ea"/>
                <a:cs typeface="Arial" charset="0"/>
              </a:rPr>
              <a:t>코드체계가 아닌 </a:t>
            </a:r>
            <a:r>
              <a:rPr lang="ko-KR" altLang="en-US" sz="1200" dirty="0" smtClean="0">
                <a:solidFill>
                  <a:prstClr val="black"/>
                </a:solidFill>
                <a:latin typeface="+mj-ea"/>
                <a:cs typeface="Arial" charset="0"/>
              </a:rPr>
              <a:t>카테고리명으로 구분</a:t>
            </a:r>
            <a:endParaRPr lang="en-US" altLang="ko-KR" sz="1200" dirty="0" smtClean="0">
              <a:solidFill>
                <a:prstClr val="black"/>
              </a:solidFill>
              <a:latin typeface="+mj-ea"/>
              <a:cs typeface="Arial" charset="0"/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prstClr val="black"/>
                </a:solidFill>
                <a:latin typeface="+mj-ea"/>
                <a:cs typeface="Arial" charset="0"/>
              </a:rPr>
              <a:t>필요에 따라 </a:t>
            </a:r>
            <a:r>
              <a:rPr lang="en-US" altLang="ko-KR" sz="1200" dirty="0">
                <a:solidFill>
                  <a:prstClr val="black"/>
                </a:solidFill>
                <a:latin typeface="+mj-ea"/>
                <a:cs typeface="Arial" charset="0"/>
              </a:rPr>
              <a:t>2~5</a:t>
            </a:r>
            <a:r>
              <a:rPr lang="ko-KR" altLang="en-US" sz="1200" dirty="0">
                <a:solidFill>
                  <a:prstClr val="black"/>
                </a:solidFill>
                <a:latin typeface="+mj-ea"/>
                <a:cs typeface="Arial" charset="0"/>
              </a:rPr>
              <a:t>개의 </a:t>
            </a:r>
            <a:r>
              <a:rPr lang="ko-KR" altLang="en-US" sz="1200" dirty="0" smtClean="0">
                <a:solidFill>
                  <a:prstClr val="black"/>
                </a:solidFill>
                <a:latin typeface="+mj-ea"/>
                <a:cs typeface="Arial" charset="0"/>
              </a:rPr>
              <a:t>카테고리명을 </a:t>
            </a:r>
            <a:r>
              <a:rPr lang="ko-KR" altLang="en-US" sz="1200" dirty="0">
                <a:solidFill>
                  <a:prstClr val="black"/>
                </a:solidFill>
                <a:latin typeface="+mj-ea"/>
                <a:cs typeface="Arial" charset="0"/>
              </a:rPr>
              <a:t>사용하여 정의</a:t>
            </a:r>
            <a:endParaRPr lang="en-US" altLang="ko-KR" sz="1200" dirty="0">
              <a:solidFill>
                <a:prstClr val="black"/>
              </a:solidFill>
              <a:latin typeface="+mj-ea"/>
              <a:cs typeface="Arial" charset="0"/>
            </a:endParaRPr>
          </a:p>
        </p:txBody>
      </p:sp>
      <p:sp>
        <p:nvSpPr>
          <p:cNvPr id="115" name="Rectangle 114"/>
          <p:cNvSpPr/>
          <p:nvPr/>
        </p:nvSpPr>
        <p:spPr bwMode="auto">
          <a:xfrm>
            <a:off x="1503231" y="2023910"/>
            <a:ext cx="280005" cy="464156"/>
          </a:xfrm>
          <a:prstGeom prst="rect">
            <a:avLst/>
          </a:prstGeom>
          <a:noFill/>
          <a:ln w="3175" algn="ctr">
            <a:noFill/>
            <a:round/>
            <a:headEnd/>
            <a:tailEnd/>
          </a:ln>
          <a:effectLst/>
        </p:spPr>
        <p:txBody>
          <a:bodyPr lIns="36000" tIns="108000" rIns="36000" bIns="108000"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altLang="ko-KR" sz="40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-</a:t>
            </a:r>
            <a:endParaRPr lang="en-US" altLang="ko-KR" sz="4000" b="1" dirty="0">
              <a:solidFill>
                <a:prstClr val="black"/>
              </a:solidFill>
              <a:latin typeface="+mj-ea"/>
              <a:cs typeface="Arial" charset="0"/>
            </a:endParaRPr>
          </a:p>
        </p:txBody>
      </p:sp>
      <p:sp>
        <p:nvSpPr>
          <p:cNvPr id="116" name="Rectangle 115"/>
          <p:cNvSpPr/>
          <p:nvPr/>
        </p:nvSpPr>
        <p:spPr bwMode="auto">
          <a:xfrm>
            <a:off x="2835750" y="2023910"/>
            <a:ext cx="280005" cy="464156"/>
          </a:xfrm>
          <a:prstGeom prst="rect">
            <a:avLst/>
          </a:prstGeom>
          <a:noFill/>
          <a:ln w="3175" algn="ctr">
            <a:noFill/>
            <a:round/>
            <a:headEnd/>
            <a:tailEnd/>
          </a:ln>
          <a:effectLst/>
        </p:spPr>
        <p:txBody>
          <a:bodyPr lIns="36000" tIns="108000" rIns="36000" bIns="108000"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altLang="ko-KR" sz="40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-</a:t>
            </a:r>
            <a:endParaRPr lang="en-US" altLang="ko-KR" sz="4000" b="1" dirty="0">
              <a:solidFill>
                <a:prstClr val="black"/>
              </a:solidFill>
              <a:latin typeface="+mj-ea"/>
              <a:cs typeface="Arial" charset="0"/>
            </a:endParaRPr>
          </a:p>
        </p:txBody>
      </p:sp>
      <p:sp>
        <p:nvSpPr>
          <p:cNvPr id="117" name="Rectangle 116"/>
          <p:cNvSpPr/>
          <p:nvPr/>
        </p:nvSpPr>
        <p:spPr bwMode="auto">
          <a:xfrm>
            <a:off x="4168269" y="2023910"/>
            <a:ext cx="280005" cy="464156"/>
          </a:xfrm>
          <a:prstGeom prst="rect">
            <a:avLst/>
          </a:prstGeom>
          <a:noFill/>
          <a:ln w="3175" algn="ctr">
            <a:noFill/>
            <a:round/>
            <a:headEnd/>
            <a:tailEnd/>
          </a:ln>
          <a:effectLst/>
        </p:spPr>
        <p:txBody>
          <a:bodyPr lIns="36000" tIns="108000" rIns="36000" bIns="108000"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altLang="ko-KR" sz="40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-</a:t>
            </a:r>
            <a:endParaRPr lang="en-US" altLang="ko-KR" sz="4000" b="1" dirty="0">
              <a:solidFill>
                <a:prstClr val="black"/>
              </a:solidFill>
              <a:latin typeface="+mj-ea"/>
              <a:cs typeface="Arial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526190" y="4847418"/>
            <a:ext cx="2518598" cy="374086"/>
          </a:xfrm>
          <a:prstGeom prst="rect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" rIns="46800" rtlCol="0" anchor="ctr" anchorCtr="0"/>
          <a:lstStyle/>
          <a:p>
            <a:pPr algn="ctr"/>
            <a:r>
              <a:rPr lang="en-US" altLang="ko-KR" sz="1200" dirty="0" smtClean="0">
                <a:solidFill>
                  <a:srgbClr val="000000"/>
                </a:solidFill>
              </a:rPr>
              <a:t>skincare - beauty - online</a:t>
            </a:r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5898448" y="2004473"/>
            <a:ext cx="817200" cy="491826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b="1" dirty="0" smtClean="0">
                <a:solidFill>
                  <a:srgbClr val="000000"/>
                </a:solidFill>
              </a:rPr>
              <a:t>Channel</a:t>
            </a:r>
            <a:endParaRPr lang="ko-KR" altLang="en-US" sz="1200" b="1" dirty="0" smtClean="0">
              <a:solidFill>
                <a:srgbClr val="000000"/>
              </a:solidFill>
            </a:endParaRPr>
          </a:p>
        </p:txBody>
      </p:sp>
      <p:sp>
        <p:nvSpPr>
          <p:cNvPr id="129" name="Rectangle 128"/>
          <p:cNvSpPr/>
          <p:nvPr/>
        </p:nvSpPr>
        <p:spPr bwMode="auto">
          <a:xfrm>
            <a:off x="5500788" y="2023910"/>
            <a:ext cx="280005" cy="464156"/>
          </a:xfrm>
          <a:prstGeom prst="rect">
            <a:avLst/>
          </a:prstGeom>
          <a:noFill/>
          <a:ln w="3175" algn="ctr">
            <a:noFill/>
            <a:round/>
            <a:headEnd/>
            <a:tailEnd/>
          </a:ln>
          <a:effectLst/>
        </p:spPr>
        <p:txBody>
          <a:bodyPr lIns="36000" tIns="108000" rIns="36000" bIns="108000"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altLang="ko-KR" sz="40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-</a:t>
            </a:r>
            <a:endParaRPr lang="en-US" altLang="ko-KR" sz="4000" b="1" dirty="0">
              <a:solidFill>
                <a:prstClr val="black"/>
              </a:solidFill>
              <a:latin typeface="+mj-ea"/>
              <a:cs typeface="Arial" charset="0"/>
            </a:endParaRPr>
          </a:p>
        </p:txBody>
      </p:sp>
      <p:sp>
        <p:nvSpPr>
          <p:cNvPr id="130" name="Rectangle 129"/>
          <p:cNvSpPr/>
          <p:nvPr/>
        </p:nvSpPr>
        <p:spPr bwMode="auto">
          <a:xfrm>
            <a:off x="5745088" y="2564904"/>
            <a:ext cx="1120956" cy="464156"/>
          </a:xfrm>
          <a:prstGeom prst="rect">
            <a:avLst/>
          </a:prstGeom>
          <a:noFill/>
          <a:ln w="31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108000" tIns="108000" rIns="108000" bIns="108000"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ko-KR" altLang="en-US" sz="1200" b="1" dirty="0" smtClean="0">
                <a:solidFill>
                  <a:prstClr val="black"/>
                </a:solidFill>
                <a:latin typeface="+mj-ea"/>
                <a:cs typeface="Arial" charset="0"/>
              </a:rPr>
              <a:t>판매 채널</a:t>
            </a:r>
            <a:r>
              <a:rPr lang="en-US" altLang="ko-KR" sz="1200" b="1" dirty="0" smtClean="0">
                <a:solidFill>
                  <a:prstClr val="black"/>
                </a:solidFill>
                <a:latin typeface="+mj-ea"/>
                <a:cs typeface="Arial" charset="0"/>
              </a:rPr>
              <a:t/>
            </a:r>
            <a:br>
              <a:rPr lang="en-US" altLang="ko-KR" sz="1200" b="1" dirty="0" smtClean="0">
                <a:solidFill>
                  <a:prstClr val="black"/>
                </a:solidFill>
                <a:latin typeface="+mj-ea"/>
                <a:cs typeface="Arial" charset="0"/>
              </a:rPr>
            </a:br>
            <a:r>
              <a:rPr lang="en-US" altLang="ko-KR" sz="1200" b="1" dirty="0" smtClean="0">
                <a:solidFill>
                  <a:prstClr val="black"/>
                </a:solidFill>
                <a:latin typeface="+mj-ea"/>
                <a:cs typeface="Arial" charset="0"/>
              </a:rPr>
              <a:t>(</a:t>
            </a:r>
            <a:r>
              <a:rPr lang="ko-KR" altLang="en-US" sz="1200" b="1" dirty="0" smtClean="0">
                <a:solidFill>
                  <a:prstClr val="black"/>
                </a:solidFill>
                <a:latin typeface="+mj-ea"/>
                <a:cs typeface="Arial" charset="0"/>
              </a:rPr>
              <a:t>온라인전용</a:t>
            </a:r>
            <a:r>
              <a:rPr lang="en-US" altLang="ko-KR" sz="1200" b="1" dirty="0" smtClean="0">
                <a:solidFill>
                  <a:prstClr val="black"/>
                </a:solidFill>
                <a:latin typeface="+mj-ea"/>
                <a:cs typeface="Arial" charset="0"/>
              </a:rPr>
              <a:t>)</a:t>
            </a:r>
            <a:endParaRPr lang="en-US" altLang="ko-KR" sz="1200" b="1" dirty="0">
              <a:solidFill>
                <a:prstClr val="black"/>
              </a:solidFill>
              <a:latin typeface="+mj-ea"/>
              <a:cs typeface="Arial" charset="0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484307" y="1916832"/>
            <a:ext cx="213604" cy="214156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400" b="1" dirty="0" smtClean="0">
                <a:solidFill>
                  <a:schemeClr val="tx2"/>
                </a:solidFill>
              </a:rPr>
              <a:t>1</a:t>
            </a:r>
            <a:endParaRPr lang="ko-KR" altLang="en-US" sz="1400" b="1" dirty="0">
              <a:solidFill>
                <a:schemeClr val="tx2"/>
              </a:solidFill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1817587" y="1916832"/>
            <a:ext cx="213604" cy="214156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400" b="1" dirty="0" smtClean="0">
                <a:solidFill>
                  <a:schemeClr val="tx2"/>
                </a:solidFill>
              </a:rPr>
              <a:t>2</a:t>
            </a:r>
            <a:endParaRPr lang="ko-KR" altLang="en-US" sz="1400" b="1" dirty="0">
              <a:solidFill>
                <a:schemeClr val="tx2"/>
              </a:solidFill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3150867" y="1916832"/>
            <a:ext cx="213604" cy="214156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400" b="1" dirty="0" smtClean="0">
                <a:solidFill>
                  <a:schemeClr val="tx2"/>
                </a:solidFill>
              </a:rPr>
              <a:t>3</a:t>
            </a:r>
            <a:endParaRPr lang="ko-KR" altLang="en-US" sz="1400" b="1" dirty="0">
              <a:solidFill>
                <a:schemeClr val="tx2"/>
              </a:solidFill>
            </a:endParaRPr>
          </a:p>
        </p:txBody>
      </p:sp>
      <p:sp>
        <p:nvSpPr>
          <p:cNvPr id="134" name="Oval 133"/>
          <p:cNvSpPr/>
          <p:nvPr/>
        </p:nvSpPr>
        <p:spPr>
          <a:xfrm>
            <a:off x="4484147" y="1916832"/>
            <a:ext cx="213604" cy="214156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400" b="1" dirty="0" smtClean="0">
                <a:solidFill>
                  <a:schemeClr val="tx2"/>
                </a:solidFill>
              </a:rPr>
              <a:t>4</a:t>
            </a:r>
            <a:endParaRPr lang="ko-KR" altLang="en-US" sz="1400" b="1" dirty="0">
              <a:solidFill>
                <a:schemeClr val="tx2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5817428" y="1916832"/>
            <a:ext cx="213604" cy="214156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400" b="1" dirty="0" smtClean="0">
                <a:solidFill>
                  <a:schemeClr val="tx2"/>
                </a:solidFill>
              </a:rPr>
              <a:t>5</a:t>
            </a:r>
            <a:endParaRPr lang="ko-KR" altLang="en-US" sz="1400" b="1" dirty="0">
              <a:solidFill>
                <a:schemeClr val="tx2"/>
              </a:solidFill>
            </a:endParaRPr>
          </a:p>
        </p:txBody>
      </p:sp>
      <p:sp>
        <p:nvSpPr>
          <p:cNvPr id="136" name="Rectangle 135"/>
          <p:cNvSpPr/>
          <p:nvPr/>
        </p:nvSpPr>
        <p:spPr bwMode="auto">
          <a:xfrm>
            <a:off x="3584848" y="4835711"/>
            <a:ext cx="3239592" cy="4036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algn="ctr">
            <a:noFill/>
            <a:round/>
            <a:headEnd/>
            <a:tailEnd/>
          </a:ln>
          <a:effectLst/>
        </p:spPr>
        <p:txBody>
          <a:bodyPr lIns="108000" tIns="108000" rIns="108000" bIns="108000"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“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온라인에서만 판매되는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스킨케어 제품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”</a:t>
            </a:r>
            <a:endParaRPr lang="en-US" altLang="ko-KR" sz="1200" b="1" dirty="0">
              <a:solidFill>
                <a:prstClr val="black"/>
              </a:solidFill>
              <a:latin typeface="+mj-ea"/>
              <a:cs typeface="Arial" charset="0"/>
            </a:endParaRPr>
          </a:p>
        </p:txBody>
      </p:sp>
      <p:sp>
        <p:nvSpPr>
          <p:cNvPr id="137" name="Rectangle 136"/>
          <p:cNvSpPr/>
          <p:nvPr/>
        </p:nvSpPr>
        <p:spPr bwMode="auto">
          <a:xfrm>
            <a:off x="3174816" y="4797043"/>
            <a:ext cx="280005" cy="464156"/>
          </a:xfrm>
          <a:prstGeom prst="rect">
            <a:avLst/>
          </a:prstGeom>
          <a:noFill/>
          <a:ln w="3175" algn="ctr">
            <a:noFill/>
            <a:round/>
            <a:headEnd/>
            <a:tailEnd/>
          </a:ln>
          <a:effectLst/>
        </p:spPr>
        <p:txBody>
          <a:bodyPr lIns="36000" tIns="108000" rIns="36000" bIns="108000"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altLang="ko-KR" sz="14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</a:t>
            </a:r>
            <a:endParaRPr lang="en-US" altLang="ko-KR" sz="1400" b="1" dirty="0">
              <a:solidFill>
                <a:prstClr val="black"/>
              </a:solidFill>
              <a:latin typeface="+mj-ea"/>
              <a:cs typeface="Arial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526190" y="5398679"/>
            <a:ext cx="2518598" cy="374086"/>
          </a:xfrm>
          <a:prstGeom prst="rect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" rIns="46800" rtlCol="0" anchor="ctr" anchorCtr="0"/>
          <a:lstStyle/>
          <a:p>
            <a:pPr algn="ctr"/>
            <a:r>
              <a:rPr lang="en-US" altLang="ko-KR" sz="1200" dirty="0" err="1">
                <a:solidFill>
                  <a:srgbClr val="000000"/>
                </a:solidFill>
              </a:rPr>
              <a:t>s</a:t>
            </a:r>
            <a:r>
              <a:rPr lang="en-US" altLang="ko-KR" sz="1200" dirty="0" err="1" smtClean="0">
                <a:solidFill>
                  <a:srgbClr val="000000"/>
                </a:solidFill>
              </a:rPr>
              <a:t>uncare</a:t>
            </a:r>
            <a:r>
              <a:rPr lang="en-US" altLang="ko-KR" sz="1200" dirty="0" smtClean="0">
                <a:solidFill>
                  <a:srgbClr val="000000"/>
                </a:solidFill>
              </a:rPr>
              <a:t> - makeup</a:t>
            </a:r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139" name="Rectangle 138"/>
          <p:cNvSpPr/>
          <p:nvPr/>
        </p:nvSpPr>
        <p:spPr bwMode="auto">
          <a:xfrm>
            <a:off x="3584848" y="5380728"/>
            <a:ext cx="3239592" cy="4047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algn="ctr">
            <a:noFill/>
            <a:round/>
            <a:headEnd/>
            <a:tailEnd/>
          </a:ln>
          <a:effectLst/>
        </p:spPr>
        <p:txBody>
          <a:bodyPr lIns="108000" tIns="108000" rIns="108000" bIns="108000"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“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메이크업 중 선케어 제품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”</a:t>
            </a:r>
            <a:endParaRPr lang="en-US" altLang="ko-KR" sz="1200" b="1" dirty="0">
              <a:solidFill>
                <a:prstClr val="black"/>
              </a:solidFill>
              <a:latin typeface="+mj-ea"/>
              <a:cs typeface="Arial" charset="0"/>
            </a:endParaRPr>
          </a:p>
        </p:txBody>
      </p:sp>
      <p:sp>
        <p:nvSpPr>
          <p:cNvPr id="140" name="Rectangle 139"/>
          <p:cNvSpPr/>
          <p:nvPr/>
        </p:nvSpPr>
        <p:spPr bwMode="auto">
          <a:xfrm>
            <a:off x="3174816" y="5348456"/>
            <a:ext cx="280005" cy="464156"/>
          </a:xfrm>
          <a:prstGeom prst="rect">
            <a:avLst/>
          </a:prstGeom>
          <a:noFill/>
          <a:ln w="3175" algn="ctr">
            <a:noFill/>
            <a:round/>
            <a:headEnd/>
            <a:tailEnd/>
          </a:ln>
          <a:effectLst/>
        </p:spPr>
        <p:txBody>
          <a:bodyPr lIns="36000" tIns="108000" rIns="36000" bIns="108000"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altLang="ko-KR" sz="14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</a:t>
            </a:r>
            <a:endParaRPr lang="en-US" altLang="ko-KR" sz="1400" b="1" dirty="0">
              <a:solidFill>
                <a:prstClr val="black"/>
              </a:solidFill>
              <a:latin typeface="+mj-ea"/>
              <a:cs typeface="Arial" charset="0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526190" y="5949940"/>
            <a:ext cx="2518598" cy="374086"/>
          </a:xfrm>
          <a:prstGeom prst="rect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" rIns="46800" rtlCol="0" anchor="ctr" anchorCtr="0"/>
          <a:lstStyle/>
          <a:p>
            <a:pPr algn="ctr"/>
            <a:r>
              <a:rPr lang="en-US" altLang="ko-KR" sz="1200" dirty="0">
                <a:solidFill>
                  <a:srgbClr val="000000"/>
                </a:solidFill>
              </a:rPr>
              <a:t>s</a:t>
            </a:r>
            <a:r>
              <a:rPr lang="en-US" altLang="ko-KR" sz="1200" dirty="0" smtClean="0">
                <a:solidFill>
                  <a:srgbClr val="000000"/>
                </a:solidFill>
              </a:rPr>
              <a:t>limming - </a:t>
            </a:r>
            <a:r>
              <a:rPr lang="en-US" altLang="ko-KR" sz="1200" dirty="0" err="1" smtClean="0">
                <a:solidFill>
                  <a:srgbClr val="000000"/>
                </a:solidFill>
              </a:rPr>
              <a:t>beautyfood</a:t>
            </a:r>
            <a:r>
              <a:rPr lang="en-US" altLang="ko-KR" sz="1200" dirty="0" smtClean="0">
                <a:solidFill>
                  <a:srgbClr val="000000"/>
                </a:solidFill>
              </a:rPr>
              <a:t> - health</a:t>
            </a:r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142" name="Rectangle 141"/>
          <p:cNvSpPr/>
          <p:nvPr/>
        </p:nvSpPr>
        <p:spPr bwMode="auto">
          <a:xfrm>
            <a:off x="3584848" y="5931734"/>
            <a:ext cx="3239592" cy="4104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algn="ctr">
            <a:noFill/>
            <a:round/>
            <a:headEnd/>
            <a:tailEnd/>
          </a:ln>
          <a:effectLst/>
        </p:spPr>
        <p:txBody>
          <a:bodyPr lIns="108000" tIns="108000" rIns="108000" bIns="108000"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“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건강식품 중 슬리밍 제품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”</a:t>
            </a:r>
            <a:endParaRPr lang="en-US" altLang="ko-KR" sz="1200" b="1" dirty="0">
              <a:solidFill>
                <a:prstClr val="black"/>
              </a:solidFill>
              <a:latin typeface="+mj-ea"/>
              <a:cs typeface="Arial" charset="0"/>
            </a:endParaRPr>
          </a:p>
        </p:txBody>
      </p:sp>
      <p:sp>
        <p:nvSpPr>
          <p:cNvPr id="143" name="Rectangle 142"/>
          <p:cNvSpPr/>
          <p:nvPr/>
        </p:nvSpPr>
        <p:spPr bwMode="auto">
          <a:xfrm>
            <a:off x="3174816" y="5899869"/>
            <a:ext cx="280005" cy="464156"/>
          </a:xfrm>
          <a:prstGeom prst="rect">
            <a:avLst/>
          </a:prstGeom>
          <a:noFill/>
          <a:ln w="3175" algn="ctr">
            <a:noFill/>
            <a:round/>
            <a:headEnd/>
            <a:tailEnd/>
          </a:ln>
          <a:effectLst/>
        </p:spPr>
        <p:txBody>
          <a:bodyPr lIns="36000" tIns="108000" rIns="36000" bIns="108000"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altLang="ko-KR" sz="14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</a:t>
            </a:r>
            <a:endParaRPr lang="en-US" altLang="ko-KR" sz="1400" b="1" dirty="0">
              <a:solidFill>
                <a:prstClr val="black"/>
              </a:solidFill>
              <a:latin typeface="+mj-ea"/>
              <a:cs typeface="Arial" charset="0"/>
            </a:endParaRPr>
          </a:p>
        </p:txBody>
      </p:sp>
      <p:sp>
        <p:nvSpPr>
          <p:cNvPr id="144" name="Oval 143"/>
          <p:cNvSpPr/>
          <p:nvPr/>
        </p:nvSpPr>
        <p:spPr>
          <a:xfrm>
            <a:off x="2219116" y="4711910"/>
            <a:ext cx="213604" cy="214156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400" b="1" dirty="0" smtClean="0">
                <a:solidFill>
                  <a:schemeClr val="tx2"/>
                </a:solidFill>
              </a:rPr>
              <a:t>5</a:t>
            </a:r>
            <a:endParaRPr lang="ko-KR" altLang="en-US" sz="1400" b="1" dirty="0">
              <a:solidFill>
                <a:schemeClr val="tx2"/>
              </a:solidFill>
            </a:endParaRPr>
          </a:p>
        </p:txBody>
      </p:sp>
      <p:sp>
        <p:nvSpPr>
          <p:cNvPr id="145" name="Oval 144"/>
          <p:cNvSpPr/>
          <p:nvPr/>
        </p:nvSpPr>
        <p:spPr>
          <a:xfrm>
            <a:off x="1597129" y="4707841"/>
            <a:ext cx="213604" cy="214156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400" b="1" dirty="0" smtClean="0">
                <a:solidFill>
                  <a:schemeClr val="tx2"/>
                </a:solidFill>
              </a:rPr>
              <a:t>4</a:t>
            </a:r>
            <a:endParaRPr lang="ko-KR" altLang="en-US" sz="1400" b="1" dirty="0">
              <a:solidFill>
                <a:schemeClr val="tx2"/>
              </a:solidFill>
            </a:endParaRPr>
          </a:p>
        </p:txBody>
      </p:sp>
      <p:sp>
        <p:nvSpPr>
          <p:cNvPr id="146" name="Oval 145"/>
          <p:cNvSpPr/>
          <p:nvPr/>
        </p:nvSpPr>
        <p:spPr>
          <a:xfrm>
            <a:off x="884548" y="4707841"/>
            <a:ext cx="213604" cy="214156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400" b="1" dirty="0" smtClean="0">
                <a:solidFill>
                  <a:schemeClr val="tx2"/>
                </a:solidFill>
              </a:rPr>
              <a:t>3</a:t>
            </a:r>
            <a:endParaRPr lang="ko-KR" altLang="en-US" sz="1400" b="1" dirty="0">
              <a:solidFill>
                <a:schemeClr val="tx2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1859076" y="5288437"/>
            <a:ext cx="213604" cy="214156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400" b="1" dirty="0" smtClean="0">
                <a:solidFill>
                  <a:schemeClr val="tx2"/>
                </a:solidFill>
              </a:rPr>
              <a:t>3</a:t>
            </a:r>
            <a:endParaRPr lang="ko-KR" altLang="en-US" sz="1400" b="1" dirty="0">
              <a:solidFill>
                <a:schemeClr val="tx2"/>
              </a:solidFill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1136576" y="5288437"/>
            <a:ext cx="213604" cy="214156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400" b="1" dirty="0" smtClean="0">
                <a:solidFill>
                  <a:schemeClr val="tx2"/>
                </a:solidFill>
              </a:rPr>
              <a:t>2</a:t>
            </a:r>
            <a:endParaRPr lang="ko-KR" altLang="en-US" sz="1400" b="1" dirty="0">
              <a:solidFill>
                <a:schemeClr val="tx2"/>
              </a:solidFill>
            </a:endParaRPr>
          </a:p>
        </p:txBody>
      </p:sp>
      <p:sp>
        <p:nvSpPr>
          <p:cNvPr id="151" name="Oval 150"/>
          <p:cNvSpPr/>
          <p:nvPr/>
        </p:nvSpPr>
        <p:spPr>
          <a:xfrm>
            <a:off x="2363132" y="5844841"/>
            <a:ext cx="213604" cy="214156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400" b="1" dirty="0" smtClean="0">
                <a:solidFill>
                  <a:schemeClr val="tx2"/>
                </a:solidFill>
              </a:rPr>
              <a:t>4</a:t>
            </a:r>
            <a:endParaRPr lang="ko-KR" altLang="en-US" sz="1400" b="1" dirty="0">
              <a:solidFill>
                <a:schemeClr val="tx2"/>
              </a:solidFill>
            </a:endParaRPr>
          </a:p>
        </p:txBody>
      </p:sp>
      <p:sp>
        <p:nvSpPr>
          <p:cNvPr id="152" name="Oval 151"/>
          <p:cNvSpPr/>
          <p:nvPr/>
        </p:nvSpPr>
        <p:spPr>
          <a:xfrm>
            <a:off x="1460612" y="5840772"/>
            <a:ext cx="213604" cy="214156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400" b="1" dirty="0" smtClean="0">
                <a:solidFill>
                  <a:schemeClr val="tx2"/>
                </a:solidFill>
              </a:rPr>
              <a:t>2</a:t>
            </a:r>
            <a:endParaRPr lang="ko-KR" altLang="en-US" sz="1400" b="1" dirty="0">
              <a:solidFill>
                <a:schemeClr val="tx2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740532" y="5840772"/>
            <a:ext cx="213604" cy="214156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400" b="1" dirty="0" smtClean="0">
                <a:solidFill>
                  <a:schemeClr val="tx2"/>
                </a:solidFill>
              </a:rPr>
              <a:t>1</a:t>
            </a:r>
            <a:endParaRPr lang="ko-KR" altLang="en-US" sz="1400" b="1" dirty="0">
              <a:solidFill>
                <a:schemeClr val="tx2"/>
              </a:solidFill>
            </a:endParaRPr>
          </a:p>
        </p:txBody>
      </p:sp>
      <p:sp>
        <p:nvSpPr>
          <p:cNvPr id="160" name="Rectangle 64"/>
          <p:cNvSpPr>
            <a:spLocks noChangeArrowheads="1"/>
          </p:cNvSpPr>
          <p:nvPr/>
        </p:nvSpPr>
        <p:spPr bwMode="auto">
          <a:xfrm>
            <a:off x="7089935" y="3245906"/>
            <a:ext cx="2704726" cy="346825"/>
          </a:xfrm>
          <a:prstGeom prst="rect">
            <a:avLst/>
          </a:prstGeom>
          <a:solidFill>
            <a:srgbClr val="0070C0"/>
          </a:solidFill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lIns="72000" tIns="0" rIns="72000" bIns="0" rtlCol="0" anchor="ctr"/>
          <a:lstStyle/>
          <a:p>
            <a:pPr algn="ctr" eaLnBrk="0"/>
            <a:r>
              <a:rPr lang="ko-KR" altLang="en-US" sz="1400" b="1" kern="0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기대효과</a:t>
            </a:r>
            <a:endParaRPr lang="ko-KR" altLang="en-US" sz="1400" b="1" kern="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61" name="TextBox 160"/>
          <p:cNvSpPr txBox="1"/>
          <p:nvPr/>
        </p:nvSpPr>
        <p:spPr bwMode="gray">
          <a:xfrm>
            <a:off x="7129775" y="3679853"/>
            <a:ext cx="2544358" cy="2776637"/>
          </a:xfrm>
          <a:prstGeom prst="rect">
            <a:avLst/>
          </a:prstGeom>
          <a:noFill/>
        </p:spPr>
        <p:txBody>
          <a:bodyPr vert="horz" wrap="square" lIns="72000" tIns="36000" rIns="72000" bIns="36000" rtlCol="0" anchor="t">
            <a:noAutofit/>
          </a:bodyPr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400" b="1" i="1" kern="0" dirty="0" smtClean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  <a:t>유연한 카테고리 매핑</a:t>
            </a:r>
            <a:endParaRPr lang="en-US" altLang="ko-KR" sz="1400" b="1" i="1" kern="0" dirty="0" smtClean="0">
              <a:solidFill>
                <a:prstClr val="black"/>
              </a:solidFill>
              <a:latin typeface="+mj-ea"/>
              <a:ea typeface="+mj-ea"/>
              <a:cs typeface="Arial" charset="0"/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400" b="1" i="1" kern="0" dirty="0" smtClean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  <a:t>검색엔진 노출 확대</a:t>
            </a:r>
            <a:endParaRPr lang="en-US" altLang="ko-KR" sz="1400" b="1" i="1" kern="0" dirty="0" smtClean="0">
              <a:solidFill>
                <a:srgbClr val="000000"/>
              </a:solidFill>
              <a:latin typeface="+mj-ea"/>
              <a:ea typeface="+mj-ea"/>
              <a:cs typeface="Arial" pitchFamily="34" charset="0"/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  <a:cs typeface="Arial" pitchFamily="34" charset="0"/>
              </a:rPr>
              <a:t>Channel</a:t>
            </a:r>
            <a:r>
              <a:rPr lang="en-US" altLang="ko-KR" sz="1400" dirty="0" smtClean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  <a:t/>
            </a:r>
            <a:br>
              <a:rPr lang="en-US" altLang="ko-KR" sz="1400" dirty="0" smtClean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</a:br>
            <a:r>
              <a:rPr lang="en-US" altLang="ko-KR" sz="1200" dirty="0" smtClean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  <a:t>- </a:t>
            </a:r>
            <a:r>
              <a:rPr lang="ko-KR" altLang="en-US" sz="1200" dirty="0" smtClean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  <a:t>온라인전용 제품에 식별 가능</a:t>
            </a:r>
            <a:endParaRPr lang="en-US" altLang="ko-KR" sz="1200" dirty="0" smtClean="0">
              <a:solidFill>
                <a:prstClr val="black"/>
              </a:solidFill>
              <a:latin typeface="+mj-ea"/>
              <a:ea typeface="+mj-ea"/>
              <a:cs typeface="Arial" charset="0"/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ko-KR" sz="1400" b="1" kern="0" dirty="0" smtClean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  <a:t>Type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  <a:cs typeface="Arial" pitchFamily="34" charset="0"/>
              </a:rPr>
              <a:t/>
            </a:r>
            <a:b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  <a:cs typeface="Arial" pitchFamily="34" charset="0"/>
              </a:rPr>
            </a:b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  <a:cs typeface="Arial" pitchFamily="34" charset="0"/>
              </a:rPr>
              <a:t>-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  <a:cs typeface="Arial" pitchFamily="34" charset="0"/>
              </a:rPr>
              <a:t>사업영역에 대한 식별 가능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  <a:cs typeface="Arial" pitchFamily="34" charset="0"/>
              </a:rPr>
              <a:t/>
            </a:r>
            <a:b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  <a:cs typeface="Arial" pitchFamily="34" charset="0"/>
              </a:rPr>
            </a:b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  <a:cs typeface="Arial" pitchFamily="34" charset="0"/>
              </a:rPr>
              <a:t>-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  <a:cs typeface="Arial" pitchFamily="34" charset="0"/>
              </a:rPr>
              <a:t>향후 영역 확장에 유연한 대처 </a:t>
            </a:r>
            <a:endParaRPr lang="en-US" altLang="ko-KR" sz="1200" kern="0" dirty="0" smtClean="0">
              <a:solidFill>
                <a:srgbClr val="000000"/>
              </a:solidFill>
              <a:latin typeface="+mj-ea"/>
              <a:ea typeface="+mj-ea"/>
              <a:cs typeface="Arial" pitchFamily="34" charset="0"/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  <a:cs typeface="Arial" pitchFamily="34" charset="0"/>
              </a:rPr>
              <a:t>Level1 ~ Level3</a:t>
            </a:r>
            <a:r>
              <a:rPr lang="en-US" altLang="ko-KR" sz="1400" kern="0" dirty="0" smtClean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  <a:t/>
            </a:r>
            <a:br>
              <a:rPr lang="en-US" altLang="ko-KR" sz="1400" kern="0" dirty="0" smtClean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</a:br>
            <a:r>
              <a:rPr lang="en-US" altLang="ko-KR" sz="1400" kern="0" dirty="0" smtClean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  <a:t>-</a:t>
            </a:r>
            <a:r>
              <a:rPr lang="en-US" altLang="ko-KR" sz="1200" kern="0" dirty="0" smtClean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  <a:t> </a:t>
            </a:r>
            <a:r>
              <a:rPr lang="ko-KR" altLang="en-US" sz="1200" kern="0" dirty="0" smtClean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  <a:t>키워드 기반의 전사 공통 카테고리 체계 확보</a:t>
            </a:r>
            <a:r>
              <a:rPr lang="en-US" altLang="ko-KR" sz="1200" kern="0" dirty="0" smtClean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  <a:t/>
            </a:r>
            <a:br>
              <a:rPr lang="en-US" altLang="ko-KR" sz="1200" kern="0" dirty="0" smtClean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</a:br>
            <a:r>
              <a:rPr lang="en-US" altLang="ko-KR" sz="1200" kern="0" dirty="0" smtClean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  <a:t>- </a:t>
            </a:r>
            <a:r>
              <a:rPr lang="ko-KR" altLang="en-US" sz="1200" kern="0" dirty="0" smtClean="0">
                <a:solidFill>
                  <a:prstClr val="black"/>
                </a:solidFill>
                <a:latin typeface="+mj-ea"/>
                <a:ea typeface="+mj-ea"/>
                <a:cs typeface="Arial" charset="0"/>
              </a:rPr>
              <a:t>카테고리별 전사 실적 분석 가능</a:t>
            </a:r>
            <a:endParaRPr lang="en-US" altLang="ko-KR" sz="1200" kern="0" dirty="0">
              <a:solidFill>
                <a:prstClr val="black"/>
              </a:solidFill>
              <a:latin typeface="+mj-ea"/>
              <a:ea typeface="+mj-ea"/>
              <a:cs typeface="Arial" charset="0"/>
            </a:endParaRPr>
          </a:p>
        </p:txBody>
      </p:sp>
      <p:sp>
        <p:nvSpPr>
          <p:cNvPr id="162" name="TextBox 161"/>
          <p:cNvSpPr txBox="1"/>
          <p:nvPr/>
        </p:nvSpPr>
        <p:spPr bwMode="gray">
          <a:xfrm>
            <a:off x="7129775" y="1886126"/>
            <a:ext cx="2544358" cy="825653"/>
          </a:xfrm>
          <a:prstGeom prst="rect">
            <a:avLst/>
          </a:prstGeom>
          <a:noFill/>
        </p:spPr>
        <p:txBody>
          <a:bodyPr vert="horz" wrap="square" lIns="72000" tIns="36000" rIns="72000" bIns="36000" rtlCol="0" anchor="t">
            <a:noAutofit/>
          </a:bodyPr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전사 카테고리 표준화</a:t>
            </a:r>
            <a:endParaRPr lang="en-US" altLang="ko-KR" sz="140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채널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기능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사업영역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표준화</a:t>
            </a:r>
            <a:endParaRPr lang="ko-KR" altLang="en-US" sz="1300" dirty="0">
              <a:solidFill>
                <a:prstClr val="black"/>
              </a:solidFill>
              <a:latin typeface="+mj-ea"/>
              <a:cs typeface="Arial" charset="0"/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언어에 대한 기술 검증</a:t>
            </a:r>
            <a:endParaRPr lang="ko-KR" altLang="en-US" sz="1300" dirty="0" smtClean="0">
              <a:solidFill>
                <a:prstClr val="black"/>
              </a:solidFill>
              <a:latin typeface="+mj-ea"/>
              <a:ea typeface="+mj-ea"/>
              <a:cs typeface="Arial" charset="0"/>
            </a:endParaRPr>
          </a:p>
        </p:txBody>
      </p:sp>
      <p:sp>
        <p:nvSpPr>
          <p:cNvPr id="163" name="Down Arrow 162"/>
          <p:cNvSpPr/>
          <p:nvPr/>
        </p:nvSpPr>
        <p:spPr>
          <a:xfrm>
            <a:off x="7573166" y="2839949"/>
            <a:ext cx="1667394" cy="277787"/>
          </a:xfrm>
          <a:prstGeom prst="downArrow">
            <a:avLst>
              <a:gd name="adj1" fmla="val 58107"/>
              <a:gd name="adj2" fmla="val 50000"/>
            </a:avLst>
          </a:prstGeom>
          <a:solidFill>
            <a:schemeClr val="bg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164" name="Rectangle 163"/>
          <p:cNvSpPr>
            <a:spLocks noChangeArrowheads="1"/>
          </p:cNvSpPr>
          <p:nvPr/>
        </p:nvSpPr>
        <p:spPr bwMode="auto">
          <a:xfrm>
            <a:off x="7089935" y="1471089"/>
            <a:ext cx="2704726" cy="346825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270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miter lim="800000"/>
          </a:ln>
          <a:effectLst/>
        </p:spPr>
        <p:txBody>
          <a:bodyPr lIns="72000" tIns="0" rIns="72000" bIns="0" rtlCol="0" anchor="ctr"/>
          <a:lstStyle/>
          <a:p>
            <a:pPr algn="ctr" eaLnBrk="0"/>
            <a:r>
              <a:rPr lang="ko-KR" altLang="en-US" sz="14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고려사항</a:t>
            </a:r>
            <a:endParaRPr lang="ko-KR" altLang="en-US" sz="1400" b="1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2" name="Action Button: Return 51">
            <a:hlinkClick r:id="rId4" action="ppaction://hlinksldjump" highlightClick="1"/>
          </p:cNvPr>
          <p:cNvSpPr/>
          <p:nvPr/>
        </p:nvSpPr>
        <p:spPr>
          <a:xfrm>
            <a:off x="9287995" y="185460"/>
            <a:ext cx="417533" cy="399224"/>
          </a:xfrm>
          <a:prstGeom prst="actionButtonReturn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21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참고</a:t>
            </a:r>
            <a:r>
              <a:rPr lang="en-US" altLang="ko-KR" dirty="0" smtClean="0"/>
              <a:t>] </a:t>
            </a:r>
            <a:r>
              <a:rPr lang="ko-KR" altLang="en-US" dirty="0" smtClean="0"/>
              <a:t>검색엔진 </a:t>
            </a:r>
            <a:r>
              <a:rPr lang="ko-KR" altLang="en-US" dirty="0" smtClean="0"/>
              <a:t>유입 현황 및 검색결과 </a:t>
            </a:r>
            <a:r>
              <a:rPr lang="ko-KR" altLang="en-US" dirty="0" smtClean="0"/>
              <a:t>분석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9440" y="717955"/>
            <a:ext cx="9808920" cy="650061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아모레퍼시픽몰 유입 현황을 바탕으로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검색엔진에 노출되는 검색결과를 확인하고 분석함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7" name="Rectangle 64"/>
          <p:cNvSpPr>
            <a:spLocks noChangeArrowheads="1"/>
          </p:cNvSpPr>
          <p:nvPr/>
        </p:nvSpPr>
        <p:spPr bwMode="auto">
          <a:xfrm>
            <a:off x="5584142" y="1461994"/>
            <a:ext cx="4013374" cy="346825"/>
          </a:xfrm>
          <a:prstGeom prst="rect">
            <a:avLst/>
          </a:prstGeom>
          <a:solidFill>
            <a:srgbClr val="0070C0"/>
          </a:solidFill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lIns="72000" tIns="0" rIns="72000" bIns="0" rtlCol="0" anchor="ctr"/>
          <a:lstStyle/>
          <a:p>
            <a:pPr algn="ctr" eaLnBrk="0"/>
            <a:r>
              <a:rPr lang="ko-KR" altLang="en-US" sz="1400" b="1" kern="0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시사점</a:t>
            </a:r>
            <a:endParaRPr lang="ko-KR" altLang="en-US" sz="1400" b="1" kern="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88" name="TextBox 87"/>
          <p:cNvSpPr txBox="1"/>
          <p:nvPr/>
        </p:nvSpPr>
        <p:spPr bwMode="gray">
          <a:xfrm>
            <a:off x="5636370" y="1895942"/>
            <a:ext cx="3775415" cy="1353038"/>
          </a:xfrm>
          <a:prstGeom prst="rect">
            <a:avLst/>
          </a:prstGeom>
          <a:noFill/>
        </p:spPr>
        <p:txBody>
          <a:bodyPr vert="horz" wrap="square" lIns="72000" tIns="36000" rIns="72000" bIns="36000" rtlCol="0" anchor="t">
            <a:noAutofit/>
          </a:bodyPr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네이버를 통한 유입이 압도적으로 많음</a:t>
            </a:r>
            <a:endParaRPr lang="en-US" altLang="ko-KR" sz="140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검색엔진 검색결과에 광고를 제외한 아모레퍼시픽몰 상위 노출방안 수립 필요</a:t>
            </a:r>
            <a:endParaRPr lang="en-US" altLang="ko-KR" sz="140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노출을 위한 사이트 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키워드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및 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사이트맵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관리 필요</a:t>
            </a:r>
            <a:endParaRPr lang="en-US" altLang="ko-KR" sz="12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480" y="4041070"/>
            <a:ext cx="3359377" cy="208823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06587" y="4257944"/>
            <a:ext cx="3501194" cy="219539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8" name="Group 8"/>
          <p:cNvGrpSpPr/>
          <p:nvPr/>
        </p:nvGrpSpPr>
        <p:grpSpPr>
          <a:xfrm>
            <a:off x="3260812" y="3537012"/>
            <a:ext cx="3272892" cy="324036"/>
            <a:chOff x="476251" y="1889124"/>
            <a:chExt cx="5304841" cy="324036"/>
          </a:xfrm>
        </p:grpSpPr>
        <p:cxnSp>
          <p:nvCxnSpPr>
            <p:cNvPr id="19" name="Straight Connector 29"/>
            <p:cNvCxnSpPr/>
            <p:nvPr>
              <p:custDataLst>
                <p:tags r:id="rId3"/>
              </p:custDataLst>
            </p:nvPr>
          </p:nvCxnSpPr>
          <p:spPr bwMode="auto">
            <a:xfrm>
              <a:off x="476251" y="2213160"/>
              <a:ext cx="5304841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" name="TextBox 19"/>
            <p:cNvSpPr txBox="1"/>
            <p:nvPr>
              <p:custDataLst>
                <p:tags r:id="rId4"/>
              </p:custDataLst>
            </p:nvPr>
          </p:nvSpPr>
          <p:spPr>
            <a:xfrm>
              <a:off x="821451" y="1889124"/>
              <a:ext cx="4614442" cy="307777"/>
            </a:xfrm>
            <a:prstGeom prst="rect">
              <a:avLst/>
            </a:prstGeom>
            <a:noFill/>
          </p:spPr>
          <p:txBody>
            <a:bodyPr wrap="square" lIns="46800" rIns="46800" rtlCol="0">
              <a:spAutoFit/>
            </a:bodyPr>
            <a:lstStyle/>
            <a:p>
              <a:pPr marL="177800" indent="-177800" algn="ctr">
                <a:spcBef>
                  <a:spcPts val="400"/>
                </a:spcBef>
              </a:pP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주요 검색엔진 검색결과</a:t>
              </a:r>
              <a:endParaRPr 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55" y="1687593"/>
            <a:ext cx="5047986" cy="17281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8288" y="4041068"/>
            <a:ext cx="3876885" cy="241226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2" name="Group 8"/>
          <p:cNvGrpSpPr/>
          <p:nvPr/>
        </p:nvGrpSpPr>
        <p:grpSpPr>
          <a:xfrm>
            <a:off x="1263662" y="1268760"/>
            <a:ext cx="3272892" cy="324036"/>
            <a:chOff x="476251" y="1889124"/>
            <a:chExt cx="5304841" cy="324036"/>
          </a:xfrm>
        </p:grpSpPr>
        <p:cxnSp>
          <p:nvCxnSpPr>
            <p:cNvPr id="23" name="Straight Connector 29"/>
            <p:cNvCxnSpPr/>
            <p:nvPr>
              <p:custDataLst>
                <p:tags r:id="rId1"/>
              </p:custDataLst>
            </p:nvPr>
          </p:nvCxnSpPr>
          <p:spPr bwMode="auto">
            <a:xfrm>
              <a:off x="476251" y="2213160"/>
              <a:ext cx="5304841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" name="TextBox 23"/>
            <p:cNvSpPr txBox="1"/>
            <p:nvPr>
              <p:custDataLst>
                <p:tags r:id="rId2"/>
              </p:custDataLst>
            </p:nvPr>
          </p:nvSpPr>
          <p:spPr>
            <a:xfrm>
              <a:off x="821451" y="1889124"/>
              <a:ext cx="4614442" cy="307777"/>
            </a:xfrm>
            <a:prstGeom prst="rect">
              <a:avLst/>
            </a:prstGeom>
            <a:noFill/>
          </p:spPr>
          <p:txBody>
            <a:bodyPr wrap="square" lIns="46800" rIns="46800" rtlCol="0">
              <a:spAutoFit/>
            </a:bodyPr>
            <a:lstStyle/>
            <a:p>
              <a:pPr marL="177800" indent="-177800" algn="ctr">
                <a:spcBef>
                  <a:spcPts val="400"/>
                </a:spcBef>
              </a:pP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아모레퍼시픽몰 유입 현황</a:t>
              </a:r>
              <a:endParaRPr 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5578995" y="4041070"/>
            <a:ext cx="0" cy="2412266"/>
          </a:xfrm>
          <a:prstGeom prst="line">
            <a:avLst/>
          </a:prstGeom>
          <a:ln w="19050">
            <a:solidFill>
              <a:schemeClr val="bg1">
                <a:lumMod val="60000"/>
                <a:lumOff val="4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3711425" y="4653314"/>
            <a:ext cx="2187992" cy="397958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아모레퍼시픽몰 노출 없음</a:t>
            </a:r>
          </a:p>
        </p:txBody>
      </p:sp>
      <p:cxnSp>
        <p:nvCxnSpPr>
          <p:cNvPr id="32" name="Straight Connector 31"/>
          <p:cNvCxnSpPr>
            <a:endCxn id="31" idx="1"/>
          </p:cNvCxnSpPr>
          <p:nvPr/>
        </p:nvCxnSpPr>
        <p:spPr>
          <a:xfrm flipV="1">
            <a:off x="2180692" y="4852293"/>
            <a:ext cx="1530733" cy="700943"/>
          </a:xfrm>
          <a:prstGeom prst="line">
            <a:avLst/>
          </a:prstGeom>
          <a:ln w="19050">
            <a:solidFill>
              <a:schemeClr val="bg2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31" idx="3"/>
          </p:cNvCxnSpPr>
          <p:nvPr/>
        </p:nvCxnSpPr>
        <p:spPr>
          <a:xfrm flipH="1" flipV="1">
            <a:off x="5899417" y="4852293"/>
            <a:ext cx="493743" cy="378998"/>
          </a:xfrm>
          <a:prstGeom prst="line">
            <a:avLst/>
          </a:prstGeom>
          <a:ln w="19050">
            <a:solidFill>
              <a:schemeClr val="bg2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ction Button: Return 20">
            <a:hlinkClick r:id="rId10" action="ppaction://hlinksldjump" highlightClick="1"/>
          </p:cNvPr>
          <p:cNvSpPr/>
          <p:nvPr/>
        </p:nvSpPr>
        <p:spPr>
          <a:xfrm>
            <a:off x="9287995" y="185460"/>
            <a:ext cx="417533" cy="399224"/>
          </a:xfrm>
          <a:prstGeom prst="actionButtonReturn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36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30048" y="3399176"/>
            <a:ext cx="4526394" cy="299939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047" y="5693877"/>
            <a:ext cx="4526394" cy="7234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[Back up] </a:t>
            </a:r>
            <a:r>
              <a:rPr lang="ko-KR" altLang="en-US" dirty="0" smtClean="0"/>
              <a:t>검색엔진최적화</a:t>
            </a:r>
            <a:r>
              <a:rPr lang="en-US" altLang="ko-KR" dirty="0" smtClean="0"/>
              <a:t>(SEO) </a:t>
            </a:r>
            <a:r>
              <a:rPr lang="ko-KR" altLang="en-US" dirty="0" smtClean="0"/>
              <a:t>대응 방안</a:t>
            </a:r>
            <a:r>
              <a:rPr lang="en-US" altLang="ko-KR" dirty="0" smtClean="0"/>
              <a:t>(1/3) – </a:t>
            </a:r>
            <a:r>
              <a:rPr lang="ko-KR" altLang="en-US" dirty="0" smtClean="0"/>
              <a:t>全 검색엔진 공통 대상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9440" y="717955"/>
            <a:ext cx="9808920" cy="650061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검색엔진에서 페이지를 확인할 때 사용되는 타이틀 태그와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description </a:t>
            </a:r>
            <a:r>
              <a:rPr lang="ko-KR" altLang="en-US" dirty="0" smtClean="0">
                <a:solidFill>
                  <a:schemeClr val="tx1"/>
                </a:solidFill>
              </a:rPr>
              <a:t>메타 태그를 페이지 의미를 갖도록 적용하여 검색엔진 노출을 증대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344488" y="1954556"/>
            <a:ext cx="4680522" cy="781127"/>
          </a:xfrm>
          <a:prstGeom prst="rect">
            <a:avLst/>
          </a:prstGeom>
          <a:noFill/>
          <a:ln w="3175" algn="ctr">
            <a:noFill/>
            <a:round/>
            <a:headEnd/>
            <a:tailEnd/>
          </a:ln>
          <a:effectLst/>
        </p:spPr>
        <p:txBody>
          <a:bodyPr lIns="108000" tIns="108000" rIns="108000" bIns="108000" rtlCol="0" anchor="ctr"/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&lt;title&gt; </a:t>
            </a:r>
            <a:r>
              <a:rPr lang="ko-KR" altLang="en-US" sz="12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태그 </a:t>
            </a:r>
            <a:r>
              <a:rPr lang="en-US" altLang="ko-KR" sz="12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: </a:t>
            </a:r>
            <a:r>
              <a:rPr lang="ko-KR" altLang="en-US" sz="12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해당 페이지의 제목</a:t>
            </a:r>
            <a:endParaRPr lang="en-US" altLang="ko-KR" sz="12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Description &lt;meta&gt; </a:t>
            </a:r>
            <a:r>
              <a:rPr lang="ko-KR" altLang="en-US" sz="12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태그 </a:t>
            </a:r>
            <a:r>
              <a:rPr lang="en-US" altLang="ko-KR" sz="12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: </a:t>
            </a:r>
            <a:r>
              <a:rPr lang="ko-KR" altLang="en-US" sz="12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해당 페이지의 설명</a:t>
            </a:r>
            <a:endParaRPr lang="en-US" altLang="ko-KR" sz="12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7962" y="3399176"/>
            <a:ext cx="4608512" cy="29821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63" y="5638346"/>
            <a:ext cx="4617658" cy="834680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 bwMode="gray">
          <a:xfrm>
            <a:off x="160137" y="1592796"/>
            <a:ext cx="4072783" cy="346007"/>
          </a:xfrm>
          <a:prstGeom prst="rect">
            <a:avLst/>
          </a:prstGeom>
          <a:solidFill>
            <a:srgbClr val="002060"/>
          </a:solidFill>
          <a:ln w="9525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타이틀</a:t>
            </a:r>
            <a:r>
              <a:rPr lang="en-US" altLang="ko-KR" sz="12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(&lt;title&gt;) </a:t>
            </a:r>
            <a:r>
              <a:rPr lang="ko-KR" altLang="en-US" sz="12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태그 </a:t>
            </a:r>
            <a:r>
              <a:rPr lang="en-US" altLang="ko-KR" sz="12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Description </a:t>
            </a:r>
            <a:r>
              <a:rPr lang="ko-KR" altLang="en-US" sz="12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메타</a:t>
            </a:r>
            <a:r>
              <a:rPr lang="en-US" altLang="ko-KR" sz="12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(&lt;meta&gt;) </a:t>
            </a:r>
            <a:r>
              <a:rPr lang="ko-KR" altLang="en-US" sz="12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태그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60137" y="1597130"/>
            <a:ext cx="5149366" cy="1154868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3" name="Group 8"/>
          <p:cNvGrpSpPr/>
          <p:nvPr/>
        </p:nvGrpSpPr>
        <p:grpSpPr>
          <a:xfrm>
            <a:off x="1568719" y="2996952"/>
            <a:ext cx="2219026" cy="324036"/>
            <a:chOff x="476251" y="1889124"/>
            <a:chExt cx="5304841" cy="324036"/>
          </a:xfrm>
        </p:grpSpPr>
        <p:cxnSp>
          <p:nvCxnSpPr>
            <p:cNvPr id="64" name="Straight Connector 29"/>
            <p:cNvCxnSpPr/>
            <p:nvPr>
              <p:custDataLst>
                <p:tags r:id="rId3"/>
              </p:custDataLst>
            </p:nvPr>
          </p:nvCxnSpPr>
          <p:spPr bwMode="auto">
            <a:xfrm>
              <a:off x="476251" y="2213160"/>
              <a:ext cx="5304841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5" name="TextBox 64"/>
            <p:cNvSpPr txBox="1"/>
            <p:nvPr>
              <p:custDataLst>
                <p:tags r:id="rId4"/>
              </p:custDataLst>
            </p:nvPr>
          </p:nvSpPr>
          <p:spPr>
            <a:xfrm>
              <a:off x="821451" y="1889124"/>
              <a:ext cx="4614442" cy="307777"/>
            </a:xfrm>
            <a:prstGeom prst="rect">
              <a:avLst/>
            </a:prstGeom>
            <a:noFill/>
          </p:spPr>
          <p:txBody>
            <a:bodyPr wrap="square" lIns="46800" rIns="46800" rtlCol="0">
              <a:spAutoFit/>
            </a:bodyPr>
            <a:lstStyle/>
            <a:p>
              <a:pPr marL="177800" indent="-177800" algn="ctr">
                <a:spcBef>
                  <a:spcPts val="400"/>
                </a:spcBef>
              </a:pP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아모레퍼시픽몰</a:t>
              </a:r>
              <a:endParaRPr 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6" name="Group 8"/>
          <p:cNvGrpSpPr/>
          <p:nvPr/>
        </p:nvGrpSpPr>
        <p:grpSpPr>
          <a:xfrm>
            <a:off x="6285149" y="2996952"/>
            <a:ext cx="2219026" cy="324036"/>
            <a:chOff x="476251" y="1889124"/>
            <a:chExt cx="5304841" cy="324036"/>
          </a:xfrm>
        </p:grpSpPr>
        <p:cxnSp>
          <p:nvCxnSpPr>
            <p:cNvPr id="70" name="Straight Connector 29"/>
            <p:cNvCxnSpPr/>
            <p:nvPr>
              <p:custDataLst>
                <p:tags r:id="rId1"/>
              </p:custDataLst>
            </p:nvPr>
          </p:nvCxnSpPr>
          <p:spPr bwMode="auto">
            <a:xfrm>
              <a:off x="476251" y="2213160"/>
              <a:ext cx="5304841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3" name="TextBox 72"/>
            <p:cNvSpPr txBox="1"/>
            <p:nvPr>
              <p:custDataLst>
                <p:tags r:id="rId2"/>
              </p:custDataLst>
            </p:nvPr>
          </p:nvSpPr>
          <p:spPr>
            <a:xfrm>
              <a:off x="821451" y="1889124"/>
              <a:ext cx="4614442" cy="307777"/>
            </a:xfrm>
            <a:prstGeom prst="rect">
              <a:avLst/>
            </a:prstGeom>
            <a:noFill/>
          </p:spPr>
          <p:txBody>
            <a:bodyPr wrap="square" lIns="46800" rIns="46800" rtlCol="0">
              <a:spAutoFit/>
            </a:bodyPr>
            <a:lstStyle/>
            <a:p>
              <a:pPr marL="177800" indent="-177800" algn="ctr">
                <a:spcBef>
                  <a:spcPts val="400"/>
                </a:spcBef>
              </a:pPr>
              <a:r>
                <a:rPr 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SEPHORA</a:t>
              </a:r>
            </a:p>
          </p:txBody>
        </p:sp>
      </p:grpSp>
      <p:sp>
        <p:nvSpPr>
          <p:cNvPr id="75" name="Rectangle 74"/>
          <p:cNvSpPr/>
          <p:nvPr/>
        </p:nvSpPr>
        <p:spPr>
          <a:xfrm>
            <a:off x="164468" y="2969846"/>
            <a:ext cx="4795433" cy="3519494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5067916" y="2969846"/>
            <a:ext cx="4659521" cy="3519494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99312" y="5938898"/>
            <a:ext cx="4259384" cy="332631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5300318" y="5976689"/>
            <a:ext cx="4356122" cy="332631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6573180" y="4818272"/>
            <a:ext cx="2975248" cy="50788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Skincare </a:t>
            </a:r>
            <a:r>
              <a:rPr lang="en-US" altLang="ko-KR" sz="1200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Moisturizers  Moisturizer</a:t>
            </a:r>
            <a:endParaRPr lang="en-US" altLang="ko-KR" sz="1200" dirty="0" smtClean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200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Moisturizer</a:t>
            </a:r>
            <a:r>
              <a:rPr lang="ko-KR" altLang="en-US" sz="1200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페이지 내용</a:t>
            </a:r>
            <a:r>
              <a:rPr lang="en-US" altLang="ko-KR" sz="1200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</a:t>
            </a:r>
          </a:p>
        </p:txBody>
      </p:sp>
      <p:cxnSp>
        <p:nvCxnSpPr>
          <p:cNvPr id="82" name="Straight Connector 81"/>
          <p:cNvCxnSpPr>
            <a:stCxn id="79" idx="0"/>
            <a:endCxn id="80" idx="2"/>
          </p:cNvCxnSpPr>
          <p:nvPr/>
        </p:nvCxnSpPr>
        <p:spPr>
          <a:xfrm flipV="1">
            <a:off x="7478379" y="5326154"/>
            <a:ext cx="582425" cy="650535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82"/>
          <p:cNvSpPr/>
          <p:nvPr/>
        </p:nvSpPr>
        <p:spPr>
          <a:xfrm>
            <a:off x="1461212" y="4818272"/>
            <a:ext cx="3455784" cy="50788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스킨케어 </a:t>
            </a:r>
            <a:r>
              <a:rPr lang="en-US" altLang="ko-KR" sz="1200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모이스처라이징 </a:t>
            </a:r>
            <a:r>
              <a:rPr lang="en-US" altLang="ko-KR" sz="1200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로션</a:t>
            </a:r>
            <a:r>
              <a:rPr lang="en-US" altLang="ko-KR" sz="1200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&amp;</a:t>
            </a:r>
            <a:r>
              <a:rPr lang="ko-KR" altLang="en-US" sz="1200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에멀젼</a:t>
            </a:r>
            <a:endParaRPr lang="en-US" altLang="ko-KR" sz="1200" dirty="0" smtClean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200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Description,</a:t>
            </a:r>
            <a:r>
              <a:rPr lang="ko-KR" altLang="en-US" sz="1200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Title</a:t>
            </a:r>
            <a:r>
              <a:rPr lang="ko-KR" altLang="en-US" sz="1200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미적용</a:t>
            </a:r>
          </a:p>
        </p:txBody>
      </p:sp>
      <p:cxnSp>
        <p:nvCxnSpPr>
          <p:cNvPr id="84" name="Straight Connector 83"/>
          <p:cNvCxnSpPr>
            <a:stCxn id="78" idx="0"/>
            <a:endCxn id="83" idx="2"/>
          </p:cNvCxnSpPr>
          <p:nvPr/>
        </p:nvCxnSpPr>
        <p:spPr>
          <a:xfrm flipV="1">
            <a:off x="2729004" y="5326154"/>
            <a:ext cx="460100" cy="612744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64"/>
          <p:cNvSpPr>
            <a:spLocks noChangeArrowheads="1"/>
          </p:cNvSpPr>
          <p:nvPr/>
        </p:nvSpPr>
        <p:spPr bwMode="auto">
          <a:xfrm>
            <a:off x="5542148" y="1448780"/>
            <a:ext cx="4114292" cy="346825"/>
          </a:xfrm>
          <a:prstGeom prst="rect">
            <a:avLst/>
          </a:prstGeom>
          <a:solidFill>
            <a:srgbClr val="0070C0"/>
          </a:solidFill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lIns="72000" tIns="0" rIns="72000" bIns="0" rtlCol="0" anchor="ctr"/>
          <a:lstStyle/>
          <a:p>
            <a:pPr algn="ctr" eaLnBrk="0"/>
            <a:r>
              <a:rPr lang="ko-KR" altLang="en-US" sz="1400" b="1" kern="0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개선사항</a:t>
            </a:r>
            <a:endParaRPr lang="ko-KR" altLang="en-US" sz="1400" b="1" kern="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86" name="TextBox 85"/>
          <p:cNvSpPr txBox="1"/>
          <p:nvPr/>
        </p:nvSpPr>
        <p:spPr bwMode="gray">
          <a:xfrm>
            <a:off x="5561865" y="1882726"/>
            <a:ext cx="3986563" cy="796077"/>
          </a:xfrm>
          <a:prstGeom prst="rect">
            <a:avLst/>
          </a:prstGeom>
          <a:noFill/>
        </p:spPr>
        <p:txBody>
          <a:bodyPr vert="horz" wrap="square" lIns="72000" tIns="36000" rIns="72000" bIns="36000" rtlCol="0" anchor="t">
            <a:noAutofit/>
          </a:bodyPr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각 페이지 별 의미있는 타이틀 및 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description 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적용 필요</a:t>
            </a:r>
            <a:endParaRPr lang="en-US" altLang="ko-KR" sz="14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타이틀에 적용하는 페이지명 표준 체계 수립 필요 </a:t>
            </a:r>
          </a:p>
        </p:txBody>
      </p:sp>
      <p:sp>
        <p:nvSpPr>
          <p:cNvPr id="27" name="Action Button: Return 26">
            <a:hlinkClick r:id="rId10" action="ppaction://hlinksldjump" highlightClick="1"/>
          </p:cNvPr>
          <p:cNvSpPr/>
          <p:nvPr/>
        </p:nvSpPr>
        <p:spPr>
          <a:xfrm>
            <a:off x="9287995" y="185460"/>
            <a:ext cx="417533" cy="399224"/>
          </a:xfrm>
          <a:prstGeom prst="actionButtonReturn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59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[Back </a:t>
            </a:r>
            <a:r>
              <a:rPr lang="en-US" altLang="ko-KR" dirty="0" smtClean="0">
                <a:latin typeface="+mn-ea"/>
              </a:rPr>
              <a:t>Up</a:t>
            </a:r>
            <a:r>
              <a:rPr lang="en-US" altLang="ko-KR" dirty="0">
                <a:latin typeface="+mn-ea"/>
              </a:rPr>
              <a:t>] </a:t>
            </a:r>
            <a:r>
              <a:rPr lang="ko-KR" altLang="en-US" dirty="0" smtClean="0"/>
              <a:t>검색엔진최적화</a:t>
            </a:r>
            <a:r>
              <a:rPr lang="en-US" altLang="ko-KR" dirty="0"/>
              <a:t>(SEO) </a:t>
            </a:r>
            <a:r>
              <a:rPr lang="ko-KR" altLang="en-US" dirty="0"/>
              <a:t>대응 방안</a:t>
            </a:r>
            <a:r>
              <a:rPr lang="en-US" altLang="ko-KR" dirty="0" smtClean="0"/>
              <a:t>(2/3)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9440" y="717955"/>
            <a:ext cx="9808920" cy="650061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Open Graph</a:t>
            </a:r>
            <a:r>
              <a:rPr lang="ko-KR" altLang="en-US" dirty="0" smtClean="0">
                <a:solidFill>
                  <a:schemeClr val="tx1"/>
                </a:solidFill>
              </a:rPr>
              <a:t> 태그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소셜미디어 공유 시 사용되는 정보를 정의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r>
              <a:rPr lang="ko-KR" altLang="en-US" dirty="0" smtClean="0">
                <a:solidFill>
                  <a:schemeClr val="tx1"/>
                </a:solidFill>
              </a:rPr>
              <a:t>를 활용하여 사이트 내의 링크를 공유하는 경우 사이트의 정보 또한 함께 확산됨 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6776715" y="5769260"/>
            <a:ext cx="2713682" cy="6160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algn="ctr">
            <a:noFill/>
            <a:round/>
            <a:headEnd/>
            <a:tailEnd/>
          </a:ln>
          <a:effectLst/>
        </p:spPr>
        <p:txBody>
          <a:bodyPr lIns="108000" tIns="108000" rIns="108000" bIns="108000" rtlCol="0" anchor="ctr"/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Open Graph 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참고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/>
            </a:r>
            <a:b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</a:b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http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://ogp.me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5" name="Rectangle 64"/>
          <p:cNvSpPr>
            <a:spLocks noChangeArrowheads="1"/>
          </p:cNvSpPr>
          <p:nvPr/>
        </p:nvSpPr>
        <p:spPr bwMode="auto">
          <a:xfrm>
            <a:off x="6753200" y="3429000"/>
            <a:ext cx="2736304" cy="346825"/>
          </a:xfrm>
          <a:prstGeom prst="rect">
            <a:avLst/>
          </a:prstGeom>
          <a:solidFill>
            <a:srgbClr val="0070C0"/>
          </a:solidFill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lIns="72000" tIns="0" rIns="72000" bIns="0" rtlCol="0" anchor="ctr"/>
          <a:lstStyle/>
          <a:p>
            <a:pPr algn="ctr" eaLnBrk="0"/>
            <a:r>
              <a:rPr lang="ko-KR" altLang="en-US" sz="1400" b="1" kern="0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개선사항</a:t>
            </a:r>
            <a:endParaRPr lang="ko-KR" altLang="en-US" sz="1400" b="1" kern="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 bwMode="gray">
          <a:xfrm>
            <a:off x="6776715" y="3854404"/>
            <a:ext cx="2574063" cy="1734835"/>
          </a:xfrm>
          <a:prstGeom prst="rect">
            <a:avLst/>
          </a:prstGeom>
          <a:noFill/>
        </p:spPr>
        <p:txBody>
          <a:bodyPr vert="horz" wrap="square" lIns="72000" tIns="36000" rIns="72000" bIns="36000" rtlCol="0" anchor="t">
            <a:noAutofit/>
          </a:bodyPr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4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카테고리 서브메인 적용 필요</a:t>
            </a:r>
            <a:r>
              <a:rPr lang="en-US" altLang="ko-KR" sz="14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/>
            </a:r>
            <a:br>
              <a:rPr lang="en-US" altLang="ko-KR" sz="14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</a:br>
            <a:r>
              <a:rPr lang="en-US" altLang="ko-KR" sz="12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- </a:t>
            </a:r>
            <a:r>
              <a:rPr lang="ko-KR" altLang="en-US" sz="12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해당 카테고리의 정보 공유 시 공유되는 정보의 명확화</a:t>
            </a:r>
            <a:endParaRPr lang="en-US" altLang="ko-KR" sz="12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4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브랜드 서브메인 적용 필요</a:t>
            </a:r>
            <a:r>
              <a:rPr lang="en-US" altLang="ko-KR" sz="14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/>
            </a:r>
            <a:br>
              <a:rPr lang="en-US" altLang="ko-KR" sz="14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</a:br>
            <a:r>
              <a:rPr lang="en-US" altLang="ko-KR" sz="12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- </a:t>
            </a:r>
            <a:r>
              <a:rPr lang="ko-KR" altLang="en-US" sz="12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브랜드 공유 시 해당 브랜드 정보를 포함하여 공유 가능</a:t>
            </a:r>
            <a:endParaRPr lang="en-US" altLang="ko-KR" sz="12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34" y="1921476"/>
            <a:ext cx="4104455" cy="1154611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 bwMode="gray">
          <a:xfrm>
            <a:off x="377275" y="1520788"/>
            <a:ext cx="2739521" cy="346007"/>
          </a:xfrm>
          <a:prstGeom prst="rect">
            <a:avLst/>
          </a:prstGeom>
          <a:solidFill>
            <a:srgbClr val="002060"/>
          </a:solidFill>
          <a:ln w="9525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메타태그 내의 </a:t>
            </a:r>
            <a:r>
              <a:rPr lang="en-US" altLang="ko-KR" sz="1200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Open Graph </a:t>
            </a:r>
            <a:r>
              <a:rPr lang="ko-KR" altLang="en-US" sz="1200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  <a:endParaRPr lang="ko-KR" altLang="en-US" sz="12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77275" y="1525122"/>
            <a:ext cx="9112229" cy="1622808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2" name="Group 8"/>
          <p:cNvGrpSpPr/>
          <p:nvPr/>
        </p:nvGrpSpPr>
        <p:grpSpPr>
          <a:xfrm>
            <a:off x="1949515" y="3342165"/>
            <a:ext cx="3078790" cy="324036"/>
            <a:chOff x="476251" y="1889124"/>
            <a:chExt cx="5304841" cy="324036"/>
          </a:xfrm>
        </p:grpSpPr>
        <p:cxnSp>
          <p:nvCxnSpPr>
            <p:cNvPr id="53" name="Straight Connector 29"/>
            <p:cNvCxnSpPr/>
            <p:nvPr>
              <p:custDataLst>
                <p:tags r:id="rId3"/>
              </p:custDataLst>
            </p:nvPr>
          </p:nvCxnSpPr>
          <p:spPr bwMode="auto">
            <a:xfrm>
              <a:off x="476251" y="2213160"/>
              <a:ext cx="5304841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5" name="TextBox 54"/>
            <p:cNvSpPr txBox="1"/>
            <p:nvPr>
              <p:custDataLst>
                <p:tags r:id="rId4"/>
              </p:custDataLst>
            </p:nvPr>
          </p:nvSpPr>
          <p:spPr>
            <a:xfrm>
              <a:off x="821451" y="1889124"/>
              <a:ext cx="4614443" cy="307777"/>
            </a:xfrm>
            <a:prstGeom prst="rect">
              <a:avLst/>
            </a:prstGeom>
            <a:noFill/>
          </p:spPr>
          <p:txBody>
            <a:bodyPr wrap="square" lIns="46800" rIns="46800" rtlCol="0">
              <a:spAutoFit/>
            </a:bodyPr>
            <a:lstStyle/>
            <a:p>
              <a:pPr marL="177800" indent="-177800" algn="ctr">
                <a:spcBef>
                  <a:spcPts val="400"/>
                </a:spcBef>
              </a:pP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아모레퍼시픽몰 제품 상세</a:t>
              </a:r>
              <a:endParaRPr 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86" y="5594958"/>
            <a:ext cx="5109248" cy="716181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381606" y="3274619"/>
            <a:ext cx="6191574" cy="313502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7" name="Group 8"/>
          <p:cNvGrpSpPr/>
          <p:nvPr/>
        </p:nvGrpSpPr>
        <p:grpSpPr>
          <a:xfrm>
            <a:off x="1949515" y="5193196"/>
            <a:ext cx="3078790" cy="324036"/>
            <a:chOff x="476251" y="1889124"/>
            <a:chExt cx="5304841" cy="324036"/>
          </a:xfrm>
        </p:grpSpPr>
        <p:cxnSp>
          <p:nvCxnSpPr>
            <p:cNvPr id="58" name="Straight Connector 29"/>
            <p:cNvCxnSpPr/>
            <p:nvPr>
              <p:custDataLst>
                <p:tags r:id="rId1"/>
              </p:custDataLst>
            </p:nvPr>
          </p:nvCxnSpPr>
          <p:spPr bwMode="auto">
            <a:xfrm>
              <a:off x="476251" y="2213160"/>
              <a:ext cx="5304841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9" name="TextBox 58"/>
            <p:cNvSpPr txBox="1"/>
            <p:nvPr>
              <p:custDataLst>
                <p:tags r:id="rId2"/>
              </p:custDataLst>
            </p:nvPr>
          </p:nvSpPr>
          <p:spPr>
            <a:xfrm>
              <a:off x="821451" y="1889124"/>
              <a:ext cx="4614443" cy="307777"/>
            </a:xfrm>
            <a:prstGeom prst="rect">
              <a:avLst/>
            </a:prstGeom>
            <a:noFill/>
          </p:spPr>
          <p:txBody>
            <a:bodyPr wrap="square" lIns="46800" rIns="46800" rtlCol="0">
              <a:spAutoFit/>
            </a:bodyPr>
            <a:lstStyle/>
            <a:p>
              <a:pPr marL="177800" indent="-177800" algn="ctr">
                <a:spcBef>
                  <a:spcPts val="400"/>
                </a:spcBef>
              </a:pPr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SEPHORA </a:t>
              </a: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브랜드 서브메인</a:t>
              </a:r>
              <a:endParaRPr 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1" name="Rectangle 60"/>
          <p:cNvSpPr/>
          <p:nvPr/>
        </p:nvSpPr>
        <p:spPr bwMode="auto">
          <a:xfrm>
            <a:off x="5028305" y="1916832"/>
            <a:ext cx="4210284" cy="11537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algn="ctr">
            <a:noFill/>
            <a:round/>
            <a:headEnd/>
            <a:tailEnd/>
          </a:ln>
          <a:effectLst/>
        </p:spPr>
        <p:txBody>
          <a:bodyPr lIns="108000" tIns="108000" rIns="108000" bIns="108000" rtlCol="0" anchor="ctr"/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소셜미디어 공유 시 해당 정보를 함께 공유함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/>
            </a:r>
            <a:br>
              <a:rPr lang="en-US" altLang="ko-KR" sz="1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</a:b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컨텐츠 제목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컨텐츠 설명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페이지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URL, 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이미지 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URL 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</a:t>
            </a:r>
            <a:endParaRPr lang="en-US" altLang="ko-KR" sz="120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4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페이지 및 카테고리의 고유한 정보를 등록하여 사용</a:t>
            </a:r>
            <a:endParaRPr lang="en-US" altLang="ko-KR" sz="14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56" y="3743882"/>
            <a:ext cx="5880508" cy="1413310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2203938" y="5588000"/>
            <a:ext cx="883139" cy="265723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274749" y="5689792"/>
            <a:ext cx="1399543" cy="327861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브랜드 정보 노출</a:t>
            </a:r>
            <a:endParaRPr lang="ko-KR" altLang="en-US" sz="1200" dirty="0" smtClean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4" name="Straight Connector 63"/>
          <p:cNvCxnSpPr>
            <a:stCxn id="62" idx="1"/>
            <a:endCxn id="63" idx="3"/>
          </p:cNvCxnSpPr>
          <p:nvPr/>
        </p:nvCxnSpPr>
        <p:spPr>
          <a:xfrm flipH="1">
            <a:off x="1674292" y="5720862"/>
            <a:ext cx="529646" cy="132861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ction Button: Return 22">
            <a:hlinkClick r:id="rId9" action="ppaction://hlinksldjump" highlightClick="1"/>
          </p:cNvPr>
          <p:cNvSpPr/>
          <p:nvPr/>
        </p:nvSpPr>
        <p:spPr>
          <a:xfrm>
            <a:off x="9287995" y="185460"/>
            <a:ext cx="417533" cy="399224"/>
          </a:xfrm>
          <a:prstGeom prst="actionButtonReturn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85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[Back </a:t>
            </a:r>
            <a:r>
              <a:rPr lang="en-US" altLang="ko-KR" dirty="0" smtClean="0">
                <a:latin typeface="+mn-ea"/>
              </a:rPr>
              <a:t>Up</a:t>
            </a:r>
            <a:r>
              <a:rPr lang="en-US" altLang="ko-KR" dirty="0">
                <a:latin typeface="+mn-ea"/>
              </a:rPr>
              <a:t>] </a:t>
            </a:r>
            <a:r>
              <a:rPr lang="ko-KR" altLang="en-US" dirty="0" smtClean="0"/>
              <a:t>검색엔진최적화</a:t>
            </a:r>
            <a:r>
              <a:rPr lang="en-US" altLang="ko-KR" dirty="0"/>
              <a:t>(SEO) </a:t>
            </a:r>
            <a:r>
              <a:rPr lang="ko-KR" altLang="en-US" dirty="0"/>
              <a:t>대응 방안</a:t>
            </a:r>
            <a:r>
              <a:rPr lang="en-US" altLang="ko-KR" dirty="0" smtClean="0"/>
              <a:t>(3/3)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9440" y="717955"/>
            <a:ext cx="9808920" cy="650061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robots.txt </a:t>
            </a:r>
            <a:r>
              <a:rPr lang="ko-KR" altLang="en-US" dirty="0" smtClean="0">
                <a:solidFill>
                  <a:schemeClr val="tx1"/>
                </a:solidFill>
              </a:rPr>
              <a:t>파일을 적용하여 검색엔진이 사이트에서 </a:t>
            </a:r>
            <a:r>
              <a:rPr lang="en-US" altLang="ko-KR" dirty="0">
                <a:solidFill>
                  <a:schemeClr val="tx1"/>
                </a:solidFill>
              </a:rPr>
              <a:t>a</a:t>
            </a:r>
            <a:r>
              <a:rPr lang="en-US" altLang="ko-KR" dirty="0" smtClean="0">
                <a:solidFill>
                  <a:schemeClr val="tx1"/>
                </a:solidFill>
              </a:rPr>
              <a:t>ccess </a:t>
            </a:r>
            <a:r>
              <a:rPr lang="ko-KR" altLang="en-US" dirty="0" smtClean="0">
                <a:solidFill>
                  <a:schemeClr val="tx1"/>
                </a:solidFill>
              </a:rPr>
              <a:t>가능한 부분과 불가능한 부분을 정의하며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smtClean="0">
                <a:solidFill>
                  <a:schemeClr val="tx1"/>
                </a:solidFill>
              </a:rPr>
              <a:t>sitemap.xml </a:t>
            </a:r>
            <a:r>
              <a:rPr lang="ko-KR" altLang="en-US" dirty="0" smtClean="0">
                <a:solidFill>
                  <a:schemeClr val="tx1"/>
                </a:solidFill>
              </a:rPr>
              <a:t>파일을 적용하여 검색엔진의 사이트 구조 파악 및 인덱싱 생성에 도움을 줌 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4468" y="1592796"/>
            <a:ext cx="3516766" cy="4816848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" name="Group 8"/>
          <p:cNvGrpSpPr/>
          <p:nvPr/>
        </p:nvGrpSpPr>
        <p:grpSpPr>
          <a:xfrm>
            <a:off x="806342" y="2488255"/>
            <a:ext cx="2257064" cy="324036"/>
            <a:chOff x="476251" y="1889124"/>
            <a:chExt cx="5304841" cy="324036"/>
          </a:xfrm>
        </p:grpSpPr>
        <p:cxnSp>
          <p:nvCxnSpPr>
            <p:cNvPr id="16" name="Straight Connector 29"/>
            <p:cNvCxnSpPr/>
            <p:nvPr>
              <p:custDataLst>
                <p:tags r:id="rId7"/>
              </p:custDataLst>
            </p:nvPr>
          </p:nvCxnSpPr>
          <p:spPr bwMode="auto">
            <a:xfrm>
              <a:off x="476251" y="2213160"/>
              <a:ext cx="5304841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7" name="TextBox 16"/>
            <p:cNvSpPr txBox="1"/>
            <p:nvPr>
              <p:custDataLst>
                <p:tags r:id="rId8"/>
              </p:custDataLst>
            </p:nvPr>
          </p:nvSpPr>
          <p:spPr>
            <a:xfrm>
              <a:off x="821451" y="1889124"/>
              <a:ext cx="4614442" cy="307777"/>
            </a:xfrm>
            <a:prstGeom prst="rect">
              <a:avLst/>
            </a:prstGeom>
            <a:noFill/>
          </p:spPr>
          <p:txBody>
            <a:bodyPr wrap="square" lIns="46800" rIns="46800" rtlCol="0">
              <a:spAutoFit/>
            </a:bodyPr>
            <a:lstStyle/>
            <a:p>
              <a:pPr marL="177800" indent="-177800" algn="ctr">
                <a:spcBef>
                  <a:spcPts val="400"/>
                </a:spcBef>
              </a:pP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아리따움몰</a:t>
              </a:r>
              <a:endParaRPr 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36" y="2918059"/>
            <a:ext cx="2525024" cy="4497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4803" y="2125169"/>
            <a:ext cx="3203624" cy="3888431"/>
          </a:xfrm>
          <a:prstGeom prst="rect">
            <a:avLst/>
          </a:prstGeom>
        </p:spPr>
      </p:pic>
      <p:grpSp>
        <p:nvGrpSpPr>
          <p:cNvPr id="20" name="Group 8"/>
          <p:cNvGrpSpPr/>
          <p:nvPr/>
        </p:nvGrpSpPr>
        <p:grpSpPr>
          <a:xfrm>
            <a:off x="4348083" y="1693121"/>
            <a:ext cx="2257064" cy="324036"/>
            <a:chOff x="476251" y="1889124"/>
            <a:chExt cx="5304841" cy="324036"/>
          </a:xfrm>
        </p:grpSpPr>
        <p:cxnSp>
          <p:nvCxnSpPr>
            <p:cNvPr id="21" name="Straight Connector 29"/>
            <p:cNvCxnSpPr/>
            <p:nvPr>
              <p:custDataLst>
                <p:tags r:id="rId5"/>
              </p:custDataLst>
            </p:nvPr>
          </p:nvCxnSpPr>
          <p:spPr bwMode="auto">
            <a:xfrm>
              <a:off x="476251" y="2213160"/>
              <a:ext cx="5304841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" name="TextBox 21"/>
            <p:cNvSpPr txBox="1"/>
            <p:nvPr>
              <p:custDataLst>
                <p:tags r:id="rId6"/>
              </p:custDataLst>
            </p:nvPr>
          </p:nvSpPr>
          <p:spPr>
            <a:xfrm>
              <a:off x="821451" y="1889124"/>
              <a:ext cx="4614442" cy="307777"/>
            </a:xfrm>
            <a:prstGeom prst="rect">
              <a:avLst/>
            </a:prstGeom>
            <a:noFill/>
          </p:spPr>
          <p:txBody>
            <a:bodyPr wrap="square" lIns="46800" rIns="46800" rtlCol="0">
              <a:spAutoFit/>
            </a:bodyPr>
            <a:lstStyle/>
            <a:p>
              <a:pPr marL="177800" indent="-177800" algn="ctr">
                <a:spcBef>
                  <a:spcPts val="400"/>
                </a:spcBef>
              </a:pPr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SEPHORA</a:t>
              </a:r>
              <a:endParaRPr 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36" y="5533383"/>
            <a:ext cx="2525024" cy="308524"/>
          </a:xfrm>
          <a:prstGeom prst="rect">
            <a:avLst/>
          </a:prstGeom>
        </p:spPr>
      </p:pic>
      <p:grpSp>
        <p:nvGrpSpPr>
          <p:cNvPr id="24" name="Group 8"/>
          <p:cNvGrpSpPr/>
          <p:nvPr/>
        </p:nvGrpSpPr>
        <p:grpSpPr>
          <a:xfrm>
            <a:off x="806342" y="5101335"/>
            <a:ext cx="2257064" cy="324036"/>
            <a:chOff x="476251" y="1889124"/>
            <a:chExt cx="5304841" cy="324036"/>
          </a:xfrm>
        </p:grpSpPr>
        <p:cxnSp>
          <p:nvCxnSpPr>
            <p:cNvPr id="25" name="Straight Connector 29"/>
            <p:cNvCxnSpPr/>
            <p:nvPr>
              <p:custDataLst>
                <p:tags r:id="rId3"/>
              </p:custDataLst>
            </p:nvPr>
          </p:nvCxnSpPr>
          <p:spPr bwMode="auto">
            <a:xfrm>
              <a:off x="476251" y="2213160"/>
              <a:ext cx="5304841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TextBox 25"/>
            <p:cNvSpPr txBox="1"/>
            <p:nvPr>
              <p:custDataLst>
                <p:tags r:id="rId4"/>
              </p:custDataLst>
            </p:nvPr>
          </p:nvSpPr>
          <p:spPr>
            <a:xfrm>
              <a:off x="821451" y="1889124"/>
              <a:ext cx="4614442" cy="307777"/>
            </a:xfrm>
            <a:prstGeom prst="rect">
              <a:avLst/>
            </a:prstGeom>
            <a:noFill/>
          </p:spPr>
          <p:txBody>
            <a:bodyPr wrap="square" lIns="46800" rIns="46800" rtlCol="0">
              <a:spAutoFit/>
            </a:bodyPr>
            <a:lstStyle/>
            <a:p>
              <a:pPr marL="177800" indent="-177800" algn="ctr">
                <a:spcBef>
                  <a:spcPts val="400"/>
                </a:spcBef>
              </a:pP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이니스프리몰</a:t>
              </a:r>
              <a:endParaRPr 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1" name="Rectangle 30"/>
          <p:cNvSpPr/>
          <p:nvPr/>
        </p:nvSpPr>
        <p:spPr bwMode="auto">
          <a:xfrm>
            <a:off x="318782" y="3375907"/>
            <a:ext cx="3262302" cy="507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algn="ctr">
            <a:noFill/>
            <a:round/>
            <a:headEnd/>
            <a:tailEnd/>
          </a:ln>
          <a:effectLst/>
        </p:spPr>
        <p:txBody>
          <a:bodyPr lIns="108000" tIns="108000" rIns="108000" bIns="108000" rtlCol="0" anchor="ctr"/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모든 검색엔진에게 모든 경로 수집 허용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329264" y="4424752"/>
            <a:ext cx="2429393" cy="19848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algn="ctr">
            <a:noFill/>
            <a:round/>
            <a:headEnd/>
            <a:tailEnd/>
          </a:ln>
          <a:effectLst/>
        </p:spPr>
        <p:txBody>
          <a:bodyPr lIns="108000" tIns="108000" rIns="108000" bIns="108000" rtlCol="0" anchor="ctr"/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robots.txt 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확인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/>
            </a:r>
            <a:b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</a:b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도메인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/robots.txt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sitemap.xml 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확인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/>
            </a:r>
            <a:b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</a:b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도메인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/sitemap.xml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Robots 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참고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/>
            </a:r>
            <a:b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</a:b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http://www.robotstxt.org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Sitemap 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참고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/>
            </a:r>
            <a:b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</a:b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https://www.sitemaps.org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781101" y="1592796"/>
            <a:ext cx="3384375" cy="4816848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Rectangle 64"/>
          <p:cNvSpPr>
            <a:spLocks noChangeArrowheads="1"/>
          </p:cNvSpPr>
          <p:nvPr/>
        </p:nvSpPr>
        <p:spPr bwMode="auto">
          <a:xfrm>
            <a:off x="7329264" y="1693120"/>
            <a:ext cx="2429393" cy="346825"/>
          </a:xfrm>
          <a:prstGeom prst="rect">
            <a:avLst/>
          </a:prstGeom>
          <a:solidFill>
            <a:srgbClr val="0070C0"/>
          </a:solidFill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lIns="72000" tIns="0" rIns="72000" bIns="0" rtlCol="0" anchor="ctr"/>
          <a:lstStyle/>
          <a:p>
            <a:pPr algn="ctr" eaLnBrk="0"/>
            <a:r>
              <a:rPr lang="ko-KR" altLang="en-US" sz="1400" b="1" kern="0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개선사항</a:t>
            </a:r>
            <a:endParaRPr lang="ko-KR" altLang="en-US" sz="1400" b="1" kern="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 bwMode="gray">
          <a:xfrm>
            <a:off x="7352780" y="2127067"/>
            <a:ext cx="2285350" cy="2297685"/>
          </a:xfrm>
          <a:prstGeom prst="rect">
            <a:avLst/>
          </a:prstGeom>
          <a:noFill/>
        </p:spPr>
        <p:txBody>
          <a:bodyPr vert="horz" wrap="square" lIns="72000" tIns="36000" rIns="72000" bIns="36000" rtlCol="0" anchor="t">
            <a:noAutofit/>
          </a:bodyPr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4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개인정보 또는 주문</a:t>
            </a:r>
            <a:r>
              <a:rPr lang="en-US" altLang="ko-KR" sz="14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/</a:t>
            </a:r>
            <a:r>
              <a:rPr lang="ko-KR" altLang="en-US" sz="14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결제 관련 경로는 수집 차단 설정</a:t>
            </a:r>
            <a:r>
              <a:rPr lang="en-US" altLang="ko-KR" sz="14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</a:t>
            </a:r>
            <a:r>
              <a:rPr lang="ko-KR" altLang="en-US" sz="14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필요</a:t>
            </a:r>
            <a:endParaRPr lang="en-US" altLang="ko-KR" sz="14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4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사이트 개편</a:t>
            </a:r>
            <a:r>
              <a:rPr lang="en-US" altLang="ko-KR" sz="14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(</a:t>
            </a:r>
            <a:r>
              <a:rPr lang="ko-KR" altLang="en-US" sz="14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경로 변경</a:t>
            </a:r>
            <a:r>
              <a:rPr lang="en-US" altLang="ko-KR" sz="14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, </a:t>
            </a:r>
            <a:r>
              <a:rPr lang="ko-KR" altLang="en-US" sz="14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추가</a:t>
            </a:r>
            <a:r>
              <a:rPr lang="en-US" altLang="ko-KR" sz="14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</a:t>
            </a:r>
            <a:r>
              <a:rPr lang="ko-KR" altLang="en-US" sz="14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등</a:t>
            </a:r>
            <a:r>
              <a:rPr lang="en-US" altLang="ko-KR" sz="14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) </a:t>
            </a:r>
            <a:r>
              <a:rPr lang="ko-KR" altLang="en-US" sz="14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시 </a:t>
            </a:r>
            <a:r>
              <a:rPr lang="en-US" altLang="ko-KR" sz="14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robots.txt, sitemap.xml </a:t>
            </a:r>
            <a:r>
              <a:rPr lang="ko-KR" altLang="en-US" sz="14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관리 필요</a:t>
            </a:r>
            <a:endParaRPr lang="en-US" altLang="ko-KR" sz="14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ko-KR" sz="14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Sitemap</a:t>
            </a:r>
            <a:r>
              <a:rPr lang="ko-KR" altLang="en-US" sz="14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을 명시하여 지능적인 크롤링이 가능하도록 설정 필요</a:t>
            </a:r>
            <a:endParaRPr lang="en-US" altLang="ko-KR" sz="14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864356" y="2953261"/>
            <a:ext cx="2178061" cy="2642020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5669721" y="3214091"/>
            <a:ext cx="1339817" cy="687209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</a:t>
            </a:r>
            <a:r>
              <a:rPr lang="en-US" altLang="ko-KR" sz="1200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</a:t>
            </a:r>
            <a:r>
              <a:rPr lang="en-US" altLang="ko-KR" sz="1200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 등은 수집 금지</a:t>
            </a:r>
          </a:p>
        </p:txBody>
      </p:sp>
      <p:cxnSp>
        <p:nvCxnSpPr>
          <p:cNvPr id="39" name="Straight Connector 38"/>
          <p:cNvCxnSpPr>
            <a:stCxn id="37" idx="3"/>
            <a:endCxn id="38" idx="2"/>
          </p:cNvCxnSpPr>
          <p:nvPr/>
        </p:nvCxnSpPr>
        <p:spPr>
          <a:xfrm flipV="1">
            <a:off x="6042417" y="3901300"/>
            <a:ext cx="297213" cy="372971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 bwMode="auto">
          <a:xfrm>
            <a:off x="318782" y="5839178"/>
            <a:ext cx="3266066" cy="5061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algn="ctr">
            <a:noFill/>
            <a:round/>
            <a:headEnd/>
            <a:tailEnd/>
          </a:ln>
          <a:effectLst/>
        </p:spPr>
        <p:txBody>
          <a:bodyPr lIns="108000" tIns="108000" rIns="108000" bIns="108000" rtlCol="0" anchor="ctr"/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Yeti(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네이버 검색엔진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에게 모든 경로 수집 허용</a:t>
            </a:r>
            <a:endParaRPr lang="en-US" altLang="ko-KR" sz="120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733" y="3917267"/>
            <a:ext cx="2928381" cy="943923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 bwMode="gray">
          <a:xfrm>
            <a:off x="295070" y="4838731"/>
            <a:ext cx="2934044" cy="246453"/>
          </a:xfrm>
          <a:prstGeom prst="rect">
            <a:avLst/>
          </a:prstGeom>
          <a:noFill/>
        </p:spPr>
        <p:txBody>
          <a:bodyPr vert="horz" wrap="square" lIns="72000" tIns="36000" rIns="72000" bIns="36000" rtlCol="0" anchor="t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altLang="ko-KR" sz="1200" i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[sitemap.xml]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91114" y="4333685"/>
            <a:ext cx="1740731" cy="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2808993" y="4045494"/>
            <a:ext cx="900100" cy="195968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000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수집 </a:t>
            </a:r>
            <a:r>
              <a:rPr lang="en-US" altLang="ko-KR" sz="1000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URL</a:t>
            </a:r>
            <a:endParaRPr lang="ko-KR" altLang="en-US" sz="1000" b="1" dirty="0" smtClean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691114" y="4431915"/>
            <a:ext cx="2026481" cy="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2808993" y="4266728"/>
            <a:ext cx="900100" cy="195968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000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수정일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691114" y="4530145"/>
            <a:ext cx="1728192" cy="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2808993" y="4487962"/>
            <a:ext cx="900100" cy="195968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000" b="1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변경빈도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691114" y="4628376"/>
            <a:ext cx="1728192" cy="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2808993" y="4709196"/>
            <a:ext cx="900100" cy="195968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000" b="1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중요도</a:t>
            </a:r>
            <a:endParaRPr lang="ko-KR" altLang="en-US" sz="1000" b="1" dirty="0" smtClean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2419306" y="4143478"/>
            <a:ext cx="396044" cy="190207"/>
          </a:xfrm>
          <a:prstGeom prst="straightConnector1">
            <a:avLst/>
          </a:prstGeom>
          <a:ln w="1905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2709126" y="4364712"/>
            <a:ext cx="99867" cy="67203"/>
          </a:xfrm>
          <a:prstGeom prst="straightConnector1">
            <a:avLst/>
          </a:prstGeom>
          <a:ln w="1905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2419306" y="4530146"/>
            <a:ext cx="396044" cy="55800"/>
          </a:xfrm>
          <a:prstGeom prst="straightConnector1">
            <a:avLst/>
          </a:prstGeom>
          <a:ln w="1905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2419306" y="4628376"/>
            <a:ext cx="396044" cy="178804"/>
          </a:xfrm>
          <a:prstGeom prst="straightConnector1">
            <a:avLst/>
          </a:prstGeom>
          <a:ln w="1905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8"/>
          <p:cNvGrpSpPr/>
          <p:nvPr/>
        </p:nvGrpSpPr>
        <p:grpSpPr>
          <a:xfrm>
            <a:off x="794319" y="1702186"/>
            <a:ext cx="2257064" cy="324036"/>
            <a:chOff x="476251" y="1889124"/>
            <a:chExt cx="5304841" cy="324036"/>
          </a:xfrm>
        </p:grpSpPr>
        <p:cxnSp>
          <p:nvCxnSpPr>
            <p:cNvPr id="48" name="Straight Connector 29"/>
            <p:cNvCxnSpPr/>
            <p:nvPr>
              <p:custDataLst>
                <p:tags r:id="rId1"/>
              </p:custDataLst>
            </p:nvPr>
          </p:nvCxnSpPr>
          <p:spPr bwMode="auto">
            <a:xfrm>
              <a:off x="476251" y="2213160"/>
              <a:ext cx="5304841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0" name="TextBox 49"/>
            <p:cNvSpPr txBox="1"/>
            <p:nvPr>
              <p:custDataLst>
                <p:tags r:id="rId2"/>
              </p:custDataLst>
            </p:nvPr>
          </p:nvSpPr>
          <p:spPr>
            <a:xfrm>
              <a:off x="821451" y="1889124"/>
              <a:ext cx="4614442" cy="307777"/>
            </a:xfrm>
            <a:prstGeom prst="rect">
              <a:avLst/>
            </a:prstGeom>
            <a:noFill/>
          </p:spPr>
          <p:txBody>
            <a:bodyPr wrap="square" lIns="46800" rIns="46800" rtlCol="0">
              <a:spAutoFit/>
            </a:bodyPr>
            <a:lstStyle/>
            <a:p>
              <a:pPr marL="177800" indent="-177800" algn="ctr">
                <a:spcBef>
                  <a:spcPts val="400"/>
                </a:spcBef>
              </a:pPr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AP</a:t>
              </a: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몰</a:t>
              </a:r>
              <a:endParaRPr 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2" name="Rectangle 51"/>
          <p:cNvSpPr/>
          <p:nvPr/>
        </p:nvSpPr>
        <p:spPr bwMode="auto">
          <a:xfrm>
            <a:off x="318782" y="2096852"/>
            <a:ext cx="3262302" cy="2865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algn="ctr">
            <a:noFill/>
            <a:round/>
            <a:headEnd/>
            <a:tailEnd/>
          </a:ln>
          <a:effectLst/>
        </p:spPr>
        <p:txBody>
          <a:bodyPr lIns="108000" tIns="108000" rIns="108000" bIns="108000" rtlCol="0" anchor="ctr"/>
          <a:lstStyle/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ko-KR" sz="1200" dirty="0" smtClean="0"/>
              <a:t>robots.txt, </a:t>
            </a:r>
            <a:r>
              <a:rPr lang="en-US" altLang="ko-KR" sz="1200" dirty="0"/>
              <a:t>sitemap.xml 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파일이 없음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3" name="Action Button: Return 52">
            <a:hlinkClick r:id="rId14" action="ppaction://hlinksldjump" highlightClick="1"/>
          </p:cNvPr>
          <p:cNvSpPr/>
          <p:nvPr/>
        </p:nvSpPr>
        <p:spPr>
          <a:xfrm>
            <a:off x="9287995" y="185460"/>
            <a:ext cx="417533" cy="399224"/>
          </a:xfrm>
          <a:prstGeom prst="actionButtonReturn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66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 bwMode="gray">
          <a:xfrm>
            <a:off x="2411004" y="3020857"/>
            <a:ext cx="5083991" cy="516155"/>
          </a:xfrm>
          <a:prstGeom prst="rect">
            <a:avLst/>
          </a:prstGeom>
          <a:noFill/>
        </p:spPr>
        <p:txBody>
          <a:bodyPr vert="horz" wrap="none" lIns="72000" tIns="36000" rIns="72000" bIns="36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altLang="ko-KR" sz="3600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  <a:cs typeface="Arial" charset="0"/>
              </a:rPr>
              <a:t>End Of Document</a:t>
            </a:r>
            <a:endParaRPr lang="ko-KR" altLang="en-US" sz="3600" dirty="0" smtClean="0">
              <a:solidFill>
                <a:prstClr val="black"/>
              </a:solidFill>
              <a:latin typeface="+mj-lt"/>
              <a:ea typeface="맑은 고딕" panose="020B0503020000020004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40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데이터 관련 주요 이슈 및 개선 방향 </a:t>
            </a:r>
            <a:r>
              <a:rPr lang="en-US" altLang="ko-KR" dirty="0"/>
              <a:t>– </a:t>
            </a:r>
            <a:r>
              <a:rPr lang="ko-KR" altLang="en-US" dirty="0"/>
              <a:t>거버넌스 관점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온라인 관점의 상품코드 관련 기준정보를 정립하고 이를 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모니터링 할 수 있는 주체가 확립되어야 함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Snip Single Corner Rectangle 3"/>
          <p:cNvSpPr/>
          <p:nvPr/>
        </p:nvSpPr>
        <p:spPr>
          <a:xfrm>
            <a:off x="200472" y="1520788"/>
            <a:ext cx="1908212" cy="357065"/>
          </a:xfrm>
          <a:prstGeom prst="snip1Rect">
            <a:avLst>
              <a:gd name="adj" fmla="val 47539"/>
            </a:avLst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72000" rtlCol="0" anchor="t" anchorCtr="0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1.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통합고객  </a:t>
            </a:r>
            <a:r>
              <a:rPr lang="en-US" altLang="ko-KR" sz="1400" b="1" dirty="0">
                <a:solidFill>
                  <a:schemeClr val="bg1"/>
                </a:solidFill>
              </a:rPr>
              <a:t>DB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5" name="Snip Single Corner Rectangle 4"/>
          <p:cNvSpPr/>
          <p:nvPr/>
        </p:nvSpPr>
        <p:spPr>
          <a:xfrm>
            <a:off x="2159762" y="1520788"/>
            <a:ext cx="1908212" cy="357065"/>
          </a:xfrm>
          <a:prstGeom prst="snip1Rect">
            <a:avLst>
              <a:gd name="adj" fmla="val 47539"/>
            </a:avLst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72000" rtlCol="0" anchor="t" anchorCtr="0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2.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온라인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6" name="Snip Single Corner Rectangle 5"/>
          <p:cNvSpPr/>
          <p:nvPr/>
        </p:nvSpPr>
        <p:spPr>
          <a:xfrm>
            <a:off x="4119051" y="1520788"/>
            <a:ext cx="1908212" cy="357065"/>
          </a:xfrm>
          <a:prstGeom prst="snip1Rect">
            <a:avLst>
              <a:gd name="adj" fmla="val 47539"/>
            </a:avLst>
          </a:prstGeom>
          <a:solidFill>
            <a:schemeClr val="accent2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72000" rtlCol="0" anchor="t" anchorCtr="0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3. </a:t>
            </a:r>
            <a:r>
              <a:rPr lang="ko-KR" altLang="en-US" sz="1400" b="1" dirty="0">
                <a:solidFill>
                  <a:schemeClr val="tx1"/>
                </a:solidFill>
              </a:rPr>
              <a:t>거버넌스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0472" y="1876931"/>
            <a:ext cx="9586650" cy="46641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178353" y="2008385"/>
            <a:ext cx="1210251" cy="288000"/>
          </a:xfrm>
          <a:prstGeom prst="rect">
            <a:avLst/>
          </a:prstGeom>
          <a:solidFill>
            <a:srgbClr val="002060"/>
          </a:solidFill>
          <a:ln w="952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3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이슈그룹</a:t>
            </a:r>
          </a:p>
        </p:txBody>
      </p:sp>
      <p:sp>
        <p:nvSpPr>
          <p:cNvPr id="9" name="Rectangle 8"/>
          <p:cNvSpPr/>
          <p:nvPr/>
        </p:nvSpPr>
        <p:spPr bwMode="gray">
          <a:xfrm>
            <a:off x="1487918" y="2008385"/>
            <a:ext cx="2708998" cy="288000"/>
          </a:xfrm>
          <a:prstGeom prst="rect">
            <a:avLst/>
          </a:prstGeom>
          <a:solidFill>
            <a:srgbClr val="002060"/>
          </a:solidFill>
          <a:ln w="952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3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이슈</a:t>
            </a:r>
          </a:p>
        </p:txBody>
      </p:sp>
      <p:sp>
        <p:nvSpPr>
          <p:cNvPr id="10" name="Rectangle 9"/>
          <p:cNvSpPr/>
          <p:nvPr/>
        </p:nvSpPr>
        <p:spPr bwMode="gray">
          <a:xfrm>
            <a:off x="4296230" y="2008385"/>
            <a:ext cx="2475578" cy="288000"/>
          </a:xfrm>
          <a:prstGeom prst="rect">
            <a:avLst/>
          </a:prstGeom>
          <a:solidFill>
            <a:srgbClr val="002060"/>
          </a:solidFill>
          <a:ln w="952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3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부서별 의견</a:t>
            </a:r>
          </a:p>
        </p:txBody>
      </p:sp>
      <p:sp>
        <p:nvSpPr>
          <p:cNvPr id="11" name="Rectangle 10"/>
          <p:cNvSpPr/>
          <p:nvPr/>
        </p:nvSpPr>
        <p:spPr bwMode="gray">
          <a:xfrm>
            <a:off x="6871122" y="2008385"/>
            <a:ext cx="2916000" cy="288000"/>
          </a:xfrm>
          <a:prstGeom prst="rect">
            <a:avLst/>
          </a:prstGeom>
          <a:solidFill>
            <a:srgbClr val="002060"/>
          </a:solidFill>
          <a:ln w="952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3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비고</a:t>
            </a:r>
          </a:p>
        </p:txBody>
      </p:sp>
      <p:sp>
        <p:nvSpPr>
          <p:cNvPr id="18" name="TextBox 17"/>
          <p:cNvSpPr txBox="1"/>
          <p:nvPr/>
        </p:nvSpPr>
        <p:spPr bwMode="gray">
          <a:xfrm>
            <a:off x="178353" y="2359514"/>
            <a:ext cx="1210251" cy="828091"/>
          </a:xfrm>
          <a:prstGeom prst="rect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txBody>
          <a:bodyPr vert="horz" wrap="square" lIns="36000" tIns="36000" rIns="36000" bIns="36000" rtlCol="0" anchor="ctr" anchorCtr="0">
            <a:no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3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온라인 </a:t>
            </a:r>
            <a:endParaRPr lang="en-US" altLang="ko-KR" sz="13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algn="ctr">
              <a:spcBef>
                <a:spcPts val="300"/>
              </a:spcBef>
            </a:pPr>
            <a:r>
              <a:rPr lang="en-US" altLang="ko-KR" sz="13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Tagging</a:t>
            </a:r>
          </a:p>
          <a:p>
            <a:pPr algn="ctr">
              <a:spcBef>
                <a:spcPts val="300"/>
              </a:spcBef>
            </a:pPr>
            <a:r>
              <a:rPr lang="ko-KR" altLang="en-US" sz="13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표준화 미흡</a:t>
            </a:r>
            <a:endParaRPr lang="ko-KR" altLang="en-US" sz="13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19" name="TextBox 18"/>
          <p:cNvSpPr txBox="1"/>
          <p:nvPr/>
        </p:nvSpPr>
        <p:spPr bwMode="gray">
          <a:xfrm>
            <a:off x="1487918" y="2372470"/>
            <a:ext cx="2708998" cy="81513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vert="horz" wrap="square" lIns="72000" tIns="36000" rIns="36000" bIns="36000" rtlCol="0" anchor="t" anchorCtr="0">
            <a:noAutofit/>
          </a:bodyPr>
          <a:lstStyle>
            <a:defPPr>
              <a:defRPr lang="en-US"/>
            </a:defPPr>
            <a:lvl1pPr marL="85725" indent="-85725">
              <a:spcBef>
                <a:spcPts val="300"/>
              </a:spcBef>
              <a:buFont typeface="Wingdings" panose="05000000000000000000" pitchFamily="2" charset="2"/>
              <a:buChar char="§"/>
              <a:defRPr sz="13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r>
              <a:rPr lang="en-US" altLang="ko-KR" dirty="0"/>
              <a:t>Adobe </a:t>
            </a:r>
            <a:r>
              <a:rPr lang="ko-KR" altLang="en-US" dirty="0"/>
              <a:t>개발 </a:t>
            </a:r>
            <a:r>
              <a:rPr lang="ko-KR" altLang="en-US" dirty="0" smtClean="0"/>
              <a:t>기능 강화 및 개선 주체</a:t>
            </a:r>
            <a:endParaRPr lang="en-US" altLang="ko-KR" dirty="0"/>
          </a:p>
        </p:txBody>
      </p:sp>
      <p:sp>
        <p:nvSpPr>
          <p:cNvPr id="20" name="TextBox 19"/>
          <p:cNvSpPr txBox="1"/>
          <p:nvPr/>
        </p:nvSpPr>
        <p:spPr bwMode="gray">
          <a:xfrm>
            <a:off x="4296230" y="2372470"/>
            <a:ext cx="2475578" cy="81513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vert="horz" wrap="square" lIns="72000" tIns="36000" rIns="36000" bIns="36000" rtlCol="0" anchor="t" anchorCtr="0">
            <a:noAutofit/>
          </a:bodyPr>
          <a:lstStyle>
            <a:defPPr>
              <a:defRPr lang="en-US"/>
            </a:defPPr>
            <a:lvl1pPr marL="85725" indent="-85725">
              <a:spcBef>
                <a:spcPts val="300"/>
              </a:spcBef>
              <a:buFont typeface="Wingdings" panose="05000000000000000000" pitchFamily="2" charset="2"/>
              <a:buChar char="§"/>
              <a:defRPr sz="12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r>
              <a:rPr lang="ko-KR" altLang="en-US" dirty="0">
                <a:sym typeface="Wingdings" panose="05000000000000000000" pitchFamily="2" charset="2"/>
              </a:rPr>
              <a:t>디지털마케팅팀 </a:t>
            </a:r>
            <a:r>
              <a:rPr lang="en-US" altLang="ko-KR" dirty="0">
                <a:sym typeface="Wingdings" panose="05000000000000000000" pitchFamily="2" charset="2"/>
              </a:rPr>
              <a:t>  </a:t>
            </a:r>
            <a:r>
              <a:rPr lang="ko-KR" altLang="en-US" dirty="0">
                <a:sym typeface="Wingdings" panose="05000000000000000000" pitchFamily="2" charset="2"/>
              </a:rPr>
              <a:t>디지털정보혁신팀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1" name="TextBox 20"/>
          <p:cNvSpPr txBox="1"/>
          <p:nvPr/>
        </p:nvSpPr>
        <p:spPr bwMode="gray">
          <a:xfrm>
            <a:off x="6871122" y="2372470"/>
            <a:ext cx="2916000" cy="81513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vert="horz" wrap="square" lIns="72000" tIns="36000" rIns="36000" bIns="36000" rtlCol="0" anchor="t" anchorCtr="0">
            <a:noAutofit/>
          </a:bodyPr>
          <a:lstStyle>
            <a:defPPr>
              <a:defRPr lang="en-US"/>
            </a:defPPr>
            <a:lvl1pPr marL="85725" indent="-85725">
              <a:spcBef>
                <a:spcPts val="300"/>
              </a:spcBef>
              <a:buFont typeface="Wingdings" panose="05000000000000000000" pitchFamily="2" charset="2"/>
              <a:buChar char="§"/>
              <a:defRPr sz="12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r>
              <a:rPr lang="ko-KR" altLang="en-US" dirty="0"/>
              <a:t>개발을 리딩하는 부서에서 해야 함</a:t>
            </a:r>
            <a:r>
              <a:rPr lang="en-US" altLang="ko-KR" dirty="0"/>
              <a:t>, </a:t>
            </a:r>
            <a:r>
              <a:rPr lang="ko-KR" altLang="en-US" dirty="0"/>
              <a:t>현재 검증된 실력이 있는 개발사 </a:t>
            </a:r>
            <a:r>
              <a:rPr lang="en-US" altLang="ko-KR" dirty="0"/>
              <a:t>pool</a:t>
            </a:r>
            <a:r>
              <a:rPr lang="ko-KR" altLang="en-US" dirty="0"/>
              <a:t>이 없어 어려움이 있음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 bwMode="gray">
          <a:xfrm>
            <a:off x="1486212" y="3263690"/>
            <a:ext cx="2708998" cy="81032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vert="horz" wrap="square" lIns="72000" tIns="36000" rIns="36000" bIns="36000" rtlCol="0" anchor="t" anchorCtr="0">
            <a:noAutofit/>
          </a:bodyPr>
          <a:lstStyle>
            <a:defPPr>
              <a:defRPr lang="en-US"/>
            </a:defPPr>
            <a:lvl1pPr marL="85725" indent="-85725">
              <a:spcBef>
                <a:spcPts val="300"/>
              </a:spcBef>
              <a:buFont typeface="Wingdings" panose="05000000000000000000" pitchFamily="2" charset="2"/>
              <a:buChar char="§"/>
              <a:defRPr sz="13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r>
              <a:rPr lang="ko-KR" altLang="en-US" dirty="0" smtClean="0"/>
              <a:t>상품 코드 표준화</a:t>
            </a:r>
            <a:r>
              <a:rPr lang="en-US" altLang="ko-KR" dirty="0"/>
              <a:t>, </a:t>
            </a:r>
            <a:r>
              <a:rPr lang="ko-KR" altLang="en-US" dirty="0"/>
              <a:t>속성 </a:t>
            </a:r>
            <a:r>
              <a:rPr lang="ko-KR" altLang="en-US" dirty="0" smtClean="0"/>
              <a:t>값 입력</a:t>
            </a:r>
            <a:r>
              <a:rPr lang="en-US" altLang="ko-KR" dirty="0"/>
              <a:t>/</a:t>
            </a:r>
            <a:r>
              <a:rPr lang="ko-KR" altLang="en-US" dirty="0" smtClean="0"/>
              <a:t>관리 주체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 bwMode="gray">
          <a:xfrm>
            <a:off x="176876" y="3263689"/>
            <a:ext cx="1210251" cy="3293553"/>
          </a:xfrm>
          <a:prstGeom prst="rect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txBody>
          <a:bodyPr vert="horz" wrap="square" lIns="36000" tIns="36000" rIns="36000" bIns="36000" rtlCol="0" anchor="ctr" anchorCtr="0">
            <a:no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3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속성체계</a:t>
            </a:r>
            <a:endParaRPr lang="ko-KR" altLang="en-US" sz="13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algn="ctr">
              <a:spcBef>
                <a:spcPts val="300"/>
              </a:spcBef>
            </a:pPr>
            <a:r>
              <a:rPr lang="ko-KR" altLang="en-US" sz="13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거버넌스</a:t>
            </a:r>
            <a:endParaRPr lang="en-US" altLang="ko-KR" sz="1300" b="1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algn="ctr">
              <a:spcBef>
                <a:spcPts val="300"/>
              </a:spcBef>
            </a:pPr>
            <a:r>
              <a:rPr lang="ko-KR" altLang="en-US" sz="13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미흡</a:t>
            </a:r>
            <a:endParaRPr lang="ko-KR" altLang="en-US" sz="13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24" name="TextBox 23"/>
          <p:cNvSpPr txBox="1"/>
          <p:nvPr/>
        </p:nvSpPr>
        <p:spPr bwMode="gray">
          <a:xfrm>
            <a:off x="4294524" y="3263690"/>
            <a:ext cx="2475578" cy="81032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vert="horz" wrap="square" lIns="72000" tIns="36000" rIns="36000" bIns="36000" rtlCol="0" anchor="t" anchorCtr="0">
            <a:noAutofit/>
          </a:bodyPr>
          <a:lstStyle>
            <a:defPPr>
              <a:defRPr lang="en-US"/>
            </a:defPPr>
            <a:lvl1pPr marL="85725" indent="-85725">
              <a:spcBef>
                <a:spcPts val="300"/>
              </a:spcBef>
              <a:buFont typeface="Wingdings" panose="05000000000000000000" pitchFamily="2" charset="2"/>
              <a:buChar char="§"/>
              <a:defRPr sz="12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r>
              <a:rPr lang="ko-KR" altLang="en-US" dirty="0"/>
              <a:t>이커머스</a:t>
            </a:r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상품전략팀 </a:t>
            </a:r>
            <a:r>
              <a:rPr lang="ko-KR" altLang="en-US" dirty="0">
                <a:sym typeface="Wingdings" panose="05000000000000000000" pitchFamily="2" charset="2"/>
              </a:rPr>
              <a:t>또는 상품운영전략팀</a:t>
            </a:r>
            <a:endParaRPr lang="en-US" altLang="ko-KR" dirty="0"/>
          </a:p>
          <a:p>
            <a:r>
              <a:rPr lang="ko-KR" altLang="en-US" dirty="0"/>
              <a:t>상품운영전략팀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각 </a:t>
            </a:r>
            <a:r>
              <a:rPr lang="en-US" altLang="ko-KR" dirty="0">
                <a:sym typeface="Wingdings" panose="05000000000000000000" pitchFamily="2" charset="2"/>
              </a:rPr>
              <a:t>BM</a:t>
            </a:r>
          </a:p>
        </p:txBody>
      </p:sp>
      <p:sp>
        <p:nvSpPr>
          <p:cNvPr id="25" name="TextBox 24"/>
          <p:cNvSpPr txBox="1"/>
          <p:nvPr/>
        </p:nvSpPr>
        <p:spPr bwMode="gray">
          <a:xfrm>
            <a:off x="6869416" y="3263690"/>
            <a:ext cx="2916000" cy="81032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vert="horz" wrap="square" lIns="72000" tIns="36000" rIns="36000" bIns="36000" rtlCol="0" anchor="t" anchorCtr="0">
            <a:noAutofit/>
          </a:bodyPr>
          <a:lstStyle>
            <a:defPPr>
              <a:defRPr lang="en-US"/>
            </a:defPPr>
            <a:lvl1pPr marL="85725" indent="-85725">
              <a:spcBef>
                <a:spcPts val="300"/>
              </a:spcBef>
              <a:buFont typeface="Wingdings" panose="05000000000000000000" pitchFamily="2" charset="2"/>
              <a:buChar char="§"/>
              <a:defRPr sz="12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r>
              <a:rPr lang="ko-KR" altLang="en-US" dirty="0"/>
              <a:t>상품 기준이 미흡하여 어쩔 수 없이 필요에 의해 일부 속성을 관리했으나</a:t>
            </a:r>
            <a:r>
              <a:rPr lang="en-US" altLang="ko-KR" dirty="0"/>
              <a:t>, </a:t>
            </a:r>
            <a:r>
              <a:rPr lang="ko-KR" altLang="en-US" dirty="0"/>
              <a:t>이를 이유로 오너십을 부여하는 것은 적절치 않음 </a:t>
            </a:r>
            <a:r>
              <a:rPr lang="en-US" altLang="ko-KR" dirty="0"/>
              <a:t>(</a:t>
            </a:r>
            <a:r>
              <a:rPr lang="ko-KR" altLang="en-US" dirty="0"/>
              <a:t>상품운영전략팀</a:t>
            </a:r>
            <a:r>
              <a:rPr lang="en-US" altLang="ko-KR" dirty="0"/>
              <a:t>)</a:t>
            </a:r>
          </a:p>
        </p:txBody>
      </p:sp>
      <p:sp>
        <p:nvSpPr>
          <p:cNvPr id="26" name="TextBox 25"/>
          <p:cNvSpPr txBox="1"/>
          <p:nvPr/>
        </p:nvSpPr>
        <p:spPr bwMode="gray">
          <a:xfrm>
            <a:off x="1486212" y="4148400"/>
            <a:ext cx="2708998" cy="67231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vert="horz" wrap="square" lIns="72000" tIns="36000" rIns="36000" bIns="36000" rtlCol="0" anchor="t" anchorCtr="0">
            <a:noAutofit/>
          </a:bodyPr>
          <a:lstStyle>
            <a:defPPr>
              <a:defRPr lang="en-US"/>
            </a:defPPr>
            <a:lvl1pPr marL="85725" indent="-85725">
              <a:spcBef>
                <a:spcPts val="300"/>
              </a:spcBef>
              <a:buFont typeface="Wingdings" panose="05000000000000000000" pitchFamily="2" charset="2"/>
              <a:buChar char="§"/>
              <a:defRPr sz="13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r>
              <a:rPr lang="ko-KR" altLang="en-US" dirty="0"/>
              <a:t>온라인 관점의 상품기준정보 </a:t>
            </a:r>
            <a:r>
              <a:rPr lang="en-US" altLang="ko-KR" dirty="0"/>
              <a:t>(</a:t>
            </a:r>
            <a:r>
              <a:rPr lang="ko-KR" altLang="en-US" dirty="0"/>
              <a:t>디지털속성</a:t>
            </a:r>
            <a:r>
              <a:rPr lang="en-US" altLang="ko-KR" dirty="0"/>
              <a:t>) </a:t>
            </a:r>
            <a:r>
              <a:rPr lang="ko-KR" altLang="en-US" dirty="0" smtClean="0"/>
              <a:t>관리 주체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 bwMode="gray">
          <a:xfrm>
            <a:off x="4294524" y="4148400"/>
            <a:ext cx="2475578" cy="67231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vert="horz" wrap="square" lIns="72000" tIns="36000" rIns="36000" bIns="36000" rtlCol="0" anchor="t" anchorCtr="0">
            <a:noAutofit/>
          </a:bodyPr>
          <a:lstStyle>
            <a:defPPr>
              <a:defRPr lang="en-US"/>
            </a:defPPr>
            <a:lvl1pPr marL="85725" indent="-85725">
              <a:spcBef>
                <a:spcPts val="300"/>
              </a:spcBef>
              <a:buFont typeface="Wingdings" panose="05000000000000000000" pitchFamily="2" charset="2"/>
              <a:buChar char="§"/>
              <a:defRPr sz="12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r>
              <a:rPr lang="ko-KR" altLang="en-US" dirty="0"/>
              <a:t>상품운영전략팀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디지털 </a:t>
            </a:r>
            <a:r>
              <a:rPr lang="en-US" altLang="ko-KR" dirty="0">
                <a:sym typeface="Wingdings" panose="05000000000000000000" pitchFamily="2" charset="2"/>
              </a:rPr>
              <a:t>Div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이머커스</a:t>
            </a:r>
            <a:r>
              <a:rPr lang="en-US" altLang="ko-KR" dirty="0">
                <a:sym typeface="Wingdings" panose="05000000000000000000" pitchFamily="2" charset="2"/>
              </a:rPr>
              <a:t>1</a:t>
            </a:r>
            <a:r>
              <a:rPr lang="ko-KR" altLang="en-US" dirty="0">
                <a:sym typeface="Wingdings" panose="05000000000000000000" pitchFamily="2" charset="2"/>
              </a:rPr>
              <a:t>팀 예상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en-US" altLang="ko-KR" dirty="0"/>
          </a:p>
        </p:txBody>
      </p:sp>
      <p:sp>
        <p:nvSpPr>
          <p:cNvPr id="28" name="TextBox 27"/>
          <p:cNvSpPr txBox="1"/>
          <p:nvPr/>
        </p:nvSpPr>
        <p:spPr bwMode="gray">
          <a:xfrm>
            <a:off x="6869416" y="4148400"/>
            <a:ext cx="2916000" cy="67231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vert="horz" wrap="square" lIns="72000" tIns="36000" rIns="36000" bIns="36000" rtlCol="0" anchor="t" anchorCtr="0">
            <a:noAutofit/>
          </a:bodyPr>
          <a:lstStyle>
            <a:defPPr>
              <a:defRPr lang="en-US"/>
            </a:defPPr>
            <a:lvl1pPr marL="85725" indent="-85725">
              <a:spcBef>
                <a:spcPts val="300"/>
              </a:spcBef>
              <a:buFont typeface="Wingdings" panose="05000000000000000000" pitchFamily="2" charset="2"/>
              <a:buChar char="§"/>
              <a:defRPr sz="12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r>
              <a:rPr lang="ko-KR" altLang="en-US" dirty="0"/>
              <a:t>상품속성의 디지털 활용에 대한 프로젝트 진행 중</a:t>
            </a:r>
            <a:r>
              <a:rPr lang="en-US" altLang="ko-KR" dirty="0"/>
              <a:t>(</a:t>
            </a:r>
            <a:r>
              <a:rPr lang="ko-KR" altLang="en-US" dirty="0"/>
              <a:t>디지털 </a:t>
            </a:r>
            <a:r>
              <a:rPr lang="en-US" altLang="ko-KR" dirty="0"/>
              <a:t>Div.), </a:t>
            </a:r>
            <a:r>
              <a:rPr lang="ko-KR" altLang="en-US" dirty="0"/>
              <a:t>정보를 </a:t>
            </a:r>
            <a:r>
              <a:rPr lang="ko-KR" altLang="en-US" dirty="0"/>
              <a:t>담을 </a:t>
            </a:r>
            <a:r>
              <a:rPr lang="en-US" altLang="ko-KR" dirty="0"/>
              <a:t>DB</a:t>
            </a:r>
            <a:r>
              <a:rPr lang="ko-KR" altLang="en-US" dirty="0"/>
              <a:t>에 대한 것까지 폭넓게 협의 중</a:t>
            </a:r>
          </a:p>
        </p:txBody>
      </p:sp>
      <p:sp>
        <p:nvSpPr>
          <p:cNvPr id="29" name="TextBox 28"/>
          <p:cNvSpPr txBox="1"/>
          <p:nvPr/>
        </p:nvSpPr>
        <p:spPr bwMode="gray">
          <a:xfrm>
            <a:off x="1486212" y="4895108"/>
            <a:ext cx="2708998" cy="81012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vert="horz" wrap="square" lIns="72000" tIns="36000" rIns="36000" bIns="36000" rtlCol="0" anchor="t" anchorCtr="0">
            <a:noAutofit/>
          </a:bodyPr>
          <a:lstStyle>
            <a:defPPr>
              <a:defRPr lang="en-US"/>
            </a:defPPr>
            <a:lvl1pPr marL="85725" indent="-85725">
              <a:spcBef>
                <a:spcPts val="300"/>
              </a:spcBef>
              <a:buFont typeface="Wingdings" panose="05000000000000000000" pitchFamily="2" charset="2"/>
              <a:buChar char="§"/>
              <a:defRPr sz="13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r>
              <a:rPr lang="ko-KR" altLang="en-US" dirty="0"/>
              <a:t>상품 기준정보 관리 </a:t>
            </a:r>
            <a:r>
              <a:rPr lang="ko-KR" altLang="en-US" dirty="0" smtClean="0"/>
              <a:t>주체</a:t>
            </a:r>
            <a:endParaRPr lang="en-US" altLang="ko-KR" dirty="0"/>
          </a:p>
        </p:txBody>
      </p:sp>
      <p:sp>
        <p:nvSpPr>
          <p:cNvPr id="30" name="TextBox 29"/>
          <p:cNvSpPr txBox="1"/>
          <p:nvPr/>
        </p:nvSpPr>
        <p:spPr bwMode="gray">
          <a:xfrm>
            <a:off x="4294524" y="4895108"/>
            <a:ext cx="2475578" cy="81012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vert="horz" wrap="square" lIns="72000" tIns="36000" rIns="36000" bIns="36000" rtlCol="0" anchor="t" anchorCtr="0">
            <a:noAutofit/>
          </a:bodyPr>
          <a:lstStyle>
            <a:defPPr>
              <a:defRPr lang="en-US"/>
            </a:defPPr>
            <a:lvl1pPr marL="85725" indent="-85725">
              <a:spcBef>
                <a:spcPts val="300"/>
              </a:spcBef>
              <a:buFont typeface="Wingdings" panose="05000000000000000000" pitchFamily="2" charset="2"/>
              <a:buChar char="§"/>
              <a:defRPr sz="12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r>
              <a:rPr lang="ko-KR" altLang="en-US" dirty="0">
                <a:sym typeface="Wingdings" panose="05000000000000000000" pitchFamily="2" charset="2"/>
              </a:rPr>
              <a:t>상품운영전략팀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각 </a:t>
            </a:r>
            <a:r>
              <a:rPr lang="en-US" altLang="ko-KR" dirty="0">
                <a:sym typeface="Wingdings" panose="05000000000000000000" pitchFamily="2" charset="2"/>
              </a:rPr>
              <a:t>BM</a:t>
            </a:r>
          </a:p>
        </p:txBody>
      </p:sp>
      <p:sp>
        <p:nvSpPr>
          <p:cNvPr id="31" name="TextBox 30"/>
          <p:cNvSpPr txBox="1"/>
          <p:nvPr/>
        </p:nvSpPr>
        <p:spPr bwMode="gray">
          <a:xfrm>
            <a:off x="6869416" y="4895108"/>
            <a:ext cx="2916000" cy="81012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vert="horz" wrap="square" lIns="72000" tIns="36000" rIns="36000" bIns="36000" rtlCol="0" anchor="t" anchorCtr="0">
            <a:noAutofit/>
          </a:bodyPr>
          <a:lstStyle>
            <a:defPPr>
              <a:defRPr lang="en-US"/>
            </a:defPPr>
            <a:lvl1pPr marL="85725" indent="-85725">
              <a:spcBef>
                <a:spcPts val="300"/>
              </a:spcBef>
              <a:buFont typeface="Wingdings" panose="05000000000000000000" pitchFamily="2" charset="2"/>
              <a:buChar char="§"/>
              <a:defRPr sz="12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r>
              <a:rPr lang="ko-KR" altLang="en-US" dirty="0"/>
              <a:t>기준정보 관리 강화는 상품운영 전략팀 등 일부 부서가 필요성을 느끼고 있으나</a:t>
            </a:r>
            <a:r>
              <a:rPr lang="en-US" altLang="ko-KR" dirty="0"/>
              <a:t>, BM</a:t>
            </a:r>
            <a:r>
              <a:rPr lang="ko-KR" altLang="en-US" dirty="0"/>
              <a:t>은 공감할 경우 본인 일이 되므로 하지 않으려 함</a:t>
            </a:r>
          </a:p>
        </p:txBody>
      </p:sp>
      <p:sp>
        <p:nvSpPr>
          <p:cNvPr id="38" name="TextBox 37"/>
          <p:cNvSpPr txBox="1"/>
          <p:nvPr/>
        </p:nvSpPr>
        <p:spPr bwMode="gray">
          <a:xfrm>
            <a:off x="1486212" y="5779620"/>
            <a:ext cx="2708998" cy="7776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vert="horz" wrap="square" lIns="72000" tIns="36000" rIns="36000" bIns="36000" rtlCol="0" anchor="t" anchorCtr="0">
            <a:noAutofit/>
          </a:bodyPr>
          <a:lstStyle>
            <a:defPPr>
              <a:defRPr lang="en-US"/>
            </a:defPPr>
            <a:lvl1pPr marL="85725" indent="-85725">
              <a:spcBef>
                <a:spcPts val="300"/>
              </a:spcBef>
              <a:buFont typeface="Wingdings" panose="05000000000000000000" pitchFamily="2" charset="2"/>
              <a:buChar char="§"/>
              <a:defRPr sz="13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r>
              <a:rPr lang="ko-KR" altLang="en-US" dirty="0"/>
              <a:t>상품 주기능</a:t>
            </a:r>
            <a:r>
              <a:rPr lang="en-US" altLang="ko-KR" dirty="0"/>
              <a:t>, </a:t>
            </a:r>
            <a:r>
              <a:rPr lang="ko-KR" altLang="en-US" dirty="0"/>
              <a:t>부기능을 결정하는 주관부서</a:t>
            </a:r>
            <a:endParaRPr lang="en-US" altLang="ko-KR" dirty="0"/>
          </a:p>
        </p:txBody>
      </p:sp>
      <p:sp>
        <p:nvSpPr>
          <p:cNvPr id="39" name="TextBox 38"/>
          <p:cNvSpPr txBox="1"/>
          <p:nvPr/>
        </p:nvSpPr>
        <p:spPr bwMode="gray">
          <a:xfrm>
            <a:off x="4294524" y="5779620"/>
            <a:ext cx="2475578" cy="7776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vert="horz" wrap="square" lIns="72000" tIns="36000" rIns="36000" bIns="36000" rtlCol="0" anchor="t" anchorCtr="0">
            <a:noAutofit/>
          </a:bodyPr>
          <a:lstStyle>
            <a:defPPr>
              <a:defRPr lang="en-US"/>
            </a:defPPr>
            <a:lvl1pPr marL="85725" indent="-85725">
              <a:spcBef>
                <a:spcPts val="300"/>
              </a:spcBef>
              <a:buFont typeface="Wingdings" panose="05000000000000000000" pitchFamily="2" charset="2"/>
              <a:buChar char="§"/>
              <a:defRPr sz="12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r>
              <a:rPr lang="ko-KR" altLang="en-US" dirty="0">
                <a:sym typeface="Wingdings" panose="05000000000000000000" pitchFamily="2" charset="2"/>
              </a:rPr>
              <a:t>정보표준관리팀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상품전략팀 </a:t>
            </a:r>
            <a:r>
              <a:rPr lang="ko-KR" altLang="en-US" dirty="0">
                <a:sym typeface="Wingdings" panose="05000000000000000000" pitchFamily="2" charset="2"/>
              </a:rPr>
              <a:t>또는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상품운영전략팀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0" name="TextBox 39"/>
          <p:cNvSpPr txBox="1"/>
          <p:nvPr/>
        </p:nvSpPr>
        <p:spPr bwMode="gray">
          <a:xfrm>
            <a:off x="6869416" y="5779620"/>
            <a:ext cx="2916000" cy="7776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vert="horz" wrap="square" lIns="72000" tIns="36000" rIns="36000" bIns="36000" rtlCol="0" anchor="t" anchorCtr="0">
            <a:noAutofit/>
          </a:bodyPr>
          <a:lstStyle>
            <a:defPPr>
              <a:defRPr lang="en-US"/>
            </a:defPPr>
            <a:lvl1pPr marL="85725" indent="-85725">
              <a:spcBef>
                <a:spcPts val="300"/>
              </a:spcBef>
              <a:buFont typeface="Wingdings" panose="05000000000000000000" pitchFamily="2" charset="2"/>
              <a:buChar char="§"/>
              <a:defRPr sz="12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r>
              <a:rPr lang="ko-KR" altLang="en-US" dirty="0"/>
              <a:t>상품전략이 상품 주기능</a:t>
            </a:r>
            <a:r>
              <a:rPr lang="en-US" altLang="ko-KR" dirty="0"/>
              <a:t>, </a:t>
            </a:r>
            <a:r>
              <a:rPr lang="ko-KR" altLang="en-US" dirty="0"/>
              <a:t>부기능을 정하는 주관부서여야 하는데 문의 시 명확한 답변을 득하기 어려움</a:t>
            </a:r>
          </a:p>
        </p:txBody>
      </p:sp>
    </p:spTree>
    <p:extLst>
      <p:ext uri="{BB962C8B-B14F-4D97-AF65-F5344CB8AC3E}">
        <p14:creationId xmlns:p14="http://schemas.microsoft.com/office/powerpoint/2010/main" val="351795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데이터 관련 주요 이슈 및 개선 방향 </a:t>
            </a:r>
            <a:r>
              <a:rPr lang="en-US" altLang="ko-KR" dirty="0"/>
              <a:t>– </a:t>
            </a:r>
            <a:r>
              <a:rPr lang="ko-KR" altLang="en-US" dirty="0"/>
              <a:t>거버넌스 관점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통합고객정보는 주관부서 중심으로 이슈를 신속히 개선하도록 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온라인 사이트 운영 거버넌스 주체를 명확하게 정립하여야 함</a:t>
            </a:r>
            <a:endParaRPr lang="ko-KR" altLang="en-US" dirty="0"/>
          </a:p>
        </p:txBody>
      </p:sp>
      <p:sp>
        <p:nvSpPr>
          <p:cNvPr id="4" name="Snip Single Corner Rectangle 3"/>
          <p:cNvSpPr/>
          <p:nvPr/>
        </p:nvSpPr>
        <p:spPr>
          <a:xfrm>
            <a:off x="200472" y="1520788"/>
            <a:ext cx="1908212" cy="357065"/>
          </a:xfrm>
          <a:prstGeom prst="snip1Rect">
            <a:avLst>
              <a:gd name="adj" fmla="val 47539"/>
            </a:avLst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72000" rtlCol="0" anchor="t" anchorCtr="0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1.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통합고객  </a:t>
            </a:r>
            <a:r>
              <a:rPr lang="en-US" altLang="ko-KR" sz="1400" b="1" dirty="0">
                <a:solidFill>
                  <a:schemeClr val="bg1"/>
                </a:solidFill>
              </a:rPr>
              <a:t>DB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5" name="Snip Single Corner Rectangle 4"/>
          <p:cNvSpPr/>
          <p:nvPr/>
        </p:nvSpPr>
        <p:spPr>
          <a:xfrm>
            <a:off x="2159762" y="1520788"/>
            <a:ext cx="1908212" cy="357065"/>
          </a:xfrm>
          <a:prstGeom prst="snip1Rect">
            <a:avLst>
              <a:gd name="adj" fmla="val 47539"/>
            </a:avLst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72000" rtlCol="0" anchor="t" anchorCtr="0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2.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온라인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6" name="Snip Single Corner Rectangle 5"/>
          <p:cNvSpPr/>
          <p:nvPr/>
        </p:nvSpPr>
        <p:spPr>
          <a:xfrm>
            <a:off x="4119051" y="1520788"/>
            <a:ext cx="1908212" cy="357065"/>
          </a:xfrm>
          <a:prstGeom prst="snip1Rect">
            <a:avLst>
              <a:gd name="adj" fmla="val 47539"/>
            </a:avLst>
          </a:prstGeom>
          <a:solidFill>
            <a:schemeClr val="accent2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72000" rtlCol="0" anchor="t" anchorCtr="0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3. </a:t>
            </a:r>
            <a:r>
              <a:rPr lang="ko-KR" altLang="en-US" sz="1400" b="1" dirty="0">
                <a:solidFill>
                  <a:schemeClr val="tx1"/>
                </a:solidFill>
              </a:rPr>
              <a:t>거버넌스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0472" y="1876931"/>
            <a:ext cx="9586650" cy="46641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178353" y="2008385"/>
            <a:ext cx="1210251" cy="288000"/>
          </a:xfrm>
          <a:prstGeom prst="rect">
            <a:avLst/>
          </a:prstGeom>
          <a:solidFill>
            <a:srgbClr val="002060"/>
          </a:solidFill>
          <a:ln w="952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3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이슈그룹</a:t>
            </a:r>
          </a:p>
        </p:txBody>
      </p:sp>
      <p:sp>
        <p:nvSpPr>
          <p:cNvPr id="9" name="Rectangle 8"/>
          <p:cNvSpPr/>
          <p:nvPr/>
        </p:nvSpPr>
        <p:spPr bwMode="gray">
          <a:xfrm>
            <a:off x="1487918" y="2008385"/>
            <a:ext cx="2708998" cy="288000"/>
          </a:xfrm>
          <a:prstGeom prst="rect">
            <a:avLst/>
          </a:prstGeom>
          <a:solidFill>
            <a:srgbClr val="002060"/>
          </a:solidFill>
          <a:ln w="952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3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이슈</a:t>
            </a:r>
          </a:p>
        </p:txBody>
      </p:sp>
      <p:sp>
        <p:nvSpPr>
          <p:cNvPr id="10" name="Rectangle 9"/>
          <p:cNvSpPr/>
          <p:nvPr/>
        </p:nvSpPr>
        <p:spPr bwMode="gray">
          <a:xfrm>
            <a:off x="4296230" y="2008385"/>
            <a:ext cx="2475578" cy="288000"/>
          </a:xfrm>
          <a:prstGeom prst="rect">
            <a:avLst/>
          </a:prstGeom>
          <a:solidFill>
            <a:srgbClr val="002060"/>
          </a:solidFill>
          <a:ln w="952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3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부서별 의견</a:t>
            </a:r>
          </a:p>
        </p:txBody>
      </p:sp>
      <p:sp>
        <p:nvSpPr>
          <p:cNvPr id="11" name="Rectangle 10"/>
          <p:cNvSpPr/>
          <p:nvPr/>
        </p:nvSpPr>
        <p:spPr bwMode="gray">
          <a:xfrm>
            <a:off x="6871122" y="2008385"/>
            <a:ext cx="2916000" cy="288000"/>
          </a:xfrm>
          <a:prstGeom prst="rect">
            <a:avLst/>
          </a:prstGeom>
          <a:solidFill>
            <a:srgbClr val="002060"/>
          </a:solidFill>
          <a:ln w="952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3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비고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1487917" y="2381338"/>
            <a:ext cx="2708998" cy="468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vert="horz" wrap="square" lIns="72000" tIns="36000" rIns="36000" bIns="36000" rtlCol="0" anchor="t" anchorCtr="0">
            <a:noAutofit/>
          </a:bodyPr>
          <a:lstStyle>
            <a:defPPr>
              <a:defRPr lang="en-US"/>
            </a:defPPr>
            <a:lvl1pPr marL="85725" indent="-85725">
              <a:spcBef>
                <a:spcPts val="300"/>
              </a:spcBef>
              <a:buFont typeface="Wingdings" panose="05000000000000000000" pitchFamily="2" charset="2"/>
              <a:buChar char="§"/>
              <a:defRPr sz="13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r>
              <a:rPr lang="ko-KR" altLang="en-US" dirty="0"/>
              <a:t>대표상품명 </a:t>
            </a:r>
            <a:r>
              <a:rPr lang="ko-KR" altLang="en-US" dirty="0"/>
              <a:t>관리주체 불명확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 bwMode="gray">
          <a:xfrm>
            <a:off x="4296229" y="2381338"/>
            <a:ext cx="2475578" cy="468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vert="horz" wrap="square" lIns="72000" tIns="36000" rIns="36000" bIns="36000" rtlCol="0" anchor="t" anchorCtr="0">
            <a:noAutofit/>
          </a:bodyPr>
          <a:lstStyle>
            <a:defPPr>
              <a:defRPr lang="en-US"/>
            </a:defPPr>
            <a:lvl1pPr marL="85725" indent="-85725">
              <a:spcBef>
                <a:spcPts val="300"/>
              </a:spcBef>
              <a:buFont typeface="Wingdings" panose="05000000000000000000" pitchFamily="2" charset="2"/>
              <a:buChar char="§"/>
              <a:defRPr sz="12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r>
              <a:rPr lang="ko-KR" altLang="en-US" dirty="0">
                <a:sym typeface="Wingdings" panose="05000000000000000000" pitchFamily="2" charset="2"/>
              </a:rPr>
              <a:t>캠프아문젠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미정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18" name="TextBox 17"/>
          <p:cNvSpPr txBox="1"/>
          <p:nvPr/>
        </p:nvSpPr>
        <p:spPr bwMode="gray">
          <a:xfrm>
            <a:off x="6871121" y="2381338"/>
            <a:ext cx="2916000" cy="468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vert="horz" wrap="square" lIns="72000" tIns="36000" rIns="36000" bIns="36000" rtlCol="0" anchor="t" anchorCtr="0">
            <a:noAutofit/>
          </a:bodyPr>
          <a:lstStyle>
            <a:defPPr>
              <a:defRPr lang="en-US"/>
            </a:defPPr>
            <a:lvl1pPr marL="85725" indent="-85725">
              <a:spcBef>
                <a:spcPts val="300"/>
              </a:spcBef>
              <a:buFont typeface="Wingdings" panose="05000000000000000000" pitchFamily="2" charset="2"/>
              <a:buChar char="§"/>
              <a:defRPr sz="12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r>
              <a:rPr lang="ko-KR" altLang="en-US" dirty="0"/>
              <a:t>현재 관리주체 </a:t>
            </a:r>
            <a:r>
              <a:rPr lang="ko-KR" altLang="en-US" dirty="0"/>
              <a:t>없음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 bwMode="gray">
          <a:xfrm>
            <a:off x="1487917" y="2924944"/>
            <a:ext cx="2708998" cy="468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vert="horz" wrap="square" lIns="72000" tIns="36000" rIns="36000" bIns="36000" rtlCol="0" anchor="t" anchorCtr="0">
            <a:noAutofit/>
          </a:bodyPr>
          <a:lstStyle>
            <a:defPPr>
              <a:defRPr lang="en-US"/>
            </a:defPPr>
            <a:lvl1pPr marL="85725" indent="-85725">
              <a:spcBef>
                <a:spcPts val="300"/>
              </a:spcBef>
              <a:buFont typeface="Wingdings" panose="05000000000000000000" pitchFamily="2" charset="2"/>
              <a:buChar char="§"/>
              <a:defRPr sz="13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r>
              <a:rPr lang="ko-KR" altLang="en-US" dirty="0"/>
              <a:t>상품코드체계 </a:t>
            </a:r>
            <a:r>
              <a:rPr lang="ko-KR" altLang="en-US" dirty="0"/>
              <a:t>정립 </a:t>
            </a:r>
            <a:r>
              <a:rPr lang="ko-KR" altLang="en-US" dirty="0" smtClean="0"/>
              <a:t>주체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 bwMode="gray">
          <a:xfrm>
            <a:off x="4296229" y="2924944"/>
            <a:ext cx="2475578" cy="468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vert="horz" wrap="square" lIns="72000" tIns="36000" rIns="36000" bIns="36000" rtlCol="0" anchor="t" anchorCtr="0">
            <a:noAutofit/>
          </a:bodyPr>
          <a:lstStyle>
            <a:defPPr>
              <a:defRPr lang="en-US"/>
            </a:defPPr>
            <a:lvl1pPr marL="85725" indent="-85725">
              <a:spcBef>
                <a:spcPts val="300"/>
              </a:spcBef>
              <a:buFont typeface="Wingdings" panose="05000000000000000000" pitchFamily="2" charset="2"/>
              <a:buChar char="§"/>
              <a:defRPr sz="12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r>
              <a:rPr lang="ko-KR" altLang="en-US" dirty="0">
                <a:sym typeface="Wingdings" panose="05000000000000000000" pitchFamily="2" charset="2"/>
              </a:rPr>
              <a:t>캠프아문젠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정보표준관리팀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1" name="TextBox 20"/>
          <p:cNvSpPr txBox="1"/>
          <p:nvPr/>
        </p:nvSpPr>
        <p:spPr bwMode="gray">
          <a:xfrm>
            <a:off x="6871121" y="2924944"/>
            <a:ext cx="2916000" cy="468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vert="horz" wrap="square" lIns="72000" tIns="36000" rIns="36000" bIns="36000" rtlCol="0" anchor="t" anchorCtr="0">
            <a:noAutofit/>
          </a:bodyPr>
          <a:lstStyle>
            <a:defPPr>
              <a:defRPr lang="en-US"/>
            </a:defPPr>
            <a:lvl1pPr marL="85725" indent="-85725">
              <a:spcBef>
                <a:spcPts val="300"/>
              </a:spcBef>
              <a:buFont typeface="Wingdings" panose="05000000000000000000" pitchFamily="2" charset="2"/>
              <a:buChar char="§"/>
              <a:defRPr sz="12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r>
              <a:rPr lang="ko-KR" altLang="en-US" dirty="0"/>
              <a:t>마스터데이터 관리부서에서 하는 것이 맞는 것 같음</a:t>
            </a:r>
          </a:p>
        </p:txBody>
      </p:sp>
      <p:sp>
        <p:nvSpPr>
          <p:cNvPr id="22" name="TextBox 21"/>
          <p:cNvSpPr txBox="1"/>
          <p:nvPr/>
        </p:nvSpPr>
        <p:spPr bwMode="gray">
          <a:xfrm>
            <a:off x="178352" y="2380219"/>
            <a:ext cx="1210251" cy="1012725"/>
          </a:xfrm>
          <a:prstGeom prst="rect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txBody>
          <a:bodyPr vert="horz" wrap="square" lIns="36000" tIns="36000" rIns="36000" bIns="36000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defRPr sz="1300" b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r>
              <a:rPr lang="ko-KR" altLang="en-US" dirty="0" smtClean="0"/>
              <a:t>상품코드</a:t>
            </a:r>
            <a:endParaRPr lang="en-US" altLang="ko-KR" dirty="0" smtClean="0"/>
          </a:p>
          <a:p>
            <a:r>
              <a:rPr lang="ko-KR" altLang="en-US" dirty="0" smtClean="0"/>
              <a:t>체계 미흡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 bwMode="gray">
          <a:xfrm>
            <a:off x="1493237" y="3467927"/>
            <a:ext cx="2708998" cy="113262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vert="horz" wrap="square" lIns="72000" tIns="36000" rIns="36000" bIns="36000" rtlCol="0" anchor="t" anchorCtr="0">
            <a:noAutofit/>
          </a:bodyPr>
          <a:lstStyle>
            <a:defPPr>
              <a:defRPr lang="en-US"/>
            </a:defPPr>
            <a:lvl1pPr marL="85725" indent="-85725">
              <a:spcBef>
                <a:spcPts val="300"/>
              </a:spcBef>
              <a:buFont typeface="Wingdings" panose="05000000000000000000" pitchFamily="2" charset="2"/>
              <a:buChar char="§"/>
              <a:defRPr sz="13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r>
              <a:rPr lang="ko-KR" altLang="en-US" dirty="0"/>
              <a:t>고객 데이터 </a:t>
            </a:r>
            <a:r>
              <a:rPr lang="ko-KR" altLang="en-US" dirty="0" smtClean="0"/>
              <a:t>정책 수립 주체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정보수집</a:t>
            </a:r>
            <a:r>
              <a:rPr lang="en-US" altLang="ko-KR" dirty="0"/>
              <a:t>/</a:t>
            </a:r>
            <a:r>
              <a:rPr lang="ko-KR" altLang="en-US" dirty="0"/>
              <a:t>취합 포함</a:t>
            </a:r>
            <a:r>
              <a:rPr lang="en-US" altLang="ko-KR" dirty="0"/>
              <a:t>)</a:t>
            </a:r>
          </a:p>
        </p:txBody>
      </p:sp>
      <p:sp>
        <p:nvSpPr>
          <p:cNvPr id="24" name="TextBox 23"/>
          <p:cNvSpPr txBox="1"/>
          <p:nvPr/>
        </p:nvSpPr>
        <p:spPr bwMode="gray">
          <a:xfrm>
            <a:off x="183672" y="3465004"/>
            <a:ext cx="1210251" cy="1135544"/>
          </a:xfrm>
          <a:prstGeom prst="rect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txBody>
          <a:bodyPr vert="horz" wrap="square" lIns="36000" tIns="36000" rIns="36000" bIns="36000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defRPr sz="1300" b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r>
              <a:rPr lang="ko-KR" altLang="en-US" dirty="0"/>
              <a:t>통합고객정보 관리체계 개선</a:t>
            </a:r>
          </a:p>
        </p:txBody>
      </p:sp>
      <p:sp>
        <p:nvSpPr>
          <p:cNvPr id="25" name="TextBox 24"/>
          <p:cNvSpPr txBox="1"/>
          <p:nvPr/>
        </p:nvSpPr>
        <p:spPr bwMode="gray">
          <a:xfrm>
            <a:off x="4301549" y="3467927"/>
            <a:ext cx="2475578" cy="113262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vert="horz" wrap="square" lIns="72000" tIns="36000" rIns="36000" bIns="36000" rtlCol="0" anchor="t" anchorCtr="0">
            <a:noAutofit/>
          </a:bodyPr>
          <a:lstStyle>
            <a:defPPr>
              <a:defRPr lang="en-US"/>
            </a:defPPr>
            <a:lvl1pPr marL="85725" indent="-85725">
              <a:spcBef>
                <a:spcPts val="300"/>
              </a:spcBef>
              <a:buFont typeface="Wingdings" panose="05000000000000000000" pitchFamily="2" charset="2"/>
              <a:buChar char="§"/>
              <a:defRPr sz="12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r>
              <a:rPr lang="ko-KR" altLang="en-US" dirty="0">
                <a:sym typeface="Wingdings" panose="05000000000000000000" pitchFamily="2" charset="2"/>
              </a:rPr>
              <a:t>정보프로젝트관리팀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현업</a:t>
            </a:r>
            <a:endParaRPr lang="en-US" altLang="ko-KR" dirty="0"/>
          </a:p>
          <a:p>
            <a:r>
              <a:rPr lang="ko-KR" altLang="en-US" dirty="0"/>
              <a:t>고객전략팀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 err="1" smtClean="0">
                <a:sym typeface="Wingdings" panose="05000000000000000000" pitchFamily="2" charset="2"/>
              </a:rPr>
              <a:t>고객전략팀</a:t>
            </a:r>
            <a:r>
              <a:rPr lang="en-US" altLang="ko-KR" dirty="0" smtClean="0">
                <a:sym typeface="Wingdings" panose="05000000000000000000" pitchFamily="2" charset="2"/>
              </a:rPr>
              <a:t>, IT </a:t>
            </a:r>
            <a:r>
              <a:rPr lang="ko-KR" altLang="en-US" dirty="0" smtClean="0">
                <a:sym typeface="Wingdings" panose="05000000000000000000" pitchFamily="2" charset="2"/>
              </a:rPr>
              <a:t>지원이 필요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26" name="TextBox 25"/>
          <p:cNvSpPr txBox="1"/>
          <p:nvPr/>
        </p:nvSpPr>
        <p:spPr bwMode="gray">
          <a:xfrm>
            <a:off x="6876441" y="3467927"/>
            <a:ext cx="2916000" cy="113262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vert="horz" wrap="square" lIns="72000" tIns="36000" rIns="36000" bIns="36000" rtlCol="0" anchor="t" anchorCtr="0">
            <a:noAutofit/>
          </a:bodyPr>
          <a:lstStyle>
            <a:defPPr>
              <a:defRPr lang="en-US"/>
            </a:defPPr>
            <a:lvl1pPr marL="85725" indent="-85725">
              <a:spcBef>
                <a:spcPts val="300"/>
              </a:spcBef>
              <a:buFont typeface="Wingdings" panose="05000000000000000000" pitchFamily="2" charset="2"/>
              <a:buChar char="§"/>
              <a:defRPr sz="12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r>
              <a:rPr lang="ko-KR" altLang="en-US" dirty="0"/>
              <a:t>고객에 대한 정보 </a:t>
            </a:r>
            <a:r>
              <a:rPr lang="en-US" altLang="ko-KR" dirty="0"/>
              <a:t>Role</a:t>
            </a:r>
            <a:r>
              <a:rPr lang="ko-KR" altLang="en-US" dirty="0"/>
              <a:t>을 가져가는 것은 타당하나</a:t>
            </a:r>
            <a:r>
              <a:rPr lang="en-US" altLang="ko-KR" dirty="0"/>
              <a:t>, IT/</a:t>
            </a:r>
            <a:r>
              <a:rPr lang="ko-KR" altLang="en-US" dirty="0"/>
              <a:t>인프라 측면에서 가이드 제공은 어려움 </a:t>
            </a:r>
            <a:r>
              <a:rPr lang="en-US" altLang="ko-KR" dirty="0"/>
              <a:t>(</a:t>
            </a:r>
            <a:r>
              <a:rPr lang="ko-KR" altLang="en-US" dirty="0"/>
              <a:t>고객전략팀</a:t>
            </a:r>
            <a:r>
              <a:rPr lang="en-US" altLang="ko-KR" dirty="0"/>
              <a:t>)</a:t>
            </a:r>
          </a:p>
        </p:txBody>
      </p:sp>
      <p:sp>
        <p:nvSpPr>
          <p:cNvPr id="30" name="TextBox 29"/>
          <p:cNvSpPr txBox="1"/>
          <p:nvPr/>
        </p:nvSpPr>
        <p:spPr bwMode="gray">
          <a:xfrm>
            <a:off x="1487918" y="4689140"/>
            <a:ext cx="2708998" cy="63252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vert="horz" wrap="square" lIns="72000" tIns="36000" rIns="36000" bIns="36000" rtlCol="0" anchor="t" anchorCtr="0">
            <a:noAutofit/>
          </a:bodyPr>
          <a:lstStyle>
            <a:defPPr>
              <a:defRPr lang="en-US"/>
            </a:defPPr>
            <a:lvl1pPr marL="85725" indent="-85725">
              <a:spcBef>
                <a:spcPts val="300"/>
              </a:spcBef>
              <a:buFont typeface="Wingdings" panose="05000000000000000000" pitchFamily="2" charset="2"/>
              <a:buChar char="§"/>
              <a:defRPr sz="13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r>
              <a:rPr lang="ko-KR" altLang="en-US" dirty="0"/>
              <a:t>온라인 관련 솔루션 </a:t>
            </a:r>
            <a:r>
              <a:rPr lang="ko-KR" altLang="en-US" dirty="0" smtClean="0"/>
              <a:t>결정 주체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(</a:t>
            </a:r>
            <a:r>
              <a:rPr lang="ko-KR" altLang="en-US" dirty="0"/>
              <a:t>계열사</a:t>
            </a:r>
            <a:r>
              <a:rPr lang="en-US" altLang="ko-KR" dirty="0"/>
              <a:t>/</a:t>
            </a:r>
            <a:r>
              <a:rPr lang="ko-KR" altLang="en-US" dirty="0"/>
              <a:t>브랜드 자체 도입 및 활용</a:t>
            </a:r>
            <a:r>
              <a:rPr lang="en-US" altLang="ko-KR" dirty="0"/>
              <a:t>)</a:t>
            </a:r>
          </a:p>
        </p:txBody>
      </p:sp>
      <p:sp>
        <p:nvSpPr>
          <p:cNvPr id="31" name="TextBox 30"/>
          <p:cNvSpPr txBox="1"/>
          <p:nvPr/>
        </p:nvSpPr>
        <p:spPr bwMode="gray">
          <a:xfrm>
            <a:off x="4296230" y="4689140"/>
            <a:ext cx="2475578" cy="63252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vert="horz" wrap="square" lIns="72000" tIns="36000" rIns="36000" bIns="36000" rtlCol="0" anchor="t" anchorCtr="0">
            <a:noAutofit/>
          </a:bodyPr>
          <a:lstStyle>
            <a:defPPr>
              <a:defRPr lang="en-US"/>
            </a:defPPr>
            <a:lvl1pPr marL="85725" indent="-85725">
              <a:spcBef>
                <a:spcPts val="300"/>
              </a:spcBef>
              <a:buFont typeface="Wingdings" panose="05000000000000000000" pitchFamily="2" charset="2"/>
              <a:buChar char="§"/>
              <a:defRPr sz="12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r>
              <a:rPr lang="ko-KR" altLang="en-US" dirty="0">
                <a:sym typeface="Wingdings" panose="05000000000000000000" pitchFamily="2" charset="2"/>
              </a:rPr>
              <a:t>디지털마케팅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관련부서 협의를 통해 결정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32" name="TextBox 31"/>
          <p:cNvSpPr txBox="1"/>
          <p:nvPr/>
        </p:nvSpPr>
        <p:spPr bwMode="gray">
          <a:xfrm>
            <a:off x="6871122" y="4689140"/>
            <a:ext cx="2916000" cy="63252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vert="horz" wrap="square" lIns="72000" tIns="36000" rIns="36000" bIns="36000" rtlCol="0" anchor="t" anchorCtr="0">
            <a:noAutofit/>
          </a:bodyPr>
          <a:lstStyle>
            <a:defPPr>
              <a:defRPr lang="en-US"/>
            </a:defPPr>
            <a:lvl1pPr marL="85725" indent="-85725">
              <a:spcBef>
                <a:spcPts val="300"/>
              </a:spcBef>
              <a:buFont typeface="Wingdings" panose="05000000000000000000" pitchFamily="2" charset="2"/>
              <a:buChar char="§"/>
              <a:defRPr sz="12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r>
              <a:rPr lang="ko-KR" altLang="en-US" dirty="0"/>
              <a:t>거버넌스 위원회에서 신규 솔루션 도입시 관련부서</a:t>
            </a:r>
            <a:r>
              <a:rPr lang="en-US" altLang="ko-KR" dirty="0"/>
              <a:t>(</a:t>
            </a:r>
            <a:r>
              <a:rPr lang="ko-KR" altLang="en-US" dirty="0"/>
              <a:t>디마팀포함</a:t>
            </a:r>
            <a:r>
              <a:rPr lang="en-US" altLang="ko-KR" dirty="0"/>
              <a:t>)</a:t>
            </a:r>
            <a:r>
              <a:rPr lang="ko-KR" altLang="en-US" dirty="0"/>
              <a:t>간 협의를 통해 </a:t>
            </a:r>
            <a:r>
              <a:rPr lang="ko-KR" altLang="en-US" dirty="0"/>
              <a:t>결정필요</a:t>
            </a:r>
            <a:endParaRPr lang="en-US" altLang="ko-KR" dirty="0"/>
          </a:p>
        </p:txBody>
      </p:sp>
      <p:sp>
        <p:nvSpPr>
          <p:cNvPr id="33" name="TextBox 32"/>
          <p:cNvSpPr txBox="1"/>
          <p:nvPr/>
        </p:nvSpPr>
        <p:spPr bwMode="gray">
          <a:xfrm>
            <a:off x="1487918" y="5409910"/>
            <a:ext cx="2708998" cy="66471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vert="horz" wrap="square" lIns="72000" tIns="36000" rIns="36000" bIns="36000" rtlCol="0" anchor="t" anchorCtr="0">
            <a:noAutofit/>
          </a:bodyPr>
          <a:lstStyle>
            <a:defPPr>
              <a:defRPr lang="en-US"/>
            </a:defPPr>
            <a:lvl1pPr marL="85725" indent="-85725">
              <a:spcBef>
                <a:spcPts val="300"/>
              </a:spcBef>
              <a:buFont typeface="Wingdings" panose="05000000000000000000" pitchFamily="2" charset="2"/>
              <a:buChar char="§"/>
              <a:defRPr sz="13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r>
              <a:rPr lang="ko-KR" altLang="en-US" dirty="0"/>
              <a:t>온라인</a:t>
            </a:r>
            <a:r>
              <a:rPr lang="en-US" altLang="ko-KR" dirty="0"/>
              <a:t>(</a:t>
            </a:r>
            <a:r>
              <a:rPr lang="ko-KR" altLang="en-US" dirty="0"/>
              <a:t>브랜드</a:t>
            </a:r>
            <a:r>
              <a:rPr lang="en-US" altLang="ko-KR" dirty="0"/>
              <a:t>-</a:t>
            </a:r>
            <a:r>
              <a:rPr lang="ko-KR" altLang="en-US" dirty="0"/>
              <a:t>이커머스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ko-KR" altLang="en-US" dirty="0" smtClean="0"/>
              <a:t>표준화 운영 정책 수립 주체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 bwMode="gray">
          <a:xfrm>
            <a:off x="4296230" y="5409910"/>
            <a:ext cx="2475578" cy="66471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vert="horz" wrap="square" lIns="72000" tIns="36000" rIns="36000" bIns="36000" rtlCol="0" anchor="t" anchorCtr="0">
            <a:noAutofit/>
          </a:bodyPr>
          <a:lstStyle>
            <a:defPPr>
              <a:defRPr lang="en-US"/>
            </a:defPPr>
            <a:lvl1pPr marL="85725" indent="-85725">
              <a:spcBef>
                <a:spcPts val="300"/>
              </a:spcBef>
              <a:buFont typeface="Wingdings" panose="05000000000000000000" pitchFamily="2" charset="2"/>
              <a:buChar char="§"/>
              <a:defRPr sz="12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r>
              <a:rPr lang="ko-KR" altLang="en-US" dirty="0">
                <a:sym typeface="Wingdings" panose="05000000000000000000" pitchFamily="2" charset="2"/>
              </a:rPr>
              <a:t>고객전략팀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불명확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35" name="TextBox 34"/>
          <p:cNvSpPr txBox="1"/>
          <p:nvPr/>
        </p:nvSpPr>
        <p:spPr bwMode="gray">
          <a:xfrm>
            <a:off x="6871122" y="5409910"/>
            <a:ext cx="2916000" cy="66471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vert="horz" wrap="square" lIns="72000" tIns="36000" rIns="36000" bIns="36000" rtlCol="0" anchor="t" anchorCtr="0">
            <a:noAutofit/>
          </a:bodyPr>
          <a:lstStyle>
            <a:defPPr>
              <a:defRPr lang="en-US"/>
            </a:defPPr>
            <a:lvl1pPr marL="85725" indent="-85725">
              <a:spcBef>
                <a:spcPts val="300"/>
              </a:spcBef>
              <a:buFont typeface="Wingdings" panose="05000000000000000000" pitchFamily="2" charset="2"/>
              <a:buChar char="§"/>
              <a:defRPr sz="12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r>
              <a:rPr lang="ko-KR" altLang="en-US" dirty="0"/>
              <a:t>컨트롤타워 없음</a:t>
            </a:r>
            <a:endParaRPr lang="en-US" altLang="ko-KR" dirty="0"/>
          </a:p>
        </p:txBody>
      </p:sp>
      <p:sp>
        <p:nvSpPr>
          <p:cNvPr id="36" name="TextBox 35"/>
          <p:cNvSpPr txBox="1"/>
          <p:nvPr/>
        </p:nvSpPr>
        <p:spPr bwMode="gray">
          <a:xfrm>
            <a:off x="178353" y="4696315"/>
            <a:ext cx="1210251" cy="1378310"/>
          </a:xfrm>
          <a:prstGeom prst="rect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txBody>
          <a:bodyPr vert="horz" wrap="square" lIns="36000" tIns="36000" rIns="36000" bIns="36000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defRPr sz="1300" b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r>
              <a:rPr lang="ko-KR" altLang="en-US" dirty="0" smtClean="0"/>
              <a:t>온라인</a:t>
            </a:r>
            <a:endParaRPr lang="en-US" altLang="ko-KR" dirty="0" smtClean="0"/>
          </a:p>
          <a:p>
            <a:r>
              <a:rPr lang="ko-KR" altLang="en-US" dirty="0" smtClean="0"/>
              <a:t>사이트 </a:t>
            </a:r>
            <a:r>
              <a:rPr lang="ko-KR" altLang="en-US" dirty="0"/>
              <a:t>운영 </a:t>
            </a:r>
            <a:r>
              <a:rPr lang="ko-KR" altLang="en-US" dirty="0" smtClean="0"/>
              <a:t>거버넌스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5357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데이터 관련 주요 이슈 및 개선 방향 </a:t>
            </a:r>
            <a:r>
              <a:rPr lang="en-US" altLang="ko-KR" dirty="0"/>
              <a:t>– </a:t>
            </a:r>
            <a:r>
              <a:rPr lang="ko-KR" altLang="en-US" dirty="0"/>
              <a:t>거버넌스 관점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온라인을 포함한 전사 데이터 관리 표준 정책 수립 주체를 확립하고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영역별로 운영</a:t>
            </a:r>
            <a:r>
              <a:rPr lang="en-US" altLang="ko-KR" dirty="0" smtClean="0"/>
              <a:t>/</a:t>
            </a:r>
            <a:r>
              <a:rPr lang="ko-KR" altLang="en-US" dirty="0" smtClean="0"/>
              <a:t>모니터링</a:t>
            </a:r>
            <a:r>
              <a:rPr lang="en-US" altLang="ko-KR" dirty="0" smtClean="0"/>
              <a:t>/</a:t>
            </a:r>
            <a:r>
              <a:rPr lang="ko-KR" altLang="en-US" dirty="0" smtClean="0"/>
              <a:t>개선을 위한 주체를 명확하게 정립하여야 함</a:t>
            </a:r>
            <a:endParaRPr lang="ko-KR" altLang="en-US" dirty="0"/>
          </a:p>
        </p:txBody>
      </p:sp>
      <p:sp>
        <p:nvSpPr>
          <p:cNvPr id="4" name="Snip Single Corner Rectangle 3"/>
          <p:cNvSpPr/>
          <p:nvPr/>
        </p:nvSpPr>
        <p:spPr>
          <a:xfrm>
            <a:off x="200472" y="1520788"/>
            <a:ext cx="1908212" cy="357065"/>
          </a:xfrm>
          <a:prstGeom prst="snip1Rect">
            <a:avLst>
              <a:gd name="adj" fmla="val 47539"/>
            </a:avLst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72000" rtlCol="0" anchor="t" anchorCtr="0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1.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통합고객  </a:t>
            </a:r>
            <a:r>
              <a:rPr lang="en-US" altLang="ko-KR" sz="1400" b="1" dirty="0">
                <a:solidFill>
                  <a:schemeClr val="bg1"/>
                </a:solidFill>
              </a:rPr>
              <a:t>DB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5" name="Snip Single Corner Rectangle 4"/>
          <p:cNvSpPr/>
          <p:nvPr/>
        </p:nvSpPr>
        <p:spPr>
          <a:xfrm>
            <a:off x="2159762" y="1520788"/>
            <a:ext cx="1908212" cy="357065"/>
          </a:xfrm>
          <a:prstGeom prst="snip1Rect">
            <a:avLst>
              <a:gd name="adj" fmla="val 47539"/>
            </a:avLst>
          </a:prstGeom>
          <a:solidFill>
            <a:schemeClr val="tx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72000" rtlCol="0" anchor="t" anchorCtr="0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2.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온라인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6" name="Snip Single Corner Rectangle 5"/>
          <p:cNvSpPr/>
          <p:nvPr/>
        </p:nvSpPr>
        <p:spPr>
          <a:xfrm>
            <a:off x="4119051" y="1520788"/>
            <a:ext cx="1908212" cy="357065"/>
          </a:xfrm>
          <a:prstGeom prst="snip1Rect">
            <a:avLst>
              <a:gd name="adj" fmla="val 47539"/>
            </a:avLst>
          </a:prstGeom>
          <a:solidFill>
            <a:schemeClr val="accent2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72000" rtlCol="0" anchor="t" anchorCtr="0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3. </a:t>
            </a:r>
            <a:r>
              <a:rPr lang="ko-KR" altLang="en-US" sz="1400" b="1" dirty="0">
                <a:solidFill>
                  <a:schemeClr val="tx1"/>
                </a:solidFill>
              </a:rPr>
              <a:t>거버넌스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0472" y="1876931"/>
            <a:ext cx="9586650" cy="46641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2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178353" y="2008385"/>
            <a:ext cx="1210251" cy="288000"/>
          </a:xfrm>
          <a:prstGeom prst="rect">
            <a:avLst/>
          </a:prstGeom>
          <a:solidFill>
            <a:srgbClr val="002060"/>
          </a:solidFill>
          <a:ln w="952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3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이슈그룹</a:t>
            </a:r>
          </a:p>
        </p:txBody>
      </p:sp>
      <p:sp>
        <p:nvSpPr>
          <p:cNvPr id="9" name="Rectangle 8"/>
          <p:cNvSpPr/>
          <p:nvPr/>
        </p:nvSpPr>
        <p:spPr bwMode="gray">
          <a:xfrm>
            <a:off x="1487918" y="2008385"/>
            <a:ext cx="2708998" cy="288000"/>
          </a:xfrm>
          <a:prstGeom prst="rect">
            <a:avLst/>
          </a:prstGeom>
          <a:solidFill>
            <a:srgbClr val="002060"/>
          </a:solidFill>
          <a:ln w="952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3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이슈</a:t>
            </a:r>
          </a:p>
        </p:txBody>
      </p:sp>
      <p:sp>
        <p:nvSpPr>
          <p:cNvPr id="10" name="Rectangle 9"/>
          <p:cNvSpPr/>
          <p:nvPr/>
        </p:nvSpPr>
        <p:spPr bwMode="gray">
          <a:xfrm>
            <a:off x="4296230" y="2008385"/>
            <a:ext cx="2475578" cy="288000"/>
          </a:xfrm>
          <a:prstGeom prst="rect">
            <a:avLst/>
          </a:prstGeom>
          <a:solidFill>
            <a:srgbClr val="002060"/>
          </a:solidFill>
          <a:ln w="952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3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부서별 의견</a:t>
            </a:r>
          </a:p>
        </p:txBody>
      </p:sp>
      <p:sp>
        <p:nvSpPr>
          <p:cNvPr id="11" name="Rectangle 10"/>
          <p:cNvSpPr/>
          <p:nvPr/>
        </p:nvSpPr>
        <p:spPr bwMode="gray">
          <a:xfrm>
            <a:off x="6871122" y="2008385"/>
            <a:ext cx="2916000" cy="288000"/>
          </a:xfrm>
          <a:prstGeom prst="rect">
            <a:avLst/>
          </a:prstGeom>
          <a:solidFill>
            <a:srgbClr val="002060"/>
          </a:solidFill>
          <a:ln w="952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3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비고</a:t>
            </a:r>
          </a:p>
        </p:txBody>
      </p:sp>
      <p:sp>
        <p:nvSpPr>
          <p:cNvPr id="12" name="TextBox 11"/>
          <p:cNvSpPr txBox="1"/>
          <p:nvPr/>
        </p:nvSpPr>
        <p:spPr bwMode="gray">
          <a:xfrm>
            <a:off x="1487918" y="2390172"/>
            <a:ext cx="2708998" cy="147759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vert="horz" wrap="square" lIns="72000" tIns="36000" rIns="36000" bIns="36000" rtlCol="0" anchor="t" anchorCtr="0">
            <a:noAutofit/>
          </a:bodyPr>
          <a:lstStyle>
            <a:defPPr>
              <a:defRPr lang="en-US"/>
            </a:defPPr>
            <a:lvl1pPr marL="85725" indent="-85725">
              <a:spcBef>
                <a:spcPts val="300"/>
              </a:spcBef>
              <a:buFont typeface="Wingdings" panose="05000000000000000000" pitchFamily="2" charset="2"/>
              <a:buChar char="§"/>
              <a:defRPr sz="13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r>
              <a:rPr lang="ko-KR" altLang="en-US" dirty="0"/>
              <a:t>온라인 데이터 </a:t>
            </a:r>
            <a:r>
              <a:rPr lang="ko-KR" altLang="en-US" dirty="0" smtClean="0"/>
              <a:t>표준화 주체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 bwMode="gray">
          <a:xfrm>
            <a:off x="4296230" y="2390172"/>
            <a:ext cx="2475578" cy="147759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vert="horz" wrap="square" lIns="72000" tIns="36000" rIns="36000" bIns="36000" rtlCol="0" anchor="t" anchorCtr="0">
            <a:noAutofit/>
          </a:bodyPr>
          <a:lstStyle>
            <a:defPPr>
              <a:defRPr lang="en-US"/>
            </a:defPPr>
            <a:lvl1pPr marL="85725" indent="-85725">
              <a:spcBef>
                <a:spcPts val="300"/>
              </a:spcBef>
              <a:buFont typeface="Wingdings" panose="05000000000000000000" pitchFamily="2" charset="2"/>
              <a:buChar char="§"/>
              <a:defRPr sz="12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r>
              <a:rPr lang="ko-KR" altLang="en-US" dirty="0">
                <a:sym typeface="Wingdings" panose="05000000000000000000" pitchFamily="2" charset="2"/>
              </a:rPr>
              <a:t>캠프아문젠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정보기술</a:t>
            </a:r>
            <a:r>
              <a:rPr lang="en-US" altLang="ko-KR" dirty="0">
                <a:sym typeface="Wingdings" panose="05000000000000000000" pitchFamily="2" charset="2"/>
              </a:rPr>
              <a:t>Div.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디지털정보혁신팀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전사</a:t>
            </a:r>
            <a:r>
              <a:rPr lang="en-US" altLang="ko-KR" dirty="0">
                <a:sym typeface="Wingdings" panose="05000000000000000000" pitchFamily="2" charset="2"/>
              </a:rPr>
              <a:t>(SLT)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6871122" y="2390172"/>
            <a:ext cx="2916000" cy="147759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vert="horz" wrap="square" lIns="72000" tIns="36000" rIns="36000" bIns="36000" rtlCol="0" anchor="t" anchorCtr="0">
            <a:noAutofit/>
          </a:bodyPr>
          <a:lstStyle>
            <a:defPPr>
              <a:defRPr lang="en-US"/>
            </a:defPPr>
            <a:lvl1pPr marL="85725" indent="-85725">
              <a:spcBef>
                <a:spcPts val="300"/>
              </a:spcBef>
              <a:buFont typeface="Wingdings" panose="05000000000000000000" pitchFamily="2" charset="2"/>
              <a:buChar char="§"/>
              <a:defRPr sz="12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r>
              <a:rPr lang="ko-KR" altLang="en-US" dirty="0"/>
              <a:t>웹사이트</a:t>
            </a:r>
            <a:r>
              <a:rPr lang="en-US" altLang="ko-KR" dirty="0"/>
              <a:t>, App</a:t>
            </a:r>
            <a:r>
              <a:rPr lang="ko-KR" altLang="en-US" dirty="0"/>
              <a:t>을 업체 통해 개발하며 정보기술 </a:t>
            </a:r>
            <a:r>
              <a:rPr lang="en-US" altLang="ko-KR" dirty="0"/>
              <a:t>Div.</a:t>
            </a:r>
            <a:r>
              <a:rPr lang="ko-KR" altLang="en-US" dirty="0"/>
              <a:t>이 업체관리를 함</a:t>
            </a:r>
            <a:r>
              <a:rPr lang="en-US" altLang="ko-KR" dirty="0"/>
              <a:t>. </a:t>
            </a:r>
            <a:r>
              <a:rPr lang="ko-KR" altLang="en-US" dirty="0"/>
              <a:t>그런 측면에서 정보기술 </a:t>
            </a:r>
            <a:r>
              <a:rPr lang="en-US" altLang="ko-KR" dirty="0"/>
              <a:t>Div.</a:t>
            </a:r>
            <a:r>
              <a:rPr lang="ko-KR" altLang="en-US" dirty="0"/>
              <a:t>이 적절하다 생각함 </a:t>
            </a:r>
            <a:r>
              <a:rPr lang="en-US" altLang="ko-KR" dirty="0"/>
              <a:t>(</a:t>
            </a:r>
            <a:r>
              <a:rPr lang="ko-KR" altLang="en-US" dirty="0"/>
              <a:t>캠프아문젠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채널단에서의 데이터 표준 논의는 부적절하며</a:t>
            </a:r>
            <a:r>
              <a:rPr lang="en-US" altLang="ko-KR" dirty="0"/>
              <a:t>, </a:t>
            </a:r>
            <a:r>
              <a:rPr lang="ko-KR" altLang="en-US" dirty="0"/>
              <a:t>전사 차원에서 수행이 당연함 </a:t>
            </a:r>
            <a:r>
              <a:rPr lang="en-US" altLang="ko-KR" dirty="0"/>
              <a:t>(</a:t>
            </a:r>
            <a:r>
              <a:rPr lang="ko-KR" altLang="en-US" dirty="0"/>
              <a:t>디지털정보혁신팀</a:t>
            </a:r>
            <a:r>
              <a:rPr lang="en-US" altLang="ko-KR" dirty="0"/>
              <a:t>)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178353" y="2390171"/>
            <a:ext cx="1210251" cy="4092756"/>
          </a:xfrm>
          <a:prstGeom prst="rect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txBody>
          <a:bodyPr vert="horz" wrap="square" lIns="36000" tIns="36000" rIns="36000" bIns="36000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defRPr sz="1300" b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r>
              <a:rPr lang="ko-KR" altLang="en-US" dirty="0" smtClean="0"/>
              <a:t>데이터</a:t>
            </a:r>
            <a:endParaRPr lang="en-US" altLang="ko-KR" dirty="0" smtClean="0"/>
          </a:p>
          <a:p>
            <a:r>
              <a:rPr lang="ko-KR" altLang="en-US" dirty="0" smtClean="0"/>
              <a:t>표준화 </a:t>
            </a:r>
            <a:r>
              <a:rPr lang="ko-KR" altLang="en-US" dirty="0"/>
              <a:t>체계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1487918" y="3933056"/>
            <a:ext cx="2708998" cy="159730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vert="horz" wrap="square" lIns="72000" tIns="36000" rIns="36000" bIns="36000" rtlCol="0" anchor="t" anchorCtr="0">
            <a:noAutofit/>
          </a:bodyPr>
          <a:lstStyle>
            <a:defPPr>
              <a:defRPr lang="en-US"/>
            </a:defPPr>
            <a:lvl1pPr marL="85725" indent="-85725">
              <a:spcBef>
                <a:spcPts val="300"/>
              </a:spcBef>
              <a:buFont typeface="Wingdings" panose="05000000000000000000" pitchFamily="2" charset="2"/>
              <a:buChar char="§"/>
              <a:defRPr sz="13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r>
              <a:rPr lang="ko-KR" altLang="en-US" dirty="0"/>
              <a:t>전사 데이터 관리 표준정책 </a:t>
            </a:r>
            <a:r>
              <a:rPr lang="ko-KR" altLang="en-US" dirty="0" smtClean="0"/>
              <a:t>수립 주체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 bwMode="gray">
          <a:xfrm>
            <a:off x="4296230" y="3933056"/>
            <a:ext cx="2475578" cy="159730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vert="horz" wrap="square" lIns="72000" tIns="36000" rIns="36000" bIns="36000" rtlCol="0" anchor="t" anchorCtr="0">
            <a:noAutofit/>
          </a:bodyPr>
          <a:lstStyle>
            <a:defPPr>
              <a:defRPr lang="en-US"/>
            </a:defPPr>
            <a:lvl1pPr marL="85725" indent="-85725">
              <a:spcBef>
                <a:spcPts val="300"/>
              </a:spcBef>
              <a:buFont typeface="Wingdings" panose="05000000000000000000" pitchFamily="2" charset="2"/>
              <a:buChar char="§"/>
              <a:defRPr sz="12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r>
              <a:rPr lang="ko-KR" altLang="en-US" dirty="0">
                <a:sym typeface="Wingdings" panose="05000000000000000000" pitchFamily="2" charset="2"/>
              </a:rPr>
              <a:t>정보프로젝트관리팀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불명확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AMS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불명확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18" name="TextBox 17"/>
          <p:cNvSpPr txBox="1"/>
          <p:nvPr/>
        </p:nvSpPr>
        <p:spPr bwMode="gray">
          <a:xfrm>
            <a:off x="6871122" y="3933056"/>
            <a:ext cx="2916000" cy="159730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vert="horz" wrap="square" lIns="72000" tIns="36000" rIns="36000" bIns="36000" rtlCol="0" anchor="t" anchorCtr="0">
            <a:noAutofit/>
          </a:bodyPr>
          <a:lstStyle>
            <a:defPPr>
              <a:defRPr lang="en-US"/>
            </a:defPPr>
            <a:lvl1pPr marL="85725" indent="-85725">
              <a:spcBef>
                <a:spcPts val="300"/>
              </a:spcBef>
              <a:buFont typeface="Wingdings" panose="05000000000000000000" pitchFamily="2" charset="2"/>
              <a:buChar char="§"/>
              <a:defRPr sz="12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r>
              <a:rPr lang="ko-KR" altLang="en-US" dirty="0"/>
              <a:t>전사 데이터 </a:t>
            </a:r>
            <a:r>
              <a:rPr lang="ko-KR" altLang="en-US" dirty="0"/>
              <a:t>표준부재로 각기 다른 표준으로 사용됨</a:t>
            </a:r>
          </a:p>
          <a:p>
            <a:r>
              <a:rPr lang="ko-KR" altLang="en-US" dirty="0"/>
              <a:t>전사 데이터 </a:t>
            </a:r>
            <a:r>
              <a:rPr lang="ko-KR" altLang="en-US" dirty="0"/>
              <a:t>표준화를 운영할 </a:t>
            </a:r>
            <a:r>
              <a:rPr lang="en-US" altLang="ko-KR" dirty="0"/>
              <a:t>Metadata </a:t>
            </a:r>
            <a:r>
              <a:rPr lang="ko-KR" altLang="en-US" dirty="0"/>
              <a:t>관리시스템 부재</a:t>
            </a:r>
          </a:p>
          <a:p>
            <a:r>
              <a:rPr lang="ko-KR" altLang="en-US" dirty="0"/>
              <a:t>데이터 </a:t>
            </a:r>
            <a:r>
              <a:rPr lang="ko-KR" altLang="en-US" dirty="0"/>
              <a:t>표준화를 주관할 컨트롤타워 및 업무역할 불명확</a:t>
            </a:r>
          </a:p>
          <a:p>
            <a:r>
              <a:rPr lang="ko-KR" altLang="en-US" dirty="0"/>
              <a:t>전사 </a:t>
            </a:r>
            <a:r>
              <a:rPr lang="ko-KR" altLang="en-US" dirty="0"/>
              <a:t>사이트 개발 표준 가이드 미흡</a:t>
            </a:r>
          </a:p>
        </p:txBody>
      </p:sp>
      <p:sp>
        <p:nvSpPr>
          <p:cNvPr id="19" name="TextBox 18"/>
          <p:cNvSpPr txBox="1"/>
          <p:nvPr/>
        </p:nvSpPr>
        <p:spPr bwMode="gray">
          <a:xfrm>
            <a:off x="1487918" y="5589240"/>
            <a:ext cx="2708998" cy="89368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vert="horz" wrap="square" lIns="72000" tIns="36000" rIns="36000" bIns="36000" rtlCol="0" anchor="t" anchorCtr="0">
            <a:noAutofit/>
          </a:bodyPr>
          <a:lstStyle>
            <a:defPPr>
              <a:defRPr lang="en-US"/>
            </a:defPPr>
            <a:lvl1pPr marL="85725" indent="-85725">
              <a:spcBef>
                <a:spcPts val="300"/>
              </a:spcBef>
              <a:buFont typeface="Wingdings" panose="05000000000000000000" pitchFamily="2" charset="2"/>
              <a:buChar char="§"/>
              <a:defRPr sz="13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r>
              <a:rPr lang="en-US" altLang="ko-KR" dirty="0"/>
              <a:t>SAP</a:t>
            </a:r>
            <a:r>
              <a:rPr lang="ko-KR" altLang="en-US" dirty="0"/>
              <a:t>외 </a:t>
            </a:r>
            <a:r>
              <a:rPr lang="en-US" altLang="ko-KR" dirty="0"/>
              <a:t>Legacy </a:t>
            </a:r>
            <a:r>
              <a:rPr lang="ko-KR" altLang="en-US" dirty="0"/>
              <a:t>데이터 관리 권한</a:t>
            </a:r>
          </a:p>
        </p:txBody>
      </p:sp>
      <p:sp>
        <p:nvSpPr>
          <p:cNvPr id="20" name="TextBox 19"/>
          <p:cNvSpPr txBox="1"/>
          <p:nvPr/>
        </p:nvSpPr>
        <p:spPr bwMode="gray">
          <a:xfrm>
            <a:off x="4296230" y="5589240"/>
            <a:ext cx="2475578" cy="89368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vert="horz" wrap="square" lIns="72000" tIns="36000" rIns="36000" bIns="36000" rtlCol="0" anchor="t" anchorCtr="0">
            <a:noAutofit/>
          </a:bodyPr>
          <a:lstStyle>
            <a:defPPr>
              <a:defRPr lang="en-US"/>
            </a:defPPr>
            <a:lvl1pPr marL="85725" indent="-85725">
              <a:spcBef>
                <a:spcPts val="300"/>
              </a:spcBef>
              <a:buFont typeface="Wingdings" panose="05000000000000000000" pitchFamily="2" charset="2"/>
              <a:buChar char="§"/>
              <a:defRPr sz="12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r>
              <a:rPr lang="ko-KR" altLang="en-US" dirty="0">
                <a:sym typeface="Wingdings" panose="05000000000000000000" pitchFamily="2" charset="2"/>
              </a:rPr>
              <a:t>정보표준관리팀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현업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영업부서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재무부서 등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21" name="TextBox 20"/>
          <p:cNvSpPr txBox="1"/>
          <p:nvPr/>
        </p:nvSpPr>
        <p:spPr bwMode="gray">
          <a:xfrm>
            <a:off x="6871122" y="5589240"/>
            <a:ext cx="2916000" cy="89368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vert="horz" wrap="square" lIns="72000" tIns="36000" rIns="36000" bIns="36000" rtlCol="0" anchor="t" anchorCtr="0">
            <a:noAutofit/>
          </a:bodyPr>
          <a:lstStyle>
            <a:defPPr>
              <a:defRPr lang="en-US"/>
            </a:defPPr>
            <a:lvl1pPr marL="85725" indent="-85725">
              <a:spcBef>
                <a:spcPts val="300"/>
              </a:spcBef>
              <a:buFont typeface="Wingdings" panose="05000000000000000000" pitchFamily="2" charset="2"/>
              <a:buChar char="§"/>
              <a:defRPr sz="12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r>
              <a:rPr lang="en-US" altLang="ko-KR" dirty="0"/>
              <a:t>IT</a:t>
            </a:r>
            <a:r>
              <a:rPr lang="ko-KR" altLang="en-US" dirty="0"/>
              <a:t>는 지원이지 데이터에 대한 </a:t>
            </a:r>
            <a:r>
              <a:rPr lang="en-US" altLang="ko-KR" dirty="0"/>
              <a:t>Owner</a:t>
            </a:r>
            <a:r>
              <a:rPr lang="ko-KR" altLang="en-US" dirty="0"/>
              <a:t>가 될 수 없음</a:t>
            </a:r>
            <a:r>
              <a:rPr lang="en-US" altLang="ko-KR" dirty="0"/>
              <a:t>. Owner</a:t>
            </a:r>
            <a:r>
              <a:rPr lang="ko-KR" altLang="en-US" dirty="0"/>
              <a:t>는 영업</a:t>
            </a:r>
            <a:r>
              <a:rPr lang="en-US" altLang="ko-KR" dirty="0"/>
              <a:t>, </a:t>
            </a:r>
            <a:r>
              <a:rPr lang="ko-KR" altLang="en-US" dirty="0"/>
              <a:t>재무 등 현업이며</a:t>
            </a:r>
            <a:r>
              <a:rPr lang="en-US" altLang="ko-KR" dirty="0"/>
              <a:t>, </a:t>
            </a:r>
            <a:r>
              <a:rPr lang="ko-KR" altLang="en-US" dirty="0"/>
              <a:t>축적 데이터를 관리</a:t>
            </a:r>
            <a:r>
              <a:rPr lang="en-US" altLang="ko-KR" dirty="0"/>
              <a:t>/</a:t>
            </a:r>
            <a:r>
              <a:rPr lang="ko-KR" altLang="en-US" dirty="0"/>
              <a:t>지원하는 것이 </a:t>
            </a:r>
            <a:r>
              <a:rPr lang="en-US" altLang="ko-KR" dirty="0"/>
              <a:t>IT</a:t>
            </a:r>
            <a:r>
              <a:rPr lang="ko-KR" altLang="en-US" dirty="0"/>
              <a:t>의 역할임</a:t>
            </a:r>
          </a:p>
        </p:txBody>
      </p:sp>
    </p:spTree>
    <p:extLst>
      <p:ext uri="{BB962C8B-B14F-4D97-AF65-F5344CB8AC3E}">
        <p14:creationId xmlns:p14="http://schemas.microsoft.com/office/powerpoint/2010/main" val="271001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KlO6WTiK02cO5D42RyV0A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y3eykJH0E2Ng2YUMF3io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KlO6WTiK02cO5D42RyV0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y3eykJH0E2Ng2YUMF3io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KlO6WTiK02cO5D42RyV0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KlO6WTiK02cO5D42RyV0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KlO6WTiK02cO5D42RyV0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y3eykJH0E2Ng2YUMF3io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KlO6WTiK02cO5D42RyV0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KlO6WTiK02cO5D42RyV0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KlO6WTiK02cO5D42RyV0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KlO6WTiK02cO5D42RyV0A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y3eykJH0E2Ng2YUMF3ioQ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KlO6WTiK02cO5D42RyV0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KlO6WTiK02cO5D42RyV0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KlO6WTiK02cO5D42RyV0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y3eykJH0E2Ng2YUMF3ioQ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KlO6WTiK02cO5D42RyV0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KlO6WTiK02cO5D42RyV0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KlO6WTiK02cO5D42RyV0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y3eykJH0E2Ng2YUMF3io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KlO6WTiK02cO5D42RyV0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KlO6WTiK02cO5D42RyV0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KlO6WTiK02cO5D42RyV0A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KlO6WTiK02cO5D42RyV0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y3eykJH0E2Ng2YUMF3io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KlO6WTiK02cO5D42RyV0A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KlO6WTiK02cO5D42RyV0A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KlO6WTiK02cO5D42RyV0A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y3eykJH0E2Ng2YUMF3ioQ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KlO6WTiK02cO5D42RyV0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KlO6WTiK02cO5D42RyV0A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KlO6WTiK02cO5D42RyV0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KlO6WTiK02cO5D42RyV0A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y3eykJH0E2Ng2YUMF3ioQ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KlO6WTiK02cO5D42RyV0A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KlO6WTiK02cO5D42RyV0A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KlO6WTiK02cO5D42RyV0A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y3eykJH0E2Ng2YUMF3ioQ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KlO6WTiK02cO5D42RyV0A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KlO6WTiK02cO5D42RyV0A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KlO6WTiK02cO5D42RyV0A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y3eykJH0E2Ng2YUMF3ioQ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KlO6WTiK02cO5D42RyV0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y3eykJH0E2Ng2YUMF3ioQ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KlO6WTiK02cO5D42RyV0A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KlO6WTiK02cO5D42RyV0A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y3eykJH0E2Ng2YUMF3ioQ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KlO6WTiK02cO5D42RyV0A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y3eykJH0E2Ng2YUMF3ioQ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KlO6WTiK02cO5D42RyV0A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y3eykJH0E2Ng2YUMF3ioQ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KlO6WTiK02cO5D42RyV0A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y3eykJH0E2Ng2YUMF3ioQ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KlO6WTiK02cO5D42RyV0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KlO6WTiK02cO5D42RyV0A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y3eykJH0E2Ng2YUMF3ioQ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KlO6WTiK02cO5D42RyV0A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y3eykJH0E2Ng2YUMF3ioQ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KlO6WTiK02cO5D42RyV0A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y3eykJH0E2Ng2YUMF3ioQ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KlO6WTiK02cO5D42RyV0A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y3eykJH0E2Ng2YUMF3ioQ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KlO6WTiK02cO5D42RyV0A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y3eykJH0E2Ng2YUMF3ioQ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KlO6WTiK02cO5D42RyV0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y3eykJH0E2Ng2YUMF3ioQ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y3eykJH0E2Ng2YUMF3ioQ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KlO6WTiK02cO5D42RyV0A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y3eykJH0E2Ng2YUMF3ioQ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KlO6WTiK02cO5D42RyV0A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y3eykJH0E2Ng2YUMF3ioQ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KlO6WTiK02cO5D42RyV0A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y3eykJH0E2Ng2YUMF3ioQ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KlO6WTiK02cO5D42RyV0A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y3eykJH0E2Ng2YUMF3ioQ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KlO6WTiK02cO5D42RyV0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KlO6WTiK02cO5D42RyV0A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y3eykJH0E2Ng2YUMF3ioQ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KlO6WTiK02cO5D42RyV0A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y3eykJH0E2Ng2YUMF3ioQ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KlO6WTiK02cO5D42RyV0A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y3eykJH0E2Ng2YUMF3ioQ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KlO6WTiK02cO5D42RyV0A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y3eykJH0E2Ng2YUMF3ioQ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KlO6WTiK02cO5D42RyV0A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y3eykJH0E2Ng2YUMF3ioQ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KlO6WTiK02cO5D42RyV0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KlO6WTiK02cO5D42RyV0A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y3eykJH0E2Ng2YUMF3ioQ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KlO6WTiK02cO5D42RyV0A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y3eykJH0E2Ng2YUMF3ioQ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KlO6WTiK02cO5D42RyV0A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y3eykJH0E2Ng2YUMF3ioQ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KlO6WTiK02cO5D42RyV0A"/>
</p:tagLst>
</file>

<file path=ppt/theme/theme1.xml><?xml version="1.0" encoding="utf-8"?>
<a:theme xmlns:a="http://schemas.openxmlformats.org/drawingml/2006/main" name="EY_regular_presentation_2010">
  <a:themeElements>
    <a:clrScheme name="EY white print-ready">
      <a:dk1>
        <a:srgbClr val="333333"/>
      </a:dk1>
      <a:lt1>
        <a:srgbClr val="808080"/>
      </a:lt1>
      <a:dk2>
        <a:srgbClr val="FFFFFF"/>
      </a:dk2>
      <a:lt2>
        <a:srgbClr val="646464"/>
      </a:lt2>
      <a:accent1>
        <a:srgbClr val="808080"/>
      </a:accent1>
      <a:accent2>
        <a:srgbClr val="FFD200"/>
      </a:accent2>
      <a:accent3>
        <a:srgbClr val="999999"/>
      </a:accent3>
      <a:accent4>
        <a:srgbClr val="F0F0F0"/>
      </a:accent4>
      <a:accent5>
        <a:srgbClr val="00A3AE"/>
      </a:accent5>
      <a:accent6>
        <a:srgbClr val="C0C0C0"/>
      </a:accent6>
      <a:hlink>
        <a:srgbClr val="336699"/>
      </a:hlink>
      <a:folHlink>
        <a:srgbClr val="7030A0"/>
      </a:folHlink>
    </a:clrScheme>
    <a:fontScheme name="Custom 10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9525">
          <a:solidFill>
            <a:schemeClr val="accent1"/>
          </a:solidFill>
        </a:ln>
      </a:spPr>
      <a:bodyPr rtlCol="0" anchor="ctr" anchorCtr="0"/>
      <a:lstStyle>
        <a:defPPr algn="ctr">
          <a:defRPr sz="1200" dirty="0" smtClean="0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vert="horz" wrap="square" lIns="72000" tIns="36000" rIns="72000" bIns="36000" rtlCol="0" anchor="ctr">
        <a:noAutofit/>
      </a:bodyPr>
      <a:lstStyle>
        <a:defPPr algn="ctr">
          <a:spcBef>
            <a:spcPts val="300"/>
          </a:spcBef>
          <a:spcAft>
            <a:spcPts val="300"/>
          </a:spcAft>
          <a:defRPr sz="1200" dirty="0" smtClean="0">
            <a:solidFill>
              <a:prstClr val="black"/>
            </a:solidFill>
            <a:latin typeface="+mj-lt"/>
            <a:ea typeface="맑은 고딕" panose="020B0503020000020004" pitchFamily="50" charset="-127"/>
            <a:cs typeface="Arial" charset="0"/>
          </a:defRPr>
        </a:defPPr>
      </a:lstStyle>
    </a:txDef>
  </a:objectDefaults>
  <a:extraClrSchemeLst/>
  <a:custClrLst>
    <a:custClr name="EY Special Use Red">
      <a:srgbClr val="F04C3E"/>
    </a:custClr>
    <a:custClr name="EY Special Use Blue 50%">
      <a:srgbClr val="7FD1D6"/>
    </a:custClr>
    <a:custClr name="EY Special Use Purple">
      <a:srgbClr val="91278F"/>
    </a:custClr>
    <a:custClr name="EY Special Use Purple 50%">
      <a:srgbClr val="C893C7"/>
    </a:custClr>
    <a:custClr name="EY Special Use Green">
      <a:srgbClr val="2C973E"/>
    </a:custClr>
    <a:custClr name="EY Special Use Green 50%">
      <a:srgbClr val="95CB89"/>
    </a:custClr>
    <a:custClr name="EY Yellow 50%">
      <a:srgbClr val="FFF27F"/>
    </a:custClr>
    <a:custClr name="EY Special Use Lilac">
      <a:srgbClr val="AC98DB"/>
    </a:custClr>
    <a:custClr name="EY Special Use Lilac 50%">
      <a:srgbClr val="D8D2E0"/>
    </a:custClr>
    <a:custClr name="EY Link Blue">
      <a:srgbClr val="336699"/>
    </a:custClr>
  </a:custClr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EY_regular_presentation_2010</Template>
  <TotalTime>61152</TotalTime>
  <Words>11628</Words>
  <Application>Microsoft Office PowerPoint</Application>
  <PresentationFormat>A4 Paper (210x297 mm)</PresentationFormat>
  <Paragraphs>3521</Paragraphs>
  <Slides>68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9" baseType="lpstr">
      <vt:lpstr>나눔고딕</vt:lpstr>
      <vt:lpstr>맑은 고딕</vt:lpstr>
      <vt:lpstr>맑은 고딕 (Body)</vt:lpstr>
      <vt:lpstr>Arial</vt:lpstr>
      <vt:lpstr>Calibri</vt:lpstr>
      <vt:lpstr>Tahoma</vt:lpstr>
      <vt:lpstr>Times New Roman</vt:lpstr>
      <vt:lpstr>Wingdings</vt:lpstr>
      <vt:lpstr>Wingdings 2</vt:lpstr>
      <vt:lpstr>EY_regular_presentation_2010</vt:lpstr>
      <vt:lpstr>Worksheet</vt:lpstr>
      <vt:lpstr>PowerPoint Presentation</vt:lpstr>
      <vt:lpstr>  1. 데이터 거버넌스 체계 확립 방향성 및 AP 현황</vt:lpstr>
      <vt:lpstr>2. 데이터 관련 주요 이슈 및 개선 방향 – (1) 고객 관점</vt:lpstr>
      <vt:lpstr>2. 데이터 관련 주요 이슈 및 개선 방향 – 온라인 관점</vt:lpstr>
      <vt:lpstr>[참고] Weblog(URL) 기반 고객행동 분석 : Data 확보/분석 To-Be Image</vt:lpstr>
      <vt:lpstr>2. 데이터 관련 주요 이슈 및 개선 방향 – 거버넌스 관점</vt:lpstr>
      <vt:lpstr>2. 데이터 관련 주요 이슈 및 개선 방향 – 거버넌스 관점</vt:lpstr>
      <vt:lpstr>2. 데이터 관련 주요 이슈 및 개선 방향 – 거버넌스 관점</vt:lpstr>
      <vt:lpstr>2. 데이터 관련 주요 이슈 및 개선 방향 – 거버넌스 관점</vt:lpstr>
      <vt:lpstr>3. Case – 글로벌 N사 국내 e-Commerce 조직 및 역할</vt:lpstr>
      <vt:lpstr>3. Case - 국내 유통 S그룹의 ICT 기술 연구 조직 도입 사례</vt:lpstr>
      <vt:lpstr>4. 데이터 거버넌스 프로젝트 방향성</vt:lpstr>
      <vt:lpstr>  다시 돌아와서…</vt:lpstr>
      <vt:lpstr>PowerPoint Presentation</vt:lpstr>
      <vt:lpstr>[Back Up] 고객 데이터 분석 – 데이터 표준화 고려</vt:lpstr>
      <vt:lpstr>[Back Up] 고객 데이터 분석 – 통합고객 데이터 중복 발생 현황</vt:lpstr>
      <vt:lpstr>[참고] 중복고객 실제 사례</vt:lpstr>
      <vt:lpstr>[Back Up] 고객 데이터 분석 – 고객 주소 데이터 이슈</vt:lpstr>
      <vt:lpstr>[Back Up] 고객 데이터 분석 – 분석을 위한 ODS 데이터 이관 이슈</vt:lpstr>
      <vt:lpstr>[참고] 데이터 이관 시 수정일 반영 누락 사례 </vt:lpstr>
      <vt:lpstr>[Back Up] 고객 데이터 분석 – 통합고객 번호</vt:lpstr>
      <vt:lpstr>[Back Up] 고객 데이터 분석 – 생년월일</vt:lpstr>
      <vt:lpstr>[Back Up] 고객 데이터 분석 – 고객 성별</vt:lpstr>
      <vt:lpstr>[Back Up] 고객 데이터 분석 – 고객 E-mail</vt:lpstr>
      <vt:lpstr>[Back Up] 고객 데이터 분석 – 휴대폰번호</vt:lpstr>
      <vt:lpstr>[Back Up] 고객 데이터 분석 – 통합고객DB Sync 이슈</vt:lpstr>
      <vt:lpstr>[Back Up] 고객 데이터 분석 – 통합 고객 뷰티 포인트 분석 ( 분석관점 )</vt:lpstr>
      <vt:lpstr>[Back Up] 포인트 연관 테이블 Mapping Key 및 데이터부재 이슈 (분석관점)</vt:lpstr>
      <vt:lpstr>[Back Up] 고객 데이터 분석 – 통합 고객 뷰티 포인트 분석 ( 온라인 고객 관점 )</vt:lpstr>
      <vt:lpstr>[Back Up] 포인트 연관 테이블 Mapping Key 부재 이슈 (온라인)</vt:lpstr>
      <vt:lpstr>[Back Up] 포인트에 대한 연관 테이블 데이터 부재 이슈 (온라인)</vt:lpstr>
      <vt:lpstr>[Back Up] 고객 데이터 분석 – 통합 고객 뷰티 포인트 To-Be 방향성</vt:lpstr>
      <vt:lpstr>[Back up] 상품 Data 분석 (온라인 중심) &gt; 개선방향</vt:lpstr>
      <vt:lpstr>[Back up] 상품 Data 분석 (온라인 중심) &gt; 상품 관리 테이블 분석 - SAP코드 제품</vt:lpstr>
      <vt:lpstr>[Back up] 상품 Data 분석 (온라인 중심) &gt; 상품 관리 테이블 분석 – 온라인 사이트 비교</vt:lpstr>
      <vt:lpstr>[Back up] 상품 Data 분석 (온라인 중심) &gt; 상품 관리 테이블 분석 – 대표상품</vt:lpstr>
      <vt:lpstr>[Back up] 상품 Data 분석 (온라인 중심) &gt; 상품 관리 테이블 분석 – 옵션상품</vt:lpstr>
      <vt:lpstr>[Back Up] 주요 상품 속성정보 점검 - 온/오프라인 속성정보 활용 강화</vt:lpstr>
      <vt:lpstr>[Back Up] 속성정보 차이분석 - 브랜드 (1/4)</vt:lpstr>
      <vt:lpstr>[Back Up] 속성정보 차이분석 - 색상 (2/4)</vt:lpstr>
      <vt:lpstr>[Back Up] 속성정보 차이분석 - 용량 (3/4)</vt:lpstr>
      <vt:lpstr>[Back Up] 속성정보 차이분석 - 용도/세트 (4/4)</vt:lpstr>
      <vt:lpstr>[Back Up] 웹(로그)분석 &gt; URL 분석 결과 (1/2) - WAS Log 기준</vt:lpstr>
      <vt:lpstr>[Back Up] 웹(로그)분석 &gt; URL 분석 결과 (2/2) - WAS Log 기준</vt:lpstr>
      <vt:lpstr>[참고] URL 분석 &gt; Amazon</vt:lpstr>
      <vt:lpstr>[참고] URL 분석 &gt; Sephora</vt:lpstr>
      <vt:lpstr>[참고] URL 분석 &gt; AmorePacific Mall </vt:lpstr>
      <vt:lpstr>[참고] URL 분석 &gt; Aritaum Mall</vt:lpstr>
      <vt:lpstr>[참고] URL 분석 &gt; Innisfree Mall</vt:lpstr>
      <vt:lpstr>[참고] URL 분석 &gt; Amazon Mobile Web</vt:lpstr>
      <vt:lpstr>[참고] URL 분석 &gt; Sephora Mobile Web</vt:lpstr>
      <vt:lpstr>[참고] URL 분석 &gt; AmorePacific Mall Mobile Web </vt:lpstr>
      <vt:lpstr>[참고] URL 분석 &gt; Aritaum Mall Mobile Web </vt:lpstr>
      <vt:lpstr>[참고] URL 분석 &gt; Innisfree Mall Mobile Web </vt:lpstr>
      <vt:lpstr>[back Up] 웹(로그)분석 &gt; 로그인 고객 회원번호 누락</vt:lpstr>
      <vt:lpstr>[참고] 로그인 고객 회원번호 누락 이슈 원인 분석</vt:lpstr>
      <vt:lpstr>[Back Up] 웹(로그)분석 &gt; Adobe variable 미적재</vt:lpstr>
      <vt:lpstr>[back Up] 웹(로그)분석 &gt; 데이터 길이 초과</vt:lpstr>
      <vt:lpstr>[back Up] 웹(로그)분석 &gt; 페이지명 태깅 누락</vt:lpstr>
      <vt:lpstr>[back Up] 웹(로그)분석 &gt; 사이트 구분 코드 관리 미흡</vt:lpstr>
      <vt:lpstr>[Back Up] 커머스 사이트 카테고리 코드 분석 현황</vt:lpstr>
      <vt:lpstr>[예시] 커머스 사이트 카테고리 코드 식별체계 (계층 구조)</vt:lpstr>
      <vt:lpstr>[예시] 커머스 사이트 카테고리 코드 식별체계 예시 - 키워드 구조</vt:lpstr>
      <vt:lpstr>[참고] 검색엔진 유입 현황 및 검색결과 분석</vt:lpstr>
      <vt:lpstr>[Back up] 검색엔진최적화(SEO) 대응 방안(1/3) – 全 검색엔진 공통 대상</vt:lpstr>
      <vt:lpstr>[Back Up] 검색엔진최적화(SEO) 대응 방안(2/3)</vt:lpstr>
      <vt:lpstr>[Back Up] 검색엔진최적화(SEO) 대응 방안(3/3)</vt:lpstr>
      <vt:lpstr>PowerPoint Presentation</vt:lpstr>
    </vt:vector>
  </TitlesOfParts>
  <Company>Ernst &amp; Young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아모레퍼시픽 데이터 거버넌스제안</dc:title>
  <dc:creator>EY</dc:creator>
  <cp:lastModifiedBy>seokchae lee</cp:lastModifiedBy>
  <cp:revision>4549</cp:revision>
  <cp:lastPrinted>2017-03-28T21:52:46Z</cp:lastPrinted>
  <dcterms:created xsi:type="dcterms:W3CDTF">2013-05-30T04:11:02Z</dcterms:created>
  <dcterms:modified xsi:type="dcterms:W3CDTF">2017-06-12T04:25:12Z</dcterms:modified>
</cp:coreProperties>
</file>